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9" r:id="rId1"/>
  </p:sldMasterIdLst>
  <p:notesMasterIdLst>
    <p:notesMasterId r:id="rId67"/>
  </p:notesMasterIdLst>
  <p:handoutMasterIdLst>
    <p:handoutMasterId r:id="rId68"/>
  </p:handoutMasterIdLst>
  <p:sldIdLst>
    <p:sldId id="256" r:id="rId2"/>
    <p:sldId id="320" r:id="rId3"/>
    <p:sldId id="257" r:id="rId4"/>
    <p:sldId id="258" r:id="rId5"/>
    <p:sldId id="259" r:id="rId6"/>
    <p:sldId id="260" r:id="rId7"/>
    <p:sldId id="261" r:id="rId8"/>
    <p:sldId id="262" r:id="rId9"/>
    <p:sldId id="271" r:id="rId10"/>
    <p:sldId id="272" r:id="rId11"/>
    <p:sldId id="350" r:id="rId12"/>
    <p:sldId id="264" r:id="rId13"/>
    <p:sldId id="265" r:id="rId14"/>
    <p:sldId id="267" r:id="rId15"/>
    <p:sldId id="277" r:id="rId16"/>
    <p:sldId id="275" r:id="rId17"/>
    <p:sldId id="279" r:id="rId18"/>
    <p:sldId id="281" r:id="rId19"/>
    <p:sldId id="291" r:id="rId20"/>
    <p:sldId id="283" r:id="rId21"/>
    <p:sldId id="285" r:id="rId22"/>
    <p:sldId id="287" r:id="rId23"/>
    <p:sldId id="292" r:id="rId24"/>
    <p:sldId id="294" r:id="rId25"/>
    <p:sldId id="296" r:id="rId26"/>
    <p:sldId id="298" r:id="rId27"/>
    <p:sldId id="347" r:id="rId28"/>
    <p:sldId id="299" r:id="rId29"/>
    <p:sldId id="300" r:id="rId30"/>
    <p:sldId id="302" r:id="rId31"/>
    <p:sldId id="304" r:id="rId32"/>
    <p:sldId id="305" r:id="rId33"/>
    <p:sldId id="321" r:id="rId34"/>
    <p:sldId id="306" r:id="rId35"/>
    <p:sldId id="307" r:id="rId36"/>
    <p:sldId id="308" r:id="rId37"/>
    <p:sldId id="324" r:id="rId38"/>
    <p:sldId id="309" r:id="rId39"/>
    <p:sldId id="315" r:id="rId40"/>
    <p:sldId id="316" r:id="rId41"/>
    <p:sldId id="317" r:id="rId42"/>
    <p:sldId id="325" r:id="rId43"/>
    <p:sldId id="318" r:id="rId44"/>
    <p:sldId id="319" r:id="rId45"/>
    <p:sldId id="332" r:id="rId46"/>
    <p:sldId id="331" r:id="rId47"/>
    <p:sldId id="348" r:id="rId48"/>
    <p:sldId id="337" r:id="rId49"/>
    <p:sldId id="338" r:id="rId50"/>
    <p:sldId id="333" r:id="rId51"/>
    <p:sldId id="326" r:id="rId52"/>
    <p:sldId id="327" r:id="rId53"/>
    <p:sldId id="328" r:id="rId54"/>
    <p:sldId id="329" r:id="rId55"/>
    <p:sldId id="343" r:id="rId56"/>
    <p:sldId id="342" r:id="rId57"/>
    <p:sldId id="330" r:id="rId58"/>
    <p:sldId id="344" r:id="rId59"/>
    <p:sldId id="345" r:id="rId60"/>
    <p:sldId id="346" r:id="rId61"/>
    <p:sldId id="335" r:id="rId62"/>
    <p:sldId id="349" r:id="rId63"/>
    <p:sldId id="274" r:id="rId64"/>
    <p:sldId id="270" r:id="rId65"/>
    <p:sldId id="273" r:id="rId66"/>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004891"/>
    <a:srgbClr val="58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87" autoAdjust="0"/>
    <p:restoredTop sz="94345" autoAdjust="0"/>
  </p:normalViewPr>
  <p:slideViewPr>
    <p:cSldViewPr>
      <p:cViewPr varScale="1">
        <p:scale>
          <a:sx n="65" d="100"/>
          <a:sy n="65" d="100"/>
        </p:scale>
        <p:origin x="86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607;&#1610;&#1579;&#1605;%20&#1575;&#1604;&#1605;&#1589;&#1585;&#1610;\Desktop\12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607;&#1610;&#1579;&#1605;%20&#1575;&#1604;&#1605;&#1589;&#1585;&#1610;\Desktop\12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607;&#1610;&#1579;&#1605;%20&#1575;&#1604;&#1605;&#1589;&#1585;&#1610;\Desktop\1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trendline>
            <c:trendlineType val="linear"/>
            <c:dispRSqr val="0"/>
            <c:dispEq val="0"/>
          </c:trendline>
          <c:xVal>
            <c:numRef>
              <c:f>Sheet1!$AL$543:$AL$556</c:f>
              <c:numCache>
                <c:formatCode>General</c:formatCode>
                <c:ptCount val="14"/>
                <c:pt idx="0">
                  <c:v>38.1</c:v>
                </c:pt>
                <c:pt idx="1">
                  <c:v>25</c:v>
                </c:pt>
                <c:pt idx="2">
                  <c:v>12.7</c:v>
                </c:pt>
                <c:pt idx="3">
                  <c:v>7.9</c:v>
                </c:pt>
                <c:pt idx="4">
                  <c:v>4.75</c:v>
                </c:pt>
                <c:pt idx="5">
                  <c:v>2</c:v>
                </c:pt>
                <c:pt idx="6">
                  <c:v>1.180000000000001</c:v>
                </c:pt>
                <c:pt idx="7">
                  <c:v>1</c:v>
                </c:pt>
                <c:pt idx="8">
                  <c:v>0.5</c:v>
                </c:pt>
                <c:pt idx="9">
                  <c:v>0.42499999999999999</c:v>
                </c:pt>
                <c:pt idx="10">
                  <c:v>0.35499999999999998</c:v>
                </c:pt>
                <c:pt idx="11">
                  <c:v>0.18</c:v>
                </c:pt>
                <c:pt idx="12">
                  <c:v>7.4999999999999997E-2</c:v>
                </c:pt>
                <c:pt idx="13">
                  <c:v>0</c:v>
                </c:pt>
              </c:numCache>
            </c:numRef>
          </c:xVal>
          <c:yVal>
            <c:numRef>
              <c:f>Sheet1!$AO$543:$AO$556</c:f>
              <c:numCache>
                <c:formatCode>General</c:formatCode>
                <c:ptCount val="14"/>
                <c:pt idx="0">
                  <c:v>97.86</c:v>
                </c:pt>
                <c:pt idx="1">
                  <c:v>90.26</c:v>
                </c:pt>
                <c:pt idx="2">
                  <c:v>77.06</c:v>
                </c:pt>
                <c:pt idx="3">
                  <c:v>66.52</c:v>
                </c:pt>
                <c:pt idx="4">
                  <c:v>46</c:v>
                </c:pt>
                <c:pt idx="5">
                  <c:v>34.4</c:v>
                </c:pt>
                <c:pt idx="6">
                  <c:v>25.54</c:v>
                </c:pt>
                <c:pt idx="7">
                  <c:v>23.77999999999999</c:v>
                </c:pt>
                <c:pt idx="8">
                  <c:v>16.41</c:v>
                </c:pt>
                <c:pt idx="9">
                  <c:v>15.3</c:v>
                </c:pt>
                <c:pt idx="10">
                  <c:v>12.26</c:v>
                </c:pt>
                <c:pt idx="11">
                  <c:v>8.8500000000000032</c:v>
                </c:pt>
                <c:pt idx="12">
                  <c:v>3.79</c:v>
                </c:pt>
                <c:pt idx="13">
                  <c:v>0</c:v>
                </c:pt>
              </c:numCache>
            </c:numRef>
          </c:yVal>
          <c:smooth val="1"/>
          <c:extLst>
            <c:ext xmlns:c16="http://schemas.microsoft.com/office/drawing/2014/chart" uri="{C3380CC4-5D6E-409C-BE32-E72D297353CC}">
              <c16:uniqueId val="{00000001-E7F1-2149-ABF8-932E5283158C}"/>
            </c:ext>
          </c:extLst>
        </c:ser>
        <c:dLbls>
          <c:showLegendKey val="0"/>
          <c:showVal val="0"/>
          <c:showCatName val="0"/>
          <c:showSerName val="0"/>
          <c:showPercent val="0"/>
          <c:showBubbleSize val="0"/>
        </c:dLbls>
        <c:axId val="-318198912"/>
        <c:axId val="-318180768"/>
      </c:scatterChart>
      <c:valAx>
        <c:axId val="-318198912"/>
        <c:scaling>
          <c:logBase val="10"/>
          <c:orientation val="maxMin"/>
        </c:scaling>
        <c:delete val="0"/>
        <c:axPos val="b"/>
        <c:majorGridlines/>
        <c:minorGridlines/>
        <c:title>
          <c:tx>
            <c:rich>
              <a:bodyPr/>
              <a:lstStyle/>
              <a:p>
                <a:pPr>
                  <a:defRPr/>
                </a:pPr>
                <a:r>
                  <a:rPr lang="en-US" b="0" i="0" dirty="0">
                    <a:latin typeface="Helvetica Regular" charset="0"/>
                  </a:rPr>
                  <a:t>Sieve (mm)</a:t>
                </a:r>
              </a:p>
            </c:rich>
          </c:tx>
          <c:overlay val="0"/>
        </c:title>
        <c:numFmt formatCode="General" sourceLinked="1"/>
        <c:majorTickMark val="out"/>
        <c:minorTickMark val="none"/>
        <c:tickLblPos val="nextTo"/>
        <c:crossAx val="-318180768"/>
        <c:crosses val="autoZero"/>
        <c:crossBetween val="midCat"/>
      </c:valAx>
      <c:valAx>
        <c:axId val="-318180768"/>
        <c:scaling>
          <c:orientation val="minMax"/>
          <c:max val="100"/>
        </c:scaling>
        <c:delete val="0"/>
        <c:axPos val="l"/>
        <c:majorGridlines/>
        <c:minorGridlines/>
        <c:title>
          <c:tx>
            <c:rich>
              <a:bodyPr/>
              <a:lstStyle/>
              <a:p>
                <a:pPr>
                  <a:defRPr/>
                </a:pPr>
                <a:r>
                  <a:rPr lang="en-US" b="0" i="0" dirty="0" err="1">
                    <a:latin typeface="Helvetica Regular" charset="0"/>
                  </a:rPr>
                  <a:t>Psssing</a:t>
                </a:r>
                <a:r>
                  <a:rPr lang="en-US" b="0" i="0" dirty="0">
                    <a:latin typeface="Helvetica Regular" charset="0"/>
                  </a:rPr>
                  <a:t> %</a:t>
                </a:r>
              </a:p>
            </c:rich>
          </c:tx>
          <c:overlay val="0"/>
        </c:title>
        <c:numFmt formatCode="General" sourceLinked="1"/>
        <c:majorTickMark val="out"/>
        <c:minorTickMark val="none"/>
        <c:tickLblPos val="nextTo"/>
        <c:crossAx val="-318198912"/>
        <c:crosses val="max"/>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trendline>
            <c:trendlineType val="linear"/>
            <c:dispRSqr val="0"/>
            <c:dispEq val="0"/>
          </c:trendline>
          <c:xVal>
            <c:numRef>
              <c:f>Sheet1!$AL$561:$AL$574</c:f>
              <c:numCache>
                <c:formatCode>General</c:formatCode>
                <c:ptCount val="14"/>
                <c:pt idx="0">
                  <c:v>38.1</c:v>
                </c:pt>
                <c:pt idx="1">
                  <c:v>25</c:v>
                </c:pt>
                <c:pt idx="2">
                  <c:v>12.7</c:v>
                </c:pt>
                <c:pt idx="3">
                  <c:v>7.9</c:v>
                </c:pt>
                <c:pt idx="4">
                  <c:v>4.75</c:v>
                </c:pt>
                <c:pt idx="5">
                  <c:v>2</c:v>
                </c:pt>
                <c:pt idx="6">
                  <c:v>1.180000000000001</c:v>
                </c:pt>
                <c:pt idx="7">
                  <c:v>1</c:v>
                </c:pt>
                <c:pt idx="8">
                  <c:v>0.5</c:v>
                </c:pt>
                <c:pt idx="9">
                  <c:v>0.42499999999999999</c:v>
                </c:pt>
                <c:pt idx="10">
                  <c:v>0.35499999999999998</c:v>
                </c:pt>
                <c:pt idx="11">
                  <c:v>0.18</c:v>
                </c:pt>
                <c:pt idx="12">
                  <c:v>7.4999999999999997E-2</c:v>
                </c:pt>
                <c:pt idx="13">
                  <c:v>0</c:v>
                </c:pt>
              </c:numCache>
            </c:numRef>
          </c:xVal>
          <c:yVal>
            <c:numRef>
              <c:f>Sheet1!$AO$561:$AO$574</c:f>
              <c:numCache>
                <c:formatCode>General</c:formatCode>
                <c:ptCount val="14"/>
                <c:pt idx="0">
                  <c:v>100</c:v>
                </c:pt>
                <c:pt idx="1">
                  <c:v>91.01</c:v>
                </c:pt>
                <c:pt idx="2">
                  <c:v>77.290000000000006</c:v>
                </c:pt>
                <c:pt idx="3">
                  <c:v>64.179999999999978</c:v>
                </c:pt>
                <c:pt idx="4">
                  <c:v>51.9</c:v>
                </c:pt>
                <c:pt idx="5">
                  <c:v>34.61</c:v>
                </c:pt>
                <c:pt idx="6">
                  <c:v>29.14</c:v>
                </c:pt>
                <c:pt idx="7">
                  <c:v>28.01</c:v>
                </c:pt>
                <c:pt idx="8">
                  <c:v>22.07</c:v>
                </c:pt>
                <c:pt idx="9">
                  <c:v>19.87</c:v>
                </c:pt>
                <c:pt idx="10">
                  <c:v>17.66</c:v>
                </c:pt>
                <c:pt idx="11">
                  <c:v>13.36</c:v>
                </c:pt>
                <c:pt idx="12">
                  <c:v>5.41</c:v>
                </c:pt>
                <c:pt idx="13">
                  <c:v>0</c:v>
                </c:pt>
              </c:numCache>
            </c:numRef>
          </c:yVal>
          <c:smooth val="1"/>
          <c:extLst>
            <c:ext xmlns:c16="http://schemas.microsoft.com/office/drawing/2014/chart" uri="{C3380CC4-5D6E-409C-BE32-E72D297353CC}">
              <c16:uniqueId val="{00000001-75E9-8F4B-832C-995BAB89CC1D}"/>
            </c:ext>
          </c:extLst>
        </c:ser>
        <c:dLbls>
          <c:showLegendKey val="0"/>
          <c:showVal val="0"/>
          <c:showCatName val="0"/>
          <c:showSerName val="0"/>
          <c:showPercent val="0"/>
          <c:showBubbleSize val="0"/>
        </c:dLbls>
        <c:axId val="-318471888"/>
        <c:axId val="-318469344"/>
      </c:scatterChart>
      <c:valAx>
        <c:axId val="-318471888"/>
        <c:scaling>
          <c:logBase val="10"/>
          <c:orientation val="maxMin"/>
        </c:scaling>
        <c:delete val="0"/>
        <c:axPos val="b"/>
        <c:majorGridlines/>
        <c:minorGridlines/>
        <c:title>
          <c:tx>
            <c:rich>
              <a:bodyPr/>
              <a:lstStyle/>
              <a:p>
                <a:pPr>
                  <a:defRPr/>
                </a:pPr>
                <a:r>
                  <a:rPr lang="en-US" b="0" i="0" dirty="0">
                    <a:latin typeface="Helvetica Regular" charset="0"/>
                  </a:rPr>
                  <a:t>Sieve (mm)</a:t>
                </a:r>
              </a:p>
            </c:rich>
          </c:tx>
          <c:overlay val="0"/>
        </c:title>
        <c:numFmt formatCode="General" sourceLinked="1"/>
        <c:majorTickMark val="out"/>
        <c:minorTickMark val="none"/>
        <c:tickLblPos val="nextTo"/>
        <c:crossAx val="-318469344"/>
        <c:crosses val="autoZero"/>
        <c:crossBetween val="midCat"/>
      </c:valAx>
      <c:valAx>
        <c:axId val="-318469344"/>
        <c:scaling>
          <c:orientation val="minMax"/>
          <c:max val="100"/>
        </c:scaling>
        <c:delete val="0"/>
        <c:axPos val="l"/>
        <c:majorGridlines/>
        <c:minorGridlines/>
        <c:title>
          <c:tx>
            <c:rich>
              <a:bodyPr/>
              <a:lstStyle/>
              <a:p>
                <a:pPr>
                  <a:defRPr/>
                </a:pPr>
                <a:r>
                  <a:rPr lang="en-US" b="0" i="0" dirty="0">
                    <a:latin typeface="Helvetica Regular" charset="0"/>
                  </a:rPr>
                  <a:t>Passing %</a:t>
                </a:r>
              </a:p>
            </c:rich>
          </c:tx>
          <c:overlay val="0"/>
        </c:title>
        <c:numFmt formatCode="General" sourceLinked="1"/>
        <c:majorTickMark val="out"/>
        <c:minorTickMark val="none"/>
        <c:tickLblPos val="nextTo"/>
        <c:crossAx val="-318471888"/>
        <c:crosses val="max"/>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trendline>
            <c:trendlineType val="linear"/>
            <c:dispRSqr val="0"/>
            <c:dispEq val="0"/>
          </c:trendline>
          <c:xVal>
            <c:numRef>
              <c:f>Sheet1!$AU$561:$AU$574</c:f>
              <c:numCache>
                <c:formatCode>General</c:formatCode>
                <c:ptCount val="14"/>
                <c:pt idx="0">
                  <c:v>38.1</c:v>
                </c:pt>
                <c:pt idx="1">
                  <c:v>25</c:v>
                </c:pt>
                <c:pt idx="2">
                  <c:v>12.7</c:v>
                </c:pt>
                <c:pt idx="3">
                  <c:v>7.9</c:v>
                </c:pt>
                <c:pt idx="4">
                  <c:v>4.75</c:v>
                </c:pt>
                <c:pt idx="5">
                  <c:v>2</c:v>
                </c:pt>
                <c:pt idx="6">
                  <c:v>1.180000000000001</c:v>
                </c:pt>
                <c:pt idx="7">
                  <c:v>1</c:v>
                </c:pt>
                <c:pt idx="8">
                  <c:v>0.5</c:v>
                </c:pt>
                <c:pt idx="9">
                  <c:v>0.42499999999999999</c:v>
                </c:pt>
                <c:pt idx="10">
                  <c:v>0.35499999999999998</c:v>
                </c:pt>
                <c:pt idx="11">
                  <c:v>0.18</c:v>
                </c:pt>
                <c:pt idx="12">
                  <c:v>7.4999999999999997E-2</c:v>
                </c:pt>
                <c:pt idx="13">
                  <c:v>0</c:v>
                </c:pt>
              </c:numCache>
            </c:numRef>
          </c:xVal>
          <c:yVal>
            <c:numRef>
              <c:f>Sheet1!$AX$561:$AX$574</c:f>
              <c:numCache>
                <c:formatCode>General</c:formatCode>
                <c:ptCount val="14"/>
                <c:pt idx="0">
                  <c:v>94.960000000000022</c:v>
                </c:pt>
                <c:pt idx="1">
                  <c:v>91.08</c:v>
                </c:pt>
                <c:pt idx="2">
                  <c:v>78.66</c:v>
                </c:pt>
                <c:pt idx="3">
                  <c:v>72.540000000000006</c:v>
                </c:pt>
                <c:pt idx="4">
                  <c:v>56.46</c:v>
                </c:pt>
                <c:pt idx="5">
                  <c:v>48.220000000000013</c:v>
                </c:pt>
                <c:pt idx="6">
                  <c:v>37.160000000000011</c:v>
                </c:pt>
                <c:pt idx="7">
                  <c:v>34.620000000000012</c:v>
                </c:pt>
                <c:pt idx="8">
                  <c:v>23.11000000000001</c:v>
                </c:pt>
                <c:pt idx="9">
                  <c:v>19.52</c:v>
                </c:pt>
                <c:pt idx="10">
                  <c:v>15.4</c:v>
                </c:pt>
                <c:pt idx="11">
                  <c:v>8.8800000000000008</c:v>
                </c:pt>
                <c:pt idx="12">
                  <c:v>1.129999999999999</c:v>
                </c:pt>
                <c:pt idx="13">
                  <c:v>0</c:v>
                </c:pt>
              </c:numCache>
            </c:numRef>
          </c:yVal>
          <c:smooth val="1"/>
          <c:extLst>
            <c:ext xmlns:c16="http://schemas.microsoft.com/office/drawing/2014/chart" uri="{C3380CC4-5D6E-409C-BE32-E72D297353CC}">
              <c16:uniqueId val="{00000001-E04E-824A-9639-5D319856599E}"/>
            </c:ext>
          </c:extLst>
        </c:ser>
        <c:dLbls>
          <c:showLegendKey val="0"/>
          <c:showVal val="0"/>
          <c:showCatName val="0"/>
          <c:showSerName val="0"/>
          <c:showPercent val="0"/>
          <c:showBubbleSize val="0"/>
        </c:dLbls>
        <c:axId val="-332747920"/>
        <c:axId val="-332745376"/>
      </c:scatterChart>
      <c:valAx>
        <c:axId val="-332747920"/>
        <c:scaling>
          <c:logBase val="10"/>
          <c:orientation val="maxMin"/>
        </c:scaling>
        <c:delete val="0"/>
        <c:axPos val="b"/>
        <c:majorGridlines/>
        <c:minorGridlines/>
        <c:title>
          <c:tx>
            <c:rich>
              <a:bodyPr/>
              <a:lstStyle/>
              <a:p>
                <a:pPr>
                  <a:defRPr/>
                </a:pPr>
                <a:r>
                  <a:rPr lang="en-US" b="0" i="0" dirty="0">
                    <a:latin typeface="Helvetica Regular" charset="0"/>
                  </a:rPr>
                  <a:t>Sieve</a:t>
                </a:r>
                <a:r>
                  <a:rPr lang="en-US" b="0" i="0" baseline="0" dirty="0">
                    <a:latin typeface="Helvetica Regular" charset="0"/>
                  </a:rPr>
                  <a:t> (mm)</a:t>
                </a:r>
                <a:endParaRPr lang="en-US" b="0" i="0" dirty="0">
                  <a:latin typeface="Helvetica Regular" charset="0"/>
                </a:endParaRPr>
              </a:p>
            </c:rich>
          </c:tx>
          <c:overlay val="0"/>
        </c:title>
        <c:numFmt formatCode="General" sourceLinked="1"/>
        <c:majorTickMark val="out"/>
        <c:minorTickMark val="none"/>
        <c:tickLblPos val="nextTo"/>
        <c:crossAx val="-332745376"/>
        <c:crosses val="autoZero"/>
        <c:crossBetween val="midCat"/>
      </c:valAx>
      <c:valAx>
        <c:axId val="-332745376"/>
        <c:scaling>
          <c:orientation val="minMax"/>
          <c:max val="100"/>
        </c:scaling>
        <c:delete val="0"/>
        <c:axPos val="l"/>
        <c:majorGridlines/>
        <c:minorGridlines/>
        <c:title>
          <c:tx>
            <c:rich>
              <a:bodyPr/>
              <a:lstStyle/>
              <a:p>
                <a:pPr>
                  <a:defRPr/>
                </a:pPr>
                <a:r>
                  <a:rPr lang="en-US" b="0" i="0" dirty="0">
                    <a:latin typeface="Helvetica Regular" charset="0"/>
                  </a:rPr>
                  <a:t>Passing %</a:t>
                </a:r>
              </a:p>
            </c:rich>
          </c:tx>
          <c:overlay val="0"/>
        </c:title>
        <c:numFmt formatCode="General" sourceLinked="1"/>
        <c:majorTickMark val="out"/>
        <c:minorTickMark val="none"/>
        <c:tickLblPos val="nextTo"/>
        <c:crossAx val="-332747920"/>
        <c:crosses val="max"/>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9504FC-4A87-49A1-ACFA-EA8EEA0F1652}"/>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dirty="0">
              <a:latin typeface="Helvetica Regular" charset="0"/>
              <a:cs typeface="Helvetica Regular" charset="0"/>
            </a:endParaRPr>
          </a:p>
        </p:txBody>
      </p:sp>
      <p:sp>
        <p:nvSpPr>
          <p:cNvPr id="3" name="Date Placeholder 2">
            <a:extLst>
              <a:ext uri="{FF2B5EF4-FFF2-40B4-BE49-F238E27FC236}">
                <a16:creationId xmlns:a16="http://schemas.microsoft.com/office/drawing/2014/main" id="{4B6095F9-8692-4A95-B55E-B93CEF8A818B}"/>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5664515B-79BC-455E-8410-154772566DDA}" type="datetimeFigureOut">
              <a:rPr lang="en-US" altLang="en-US">
                <a:latin typeface="Helvetica Regular" charset="0"/>
                <a:cs typeface="Helvetica Regular" charset="0"/>
              </a:rPr>
              <a:pPr/>
              <a:t>5/13/2020</a:t>
            </a:fld>
            <a:endParaRPr lang="en-US" altLang="en-US" dirty="0">
              <a:latin typeface="Helvetica Regular" charset="0"/>
              <a:cs typeface="Helvetica Regular" charset="0"/>
            </a:endParaRPr>
          </a:p>
        </p:txBody>
      </p:sp>
      <p:sp>
        <p:nvSpPr>
          <p:cNvPr id="4" name="Footer Placeholder 3">
            <a:extLst>
              <a:ext uri="{FF2B5EF4-FFF2-40B4-BE49-F238E27FC236}">
                <a16:creationId xmlns:a16="http://schemas.microsoft.com/office/drawing/2014/main" id="{F50A1B6E-A5DD-4EB9-9790-83BF8EA8D44D}"/>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dirty="0">
              <a:latin typeface="Helvetica Regular" charset="0"/>
              <a:cs typeface="Helvetica Regular" charset="0"/>
            </a:endParaRPr>
          </a:p>
        </p:txBody>
      </p:sp>
      <p:sp>
        <p:nvSpPr>
          <p:cNvPr id="5" name="Slide Number Placeholder 4">
            <a:extLst>
              <a:ext uri="{FF2B5EF4-FFF2-40B4-BE49-F238E27FC236}">
                <a16:creationId xmlns:a16="http://schemas.microsoft.com/office/drawing/2014/main" id="{F3A2B4D5-B809-4F2E-A1C6-5077B311706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AFDDCEF-9F4B-401A-98CC-0EFAB904D191}" type="slidenum">
              <a:rPr lang="en-US" altLang="en-US">
                <a:latin typeface="Helvetica Regular" charset="0"/>
                <a:cs typeface="Helvetica Regular" charset="0"/>
              </a:rPr>
              <a:pPr/>
              <a:t>‹#›</a:t>
            </a:fld>
            <a:endParaRPr lang="en-US" altLang="en-US" dirty="0">
              <a:latin typeface="Helvetica Regular" charset="0"/>
              <a:cs typeface="Helvetica Regular" charset="0"/>
            </a:endParaRPr>
          </a:p>
        </p:txBody>
      </p:sp>
    </p:spTree>
    <p:extLst>
      <p:ext uri="{BB962C8B-B14F-4D97-AF65-F5344CB8AC3E}">
        <p14:creationId xmlns:p14="http://schemas.microsoft.com/office/powerpoint/2010/main" val="1905018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3E9568-0075-441E-A66F-61D1D29F1467}"/>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b="0" i="0">
                <a:latin typeface="Helvetica Regular" charset="0"/>
                <a:cs typeface="Helvetica Regular" charset="0"/>
              </a:defRPr>
            </a:lvl1pPr>
          </a:lstStyle>
          <a:p>
            <a:endParaRPr lang="en-US" altLang="en-US" dirty="0"/>
          </a:p>
        </p:txBody>
      </p:sp>
      <p:sp>
        <p:nvSpPr>
          <p:cNvPr id="3" name="Date Placeholder 2">
            <a:extLst>
              <a:ext uri="{FF2B5EF4-FFF2-40B4-BE49-F238E27FC236}">
                <a16:creationId xmlns:a16="http://schemas.microsoft.com/office/drawing/2014/main" id="{6B6552D3-16A8-4448-B84A-E36F0243B5B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i="0">
                <a:latin typeface="Helvetica Regular" charset="0"/>
                <a:cs typeface="Helvetica Regular" charset="0"/>
              </a:defRPr>
            </a:lvl1pPr>
          </a:lstStyle>
          <a:p>
            <a:fld id="{E198BE43-FFD5-4C19-BCF1-7B1CEBC50BD6}" type="datetimeFigureOut">
              <a:rPr lang="en-US" altLang="en-US" smtClean="0"/>
              <a:pPr/>
              <a:t>5/13/2020</a:t>
            </a:fld>
            <a:endParaRPr lang="en-US" altLang="en-US" dirty="0"/>
          </a:p>
        </p:txBody>
      </p:sp>
      <p:sp>
        <p:nvSpPr>
          <p:cNvPr id="4" name="Slide Image Placeholder 3">
            <a:extLst>
              <a:ext uri="{FF2B5EF4-FFF2-40B4-BE49-F238E27FC236}">
                <a16:creationId xmlns:a16="http://schemas.microsoft.com/office/drawing/2014/main" id="{4D81F529-8FA1-4F3C-9F8E-0C133A03734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AE2267C-146A-4047-95CF-78AE2F4CD45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F74C87D-F988-4BB9-9742-6DC997FD05F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b="0" i="0">
                <a:latin typeface="Helvetica Regular" charset="0"/>
                <a:cs typeface="Helvetica Regular" charset="0"/>
              </a:defRPr>
            </a:lvl1pPr>
          </a:lstStyle>
          <a:p>
            <a:endParaRPr lang="en-US" altLang="en-US" dirty="0"/>
          </a:p>
        </p:txBody>
      </p:sp>
      <p:sp>
        <p:nvSpPr>
          <p:cNvPr id="7" name="Slide Number Placeholder 6">
            <a:extLst>
              <a:ext uri="{FF2B5EF4-FFF2-40B4-BE49-F238E27FC236}">
                <a16:creationId xmlns:a16="http://schemas.microsoft.com/office/drawing/2014/main" id="{FFA1B863-0B9A-411E-999A-8D111055E7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i="0">
                <a:latin typeface="Helvetica Regular" charset="0"/>
                <a:cs typeface="Helvetica Regular" charset="0"/>
              </a:defRPr>
            </a:lvl1pPr>
          </a:lstStyle>
          <a:p>
            <a:fld id="{9CB0B366-26A0-413D-8087-E5C27DDEEDE1}" type="slidenum">
              <a:rPr lang="en-US" altLang="en-US" smtClean="0"/>
              <a:pPr/>
              <a:t>‹#›</a:t>
            </a:fld>
            <a:endParaRPr lang="en-US" altLang="en-US" dirty="0"/>
          </a:p>
        </p:txBody>
      </p:sp>
    </p:spTree>
    <p:extLst>
      <p:ext uri="{BB962C8B-B14F-4D97-AF65-F5344CB8AC3E}">
        <p14:creationId xmlns:p14="http://schemas.microsoft.com/office/powerpoint/2010/main" val="398791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23B443A2-4A8E-48BF-8811-57691E37AE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388E3E-9BBA-49CC-8D07-D1FFEC2BAF02}" type="slidenum">
              <a:rPr lang="ar-SA" altLang="en-US">
                <a:latin typeface="Helvetica Regular" charset="0"/>
                <a:cs typeface="Helvetica Regular" charset="0"/>
              </a:rPr>
              <a:pPr/>
              <a:t>20</a:t>
            </a:fld>
            <a:endParaRPr lang="en-US" altLang="en-US" dirty="0">
              <a:latin typeface="Helvetica Regular" charset="0"/>
              <a:cs typeface="Helvetica Regular" charset="0"/>
            </a:endParaRPr>
          </a:p>
        </p:txBody>
      </p:sp>
      <p:sp>
        <p:nvSpPr>
          <p:cNvPr id="24578" name="Rectangle 2">
            <a:extLst>
              <a:ext uri="{FF2B5EF4-FFF2-40B4-BE49-F238E27FC236}">
                <a16:creationId xmlns:a16="http://schemas.microsoft.com/office/drawing/2014/main" id="{141C85EA-F09F-4F71-9FAC-66D3798C4E37}"/>
              </a:ext>
            </a:extLst>
          </p:cNvPr>
          <p:cNvSpPr>
            <a:spLocks noGrp="1" noRot="1" noChangeAspect="1" noChangeArrowheads="1" noTextEdit="1"/>
          </p:cNvSpPr>
          <p:nvPr>
            <p:ph type="sldImg"/>
          </p:nvPr>
        </p:nvSpPr>
        <p:spPr bwMode="auto">
          <a:xfrm>
            <a:off x="1131888" y="674688"/>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D646E8BE-C601-4F1D-BD2A-893420B10207}"/>
              </a:ext>
            </a:extLst>
          </p:cNvPr>
          <p:cNvSpPr>
            <a:spLocks noGrp="1" noChangeArrowheads="1"/>
          </p:cNvSpPr>
          <p:nvPr>
            <p:ph type="body" idx="1"/>
          </p:nvPr>
        </p:nvSpPr>
        <p:spPr bwMode="auto">
          <a:xfrm>
            <a:off x="893763" y="4346575"/>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B29A163-2CE7-41EC-BEC3-8436627955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951B35-C0D6-4323-9EDB-70B01CE7E4FD}" type="slidenum">
              <a:rPr lang="ar-SA" altLang="en-US">
                <a:latin typeface="Helvetica Regular" charset="0"/>
                <a:cs typeface="Helvetica Regular" charset="0"/>
              </a:rPr>
              <a:pPr/>
              <a:t>21</a:t>
            </a:fld>
            <a:endParaRPr lang="en-US" altLang="en-US" dirty="0">
              <a:latin typeface="Helvetica Regular" charset="0"/>
              <a:cs typeface="Helvetica Regular" charset="0"/>
            </a:endParaRPr>
          </a:p>
        </p:txBody>
      </p:sp>
      <p:sp>
        <p:nvSpPr>
          <p:cNvPr id="26626" name="Rectangle 2">
            <a:extLst>
              <a:ext uri="{FF2B5EF4-FFF2-40B4-BE49-F238E27FC236}">
                <a16:creationId xmlns:a16="http://schemas.microsoft.com/office/drawing/2014/main" id="{072DD61E-ECF5-40AD-9C7A-F49FEE021989}"/>
              </a:ext>
            </a:extLst>
          </p:cNvPr>
          <p:cNvSpPr>
            <a:spLocks noGrp="1" noRot="1" noChangeAspect="1" noChangeArrowheads="1" noTextEdit="1"/>
          </p:cNvSpPr>
          <p:nvPr>
            <p:ph type="sldImg"/>
          </p:nvPr>
        </p:nvSpPr>
        <p:spPr bwMode="auto">
          <a:xfrm>
            <a:off x="1131888" y="674688"/>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6FC4FF18-B3BE-4F24-AC54-0024E301A50B}"/>
              </a:ext>
            </a:extLst>
          </p:cNvPr>
          <p:cNvSpPr>
            <a:spLocks noGrp="1" noChangeArrowheads="1"/>
          </p:cNvSpPr>
          <p:nvPr>
            <p:ph type="body" idx="1"/>
          </p:nvPr>
        </p:nvSpPr>
        <p:spPr bwMode="auto">
          <a:xfrm>
            <a:off x="893763" y="4346575"/>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0F102C89-23AB-4E57-A61A-40B8F04CA9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39B396-87E2-4564-8C38-99B6BACA3023}" type="slidenum">
              <a:rPr lang="ar-SA" altLang="en-US">
                <a:latin typeface="Helvetica Regular" charset="0"/>
                <a:cs typeface="Helvetica Regular" charset="0"/>
              </a:rPr>
              <a:pPr/>
              <a:t>22</a:t>
            </a:fld>
            <a:endParaRPr lang="en-US" altLang="en-US" dirty="0">
              <a:latin typeface="Helvetica Regular" charset="0"/>
              <a:cs typeface="Helvetica Regular" charset="0"/>
            </a:endParaRPr>
          </a:p>
        </p:txBody>
      </p:sp>
      <p:sp>
        <p:nvSpPr>
          <p:cNvPr id="28674" name="Rectangle 2">
            <a:extLst>
              <a:ext uri="{FF2B5EF4-FFF2-40B4-BE49-F238E27FC236}">
                <a16:creationId xmlns:a16="http://schemas.microsoft.com/office/drawing/2014/main" id="{74900A9E-6966-4303-BFDC-8105FFD6C083}"/>
              </a:ext>
            </a:extLst>
          </p:cNvPr>
          <p:cNvSpPr>
            <a:spLocks noGrp="1" noRot="1" noChangeAspect="1" noChangeArrowheads="1" noTextEdit="1"/>
          </p:cNvSpPr>
          <p:nvPr>
            <p:ph type="sldImg"/>
          </p:nvPr>
        </p:nvSpPr>
        <p:spPr bwMode="auto">
          <a:xfrm>
            <a:off x="1131888" y="674688"/>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CA64842F-26F6-4A4E-89A5-E707DB60F16F}"/>
              </a:ext>
            </a:extLst>
          </p:cNvPr>
          <p:cNvSpPr>
            <a:spLocks noGrp="1" noChangeArrowheads="1"/>
          </p:cNvSpPr>
          <p:nvPr>
            <p:ph type="body" idx="1"/>
          </p:nvPr>
        </p:nvSpPr>
        <p:spPr bwMode="auto">
          <a:xfrm>
            <a:off x="893763" y="4346575"/>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42D97AB7-C36F-42D2-A2D1-D0AE9F9C3A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E1C3C2-58A1-4975-8EFB-58801A02C645}" type="slidenum">
              <a:rPr lang="ar-SA" altLang="en-US">
                <a:latin typeface="Times New Roman" panose="02020603050405020304" pitchFamily="18" charset="0"/>
                <a:cs typeface="Helvetica Regular" charset="0"/>
              </a:rPr>
              <a:pPr/>
              <a:t>25</a:t>
            </a:fld>
            <a:endParaRPr lang="en-US" altLang="en-US" dirty="0">
              <a:latin typeface="Times New Roman" panose="02020603050405020304" pitchFamily="18" charset="0"/>
              <a:cs typeface="Helvetica Regular" charset="0"/>
            </a:endParaRPr>
          </a:p>
        </p:txBody>
      </p:sp>
      <p:sp>
        <p:nvSpPr>
          <p:cNvPr id="32770" name="Rectangle 2">
            <a:extLst>
              <a:ext uri="{FF2B5EF4-FFF2-40B4-BE49-F238E27FC236}">
                <a16:creationId xmlns:a16="http://schemas.microsoft.com/office/drawing/2014/main" id="{946825B1-6836-45EC-998A-DE2A416BFF3F}"/>
              </a:ext>
            </a:extLst>
          </p:cNvPr>
          <p:cNvSpPr>
            <a:spLocks noGrp="1" noRot="1" noChangeAspect="1" noChangeArrowheads="1" noTextEdit="1"/>
          </p:cNvSpPr>
          <p:nvPr>
            <p:ph type="sldImg"/>
          </p:nvPr>
        </p:nvSpPr>
        <p:spPr bwMode="auto">
          <a:xfrm>
            <a:off x="1144588"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E99BFB3E-B95D-4857-8AE2-7C4C4D8E0858}"/>
              </a:ext>
            </a:extLst>
          </p:cNvPr>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Therefore, roads will almost always be a bit longer than their stationing because of the vertical alignment</a:t>
            </a:r>
          </a:p>
          <a:p>
            <a:pPr eaLnBrk="1" hangingPunct="1"/>
            <a:endParaRPr lang="en-US" altLang="en-US"/>
          </a:p>
          <a:p>
            <a:pPr eaLnBrk="1" hangingPunct="1"/>
            <a:r>
              <a:rPr lang="en-US" altLang="en-US"/>
              <a:t>Draw in stationing on each of these curves and explain it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D4B8CB47-48AE-4166-B172-7D920458C3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775A07-8013-4EDA-B759-B7CC56EC1917}" type="slidenum">
              <a:rPr lang="ar-SA" altLang="en-US">
                <a:latin typeface="Times New Roman" panose="02020603050405020304" pitchFamily="18" charset="0"/>
                <a:cs typeface="Helvetica Regular" charset="0"/>
              </a:rPr>
              <a:pPr/>
              <a:t>30</a:t>
            </a:fld>
            <a:endParaRPr lang="en-US" altLang="en-US" dirty="0">
              <a:latin typeface="Times New Roman" panose="02020603050405020304" pitchFamily="18" charset="0"/>
              <a:cs typeface="Helvetica Regular" charset="0"/>
            </a:endParaRPr>
          </a:p>
        </p:txBody>
      </p:sp>
      <p:sp>
        <p:nvSpPr>
          <p:cNvPr id="38914" name="Rectangle 2">
            <a:extLst>
              <a:ext uri="{FF2B5EF4-FFF2-40B4-BE49-F238E27FC236}">
                <a16:creationId xmlns:a16="http://schemas.microsoft.com/office/drawing/2014/main" id="{A47E24C0-CE71-4A7F-9829-7DF28CBE68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04B9AFEC-D6F5-4490-B243-091E49CA4F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ar-SA" altLang="en-US" dirty="0">
              <a:cs typeface="Helvetica Regular"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873249-FD00-4BEC-BF07-03B05C352E3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556D33F-34C7-4C4E-8707-3C1471736F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00D51F7-4A33-4F3D-ACE2-FB7365A2CE9D}"/>
              </a:ext>
            </a:extLst>
          </p:cNvPr>
          <p:cNvSpPr>
            <a:spLocks noGrp="1"/>
          </p:cNvSpPr>
          <p:nvPr>
            <p:ph type="sldNum" sz="quarter" idx="12"/>
          </p:nvPr>
        </p:nvSpPr>
        <p:spPr/>
        <p:txBody>
          <a:bodyPr/>
          <a:lstStyle>
            <a:lvl1pPr>
              <a:defRPr/>
            </a:lvl1pPr>
          </a:lstStyle>
          <a:p>
            <a:fld id="{23876DB7-85A7-4C23-B1CC-5B2D7B9CEAA4}" type="slidenum">
              <a:rPr lang="es-ES" altLang="en-US"/>
              <a:pPr/>
              <a:t>‹#›</a:t>
            </a:fld>
            <a:endParaRPr lang="es-ES" altLang="en-US"/>
          </a:p>
        </p:txBody>
      </p:sp>
    </p:spTree>
    <p:extLst>
      <p:ext uri="{BB962C8B-B14F-4D97-AF65-F5344CB8AC3E}">
        <p14:creationId xmlns:p14="http://schemas.microsoft.com/office/powerpoint/2010/main" val="201702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53F90-71CD-4D9B-A564-0844BE7E5E7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A6CF03-67A0-4CDA-A4A8-84925F5CA7D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82CC46-92FC-4B32-9938-1093B7F80375}"/>
              </a:ext>
            </a:extLst>
          </p:cNvPr>
          <p:cNvSpPr>
            <a:spLocks noGrp="1"/>
          </p:cNvSpPr>
          <p:nvPr>
            <p:ph type="sldNum" sz="quarter" idx="12"/>
          </p:nvPr>
        </p:nvSpPr>
        <p:spPr/>
        <p:txBody>
          <a:bodyPr/>
          <a:lstStyle>
            <a:lvl1pPr>
              <a:defRPr/>
            </a:lvl1pPr>
          </a:lstStyle>
          <a:p>
            <a:fld id="{F63C7551-D076-4C2F-970D-4210FE43D390}" type="slidenum">
              <a:rPr lang="es-ES" altLang="en-US"/>
              <a:pPr/>
              <a:t>‹#›</a:t>
            </a:fld>
            <a:endParaRPr lang="es-ES" altLang="en-US"/>
          </a:p>
        </p:txBody>
      </p:sp>
    </p:spTree>
    <p:extLst>
      <p:ext uri="{BB962C8B-B14F-4D97-AF65-F5344CB8AC3E}">
        <p14:creationId xmlns:p14="http://schemas.microsoft.com/office/powerpoint/2010/main" val="376421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F552-D6D7-40F2-88AF-39D2488CC5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E52B2A-5E06-404C-A57E-BD0F3536ADE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44099D-B4E7-4893-8E15-780BD56DCAB3}"/>
              </a:ext>
            </a:extLst>
          </p:cNvPr>
          <p:cNvSpPr>
            <a:spLocks noGrp="1"/>
          </p:cNvSpPr>
          <p:nvPr>
            <p:ph type="sldNum" sz="quarter" idx="12"/>
          </p:nvPr>
        </p:nvSpPr>
        <p:spPr/>
        <p:txBody>
          <a:bodyPr/>
          <a:lstStyle>
            <a:lvl1pPr>
              <a:defRPr/>
            </a:lvl1pPr>
          </a:lstStyle>
          <a:p>
            <a:fld id="{EA69D8BE-E3FC-4B3B-925C-3241C7B6D1D8}" type="slidenum">
              <a:rPr lang="es-ES" altLang="en-US"/>
              <a:pPr/>
              <a:t>‹#›</a:t>
            </a:fld>
            <a:endParaRPr lang="es-ES" altLang="en-US"/>
          </a:p>
        </p:txBody>
      </p:sp>
    </p:spTree>
    <p:extLst>
      <p:ext uri="{BB962C8B-B14F-4D97-AF65-F5344CB8AC3E}">
        <p14:creationId xmlns:p14="http://schemas.microsoft.com/office/powerpoint/2010/main" val="322077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A58A2-CA97-4E21-A9D2-A6B12CB03E44}" type="slidenum">
              <a:rPr lang="ar-SA"/>
              <a:pPr>
                <a:defRPr/>
              </a:pPr>
              <a:t>‹#›</a:t>
            </a:fld>
            <a:endParaRPr lang="en-US"/>
          </a:p>
        </p:txBody>
      </p:sp>
    </p:spTree>
    <p:extLst>
      <p:ext uri="{BB962C8B-B14F-4D97-AF65-F5344CB8AC3E}">
        <p14:creationId xmlns:p14="http://schemas.microsoft.com/office/powerpoint/2010/main" val="18285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B929F-0D0C-447A-ABFD-70044071067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4054CD-3A02-4231-B4FB-63406B70ED2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B5C217-E5FA-4FAA-A511-EAB18C5449A9}"/>
              </a:ext>
            </a:extLst>
          </p:cNvPr>
          <p:cNvSpPr>
            <a:spLocks noGrp="1"/>
          </p:cNvSpPr>
          <p:nvPr>
            <p:ph type="sldNum" sz="quarter" idx="12"/>
          </p:nvPr>
        </p:nvSpPr>
        <p:spPr/>
        <p:txBody>
          <a:bodyPr/>
          <a:lstStyle>
            <a:lvl1pPr>
              <a:defRPr/>
            </a:lvl1pPr>
          </a:lstStyle>
          <a:p>
            <a:fld id="{BA942B05-8C97-496D-B2CB-9D1C056FA3CC}" type="slidenum">
              <a:rPr lang="es-ES" altLang="en-US"/>
              <a:pPr/>
              <a:t>‹#›</a:t>
            </a:fld>
            <a:endParaRPr lang="es-ES" altLang="en-US"/>
          </a:p>
        </p:txBody>
      </p:sp>
    </p:spTree>
    <p:extLst>
      <p:ext uri="{BB962C8B-B14F-4D97-AF65-F5344CB8AC3E}">
        <p14:creationId xmlns:p14="http://schemas.microsoft.com/office/powerpoint/2010/main" val="360755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41C269-5FDD-4654-B32B-FEAA73752ED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FB29855-B9A4-4589-95A4-7C48F7449FE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417104F-F7F4-4024-BB67-0E36033920A3}"/>
              </a:ext>
            </a:extLst>
          </p:cNvPr>
          <p:cNvSpPr>
            <a:spLocks noGrp="1"/>
          </p:cNvSpPr>
          <p:nvPr>
            <p:ph type="sldNum" sz="quarter" idx="12"/>
          </p:nvPr>
        </p:nvSpPr>
        <p:spPr/>
        <p:txBody>
          <a:bodyPr/>
          <a:lstStyle>
            <a:lvl1pPr>
              <a:defRPr/>
            </a:lvl1pPr>
          </a:lstStyle>
          <a:p>
            <a:fld id="{EC80C6D1-83D4-4050-82C1-E544D2C5B121}" type="slidenum">
              <a:rPr lang="es-ES" altLang="en-US"/>
              <a:pPr/>
              <a:t>‹#›</a:t>
            </a:fld>
            <a:endParaRPr lang="es-ES" altLang="en-US"/>
          </a:p>
        </p:txBody>
      </p:sp>
    </p:spTree>
    <p:extLst>
      <p:ext uri="{BB962C8B-B14F-4D97-AF65-F5344CB8AC3E}">
        <p14:creationId xmlns:p14="http://schemas.microsoft.com/office/powerpoint/2010/main" val="211691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2F66A4A-E33C-4F2C-81C2-A3FA30EE183A}"/>
              </a:ext>
            </a:extLst>
          </p:cNvPr>
          <p:cNvSpPr>
            <a:spLocks noGrp="1"/>
          </p:cNvSpPr>
          <p:nvPr>
            <p:ph type="dt" sz="half" idx="10"/>
          </p:nvPr>
        </p:nvSpPr>
        <p:spPr/>
        <p:txBody>
          <a:bodyPr/>
          <a:lstStyle>
            <a:lvl1pPr>
              <a:defRPr/>
            </a:lvl1pPr>
          </a:lstStyle>
          <a:p>
            <a:endParaRPr lang="en-US" altLang="en-US"/>
          </a:p>
        </p:txBody>
      </p:sp>
      <p:sp>
        <p:nvSpPr>
          <p:cNvPr id="6" name="Footer Placeholder 4">
            <a:extLst>
              <a:ext uri="{FF2B5EF4-FFF2-40B4-BE49-F238E27FC236}">
                <a16:creationId xmlns:a16="http://schemas.microsoft.com/office/drawing/2014/main" id="{9E6B326A-118A-47F0-BB7C-BB70237AB528}"/>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711E5A34-D39B-46D0-9147-662FE3283B9B}"/>
              </a:ext>
            </a:extLst>
          </p:cNvPr>
          <p:cNvSpPr>
            <a:spLocks noGrp="1"/>
          </p:cNvSpPr>
          <p:nvPr>
            <p:ph type="sldNum" sz="quarter" idx="12"/>
          </p:nvPr>
        </p:nvSpPr>
        <p:spPr/>
        <p:txBody>
          <a:bodyPr/>
          <a:lstStyle>
            <a:lvl1pPr>
              <a:defRPr/>
            </a:lvl1pPr>
          </a:lstStyle>
          <a:p>
            <a:fld id="{B2297C41-68A1-4E94-B3B0-201EEF42C1FB}" type="slidenum">
              <a:rPr lang="es-ES" altLang="en-US"/>
              <a:pPr/>
              <a:t>‹#›</a:t>
            </a:fld>
            <a:endParaRPr lang="es-ES" altLang="en-US"/>
          </a:p>
        </p:txBody>
      </p:sp>
    </p:spTree>
    <p:extLst>
      <p:ext uri="{BB962C8B-B14F-4D97-AF65-F5344CB8AC3E}">
        <p14:creationId xmlns:p14="http://schemas.microsoft.com/office/powerpoint/2010/main" val="358780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667E6B9-9338-4BC3-9598-9F5501F51460}"/>
              </a:ext>
            </a:extLst>
          </p:cNvPr>
          <p:cNvSpPr>
            <a:spLocks noGrp="1"/>
          </p:cNvSpPr>
          <p:nvPr>
            <p:ph type="dt" sz="half" idx="10"/>
          </p:nvPr>
        </p:nvSpPr>
        <p:spPr/>
        <p:txBody>
          <a:bodyPr/>
          <a:lstStyle>
            <a:lvl1pPr>
              <a:defRPr/>
            </a:lvl1pPr>
          </a:lstStyle>
          <a:p>
            <a:endParaRPr lang="en-US" altLang="en-US"/>
          </a:p>
        </p:txBody>
      </p:sp>
      <p:sp>
        <p:nvSpPr>
          <p:cNvPr id="8" name="Footer Placeholder 4">
            <a:extLst>
              <a:ext uri="{FF2B5EF4-FFF2-40B4-BE49-F238E27FC236}">
                <a16:creationId xmlns:a16="http://schemas.microsoft.com/office/drawing/2014/main" id="{B7445BC3-8383-4B2F-80F6-4FC6F9AA5DD6}"/>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3F622CA9-2A71-4EC0-B85C-70179CED46DA}"/>
              </a:ext>
            </a:extLst>
          </p:cNvPr>
          <p:cNvSpPr>
            <a:spLocks noGrp="1"/>
          </p:cNvSpPr>
          <p:nvPr>
            <p:ph type="sldNum" sz="quarter" idx="12"/>
          </p:nvPr>
        </p:nvSpPr>
        <p:spPr/>
        <p:txBody>
          <a:bodyPr/>
          <a:lstStyle>
            <a:lvl1pPr>
              <a:defRPr/>
            </a:lvl1pPr>
          </a:lstStyle>
          <a:p>
            <a:fld id="{8FA72D65-6D05-4C4D-9958-A3E6BD4D64A4}" type="slidenum">
              <a:rPr lang="es-ES" altLang="en-US"/>
              <a:pPr/>
              <a:t>‹#›</a:t>
            </a:fld>
            <a:endParaRPr lang="es-ES" altLang="en-US"/>
          </a:p>
        </p:txBody>
      </p:sp>
    </p:spTree>
    <p:extLst>
      <p:ext uri="{BB962C8B-B14F-4D97-AF65-F5344CB8AC3E}">
        <p14:creationId xmlns:p14="http://schemas.microsoft.com/office/powerpoint/2010/main" val="121681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7494C6B-F317-4456-BCB6-201DC13B1F2D}"/>
              </a:ext>
            </a:extLst>
          </p:cNvPr>
          <p:cNvSpPr>
            <a:spLocks noGrp="1"/>
          </p:cNvSpPr>
          <p:nvPr>
            <p:ph type="dt" sz="half" idx="10"/>
          </p:nvPr>
        </p:nvSpPr>
        <p:spPr/>
        <p:txBody>
          <a:bodyPr/>
          <a:lstStyle>
            <a:lvl1pPr>
              <a:defRPr/>
            </a:lvl1pPr>
          </a:lstStyle>
          <a:p>
            <a:endParaRPr lang="en-US" altLang="en-US"/>
          </a:p>
        </p:txBody>
      </p:sp>
      <p:sp>
        <p:nvSpPr>
          <p:cNvPr id="4" name="Footer Placeholder 4">
            <a:extLst>
              <a:ext uri="{FF2B5EF4-FFF2-40B4-BE49-F238E27FC236}">
                <a16:creationId xmlns:a16="http://schemas.microsoft.com/office/drawing/2014/main" id="{C77EF5D6-E271-4465-A9B8-762946E0A378}"/>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EB3F3E3E-F883-4151-BA2C-84B1791CC8C9}"/>
              </a:ext>
            </a:extLst>
          </p:cNvPr>
          <p:cNvSpPr>
            <a:spLocks noGrp="1"/>
          </p:cNvSpPr>
          <p:nvPr>
            <p:ph type="sldNum" sz="quarter" idx="12"/>
          </p:nvPr>
        </p:nvSpPr>
        <p:spPr/>
        <p:txBody>
          <a:bodyPr/>
          <a:lstStyle>
            <a:lvl1pPr>
              <a:defRPr/>
            </a:lvl1pPr>
          </a:lstStyle>
          <a:p>
            <a:fld id="{AB457EEB-DE7A-42B5-B93E-FA9220924B36}" type="slidenum">
              <a:rPr lang="es-ES" altLang="en-US"/>
              <a:pPr/>
              <a:t>‹#›</a:t>
            </a:fld>
            <a:endParaRPr lang="es-ES" altLang="en-US"/>
          </a:p>
        </p:txBody>
      </p:sp>
    </p:spTree>
    <p:extLst>
      <p:ext uri="{BB962C8B-B14F-4D97-AF65-F5344CB8AC3E}">
        <p14:creationId xmlns:p14="http://schemas.microsoft.com/office/powerpoint/2010/main" val="46626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0FBC7E-170B-4A62-BE2D-4C52B0948BBE}"/>
              </a:ext>
            </a:extLst>
          </p:cNvPr>
          <p:cNvSpPr>
            <a:spLocks noGrp="1"/>
          </p:cNvSpPr>
          <p:nvPr>
            <p:ph type="dt" sz="half" idx="10"/>
          </p:nvPr>
        </p:nvSpPr>
        <p:spPr/>
        <p:txBody>
          <a:bodyPr/>
          <a:lstStyle>
            <a:lvl1pPr>
              <a:defRPr/>
            </a:lvl1pPr>
          </a:lstStyle>
          <a:p>
            <a:endParaRPr lang="en-US" altLang="en-US"/>
          </a:p>
        </p:txBody>
      </p:sp>
      <p:sp>
        <p:nvSpPr>
          <p:cNvPr id="3" name="Footer Placeholder 4">
            <a:extLst>
              <a:ext uri="{FF2B5EF4-FFF2-40B4-BE49-F238E27FC236}">
                <a16:creationId xmlns:a16="http://schemas.microsoft.com/office/drawing/2014/main" id="{D02DBE3A-CAD5-4D58-8442-449EF244A662}"/>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53865D80-A2D7-46E6-BF72-6063C2380E48}"/>
              </a:ext>
            </a:extLst>
          </p:cNvPr>
          <p:cNvSpPr>
            <a:spLocks noGrp="1"/>
          </p:cNvSpPr>
          <p:nvPr>
            <p:ph type="sldNum" sz="quarter" idx="12"/>
          </p:nvPr>
        </p:nvSpPr>
        <p:spPr/>
        <p:txBody>
          <a:bodyPr/>
          <a:lstStyle>
            <a:lvl1pPr>
              <a:defRPr/>
            </a:lvl1pPr>
          </a:lstStyle>
          <a:p>
            <a:fld id="{75464A95-948C-4B2D-B1B5-160033D9C98B}" type="slidenum">
              <a:rPr lang="es-ES" altLang="en-US"/>
              <a:pPr/>
              <a:t>‹#›</a:t>
            </a:fld>
            <a:endParaRPr lang="es-ES" altLang="en-US"/>
          </a:p>
        </p:txBody>
      </p:sp>
    </p:spTree>
    <p:extLst>
      <p:ext uri="{BB962C8B-B14F-4D97-AF65-F5344CB8AC3E}">
        <p14:creationId xmlns:p14="http://schemas.microsoft.com/office/powerpoint/2010/main" val="30357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2278648-A883-4181-BA9D-AE52006D5E4C}"/>
              </a:ext>
            </a:extLst>
          </p:cNvPr>
          <p:cNvSpPr>
            <a:spLocks noGrp="1"/>
          </p:cNvSpPr>
          <p:nvPr>
            <p:ph type="dt" sz="half" idx="10"/>
          </p:nvPr>
        </p:nvSpPr>
        <p:spPr/>
        <p:txBody>
          <a:bodyPr/>
          <a:lstStyle>
            <a:lvl1pPr>
              <a:defRPr/>
            </a:lvl1pPr>
          </a:lstStyle>
          <a:p>
            <a:endParaRPr lang="en-US" altLang="en-US"/>
          </a:p>
        </p:txBody>
      </p:sp>
      <p:sp>
        <p:nvSpPr>
          <p:cNvPr id="6" name="Footer Placeholder 4">
            <a:extLst>
              <a:ext uri="{FF2B5EF4-FFF2-40B4-BE49-F238E27FC236}">
                <a16:creationId xmlns:a16="http://schemas.microsoft.com/office/drawing/2014/main" id="{1DDECC9C-B628-4F13-96CC-E84751E29877}"/>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CFD5F28D-F451-4B2D-9D28-509977D919D8}"/>
              </a:ext>
            </a:extLst>
          </p:cNvPr>
          <p:cNvSpPr>
            <a:spLocks noGrp="1"/>
          </p:cNvSpPr>
          <p:nvPr>
            <p:ph type="sldNum" sz="quarter" idx="12"/>
          </p:nvPr>
        </p:nvSpPr>
        <p:spPr/>
        <p:txBody>
          <a:bodyPr/>
          <a:lstStyle>
            <a:lvl1pPr>
              <a:defRPr/>
            </a:lvl1pPr>
          </a:lstStyle>
          <a:p>
            <a:fld id="{201A7B46-0D4E-41BE-97A8-BC94D07AEE22}" type="slidenum">
              <a:rPr lang="es-ES" altLang="en-US"/>
              <a:pPr/>
              <a:t>‹#›</a:t>
            </a:fld>
            <a:endParaRPr lang="es-ES" altLang="en-US"/>
          </a:p>
        </p:txBody>
      </p:sp>
    </p:spTree>
    <p:extLst>
      <p:ext uri="{BB962C8B-B14F-4D97-AF65-F5344CB8AC3E}">
        <p14:creationId xmlns:p14="http://schemas.microsoft.com/office/powerpoint/2010/main" val="285189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24A9765-7D23-4E69-A787-23F8A63A1A14}"/>
              </a:ext>
            </a:extLst>
          </p:cNvPr>
          <p:cNvSpPr>
            <a:spLocks noGrp="1"/>
          </p:cNvSpPr>
          <p:nvPr>
            <p:ph type="dt" sz="half" idx="10"/>
          </p:nvPr>
        </p:nvSpPr>
        <p:spPr/>
        <p:txBody>
          <a:bodyPr/>
          <a:lstStyle>
            <a:lvl1pPr>
              <a:defRPr/>
            </a:lvl1pPr>
          </a:lstStyle>
          <a:p>
            <a:endParaRPr lang="en-US" altLang="en-US"/>
          </a:p>
        </p:txBody>
      </p:sp>
      <p:sp>
        <p:nvSpPr>
          <p:cNvPr id="6" name="Footer Placeholder 4">
            <a:extLst>
              <a:ext uri="{FF2B5EF4-FFF2-40B4-BE49-F238E27FC236}">
                <a16:creationId xmlns:a16="http://schemas.microsoft.com/office/drawing/2014/main" id="{7B39DFCB-8353-41DE-9FD3-EB0509CBEA69}"/>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75B53DEB-1D4B-4E73-BE82-8355FF3A2B05}"/>
              </a:ext>
            </a:extLst>
          </p:cNvPr>
          <p:cNvSpPr>
            <a:spLocks noGrp="1"/>
          </p:cNvSpPr>
          <p:nvPr>
            <p:ph type="sldNum" sz="quarter" idx="12"/>
          </p:nvPr>
        </p:nvSpPr>
        <p:spPr/>
        <p:txBody>
          <a:bodyPr/>
          <a:lstStyle>
            <a:lvl1pPr>
              <a:defRPr/>
            </a:lvl1pPr>
          </a:lstStyle>
          <a:p>
            <a:fld id="{AE9B102F-66BB-45B1-9C97-7881F820F30E}" type="slidenum">
              <a:rPr lang="es-ES" altLang="en-US"/>
              <a:pPr/>
              <a:t>‹#›</a:t>
            </a:fld>
            <a:endParaRPr lang="es-ES" altLang="en-US"/>
          </a:p>
        </p:txBody>
      </p:sp>
    </p:spTree>
    <p:extLst>
      <p:ext uri="{BB962C8B-B14F-4D97-AF65-F5344CB8AC3E}">
        <p14:creationId xmlns:p14="http://schemas.microsoft.com/office/powerpoint/2010/main" val="191922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2" name="Title Placeholder 1">
            <a:extLst>
              <a:ext uri="{FF2B5EF4-FFF2-40B4-BE49-F238E27FC236}">
                <a16:creationId xmlns:a16="http://schemas.microsoft.com/office/drawing/2014/main" id="{70509A5E-A68C-4C2B-847C-7DC93FB0574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0A66C569-1E12-4977-81F7-FB7FB4BA7A2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A5090EA-3F8F-470B-B155-9B415A1CE394}"/>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900" b="0" i="0">
                <a:solidFill>
                  <a:srgbClr val="898989"/>
                </a:solidFill>
                <a:latin typeface="Helvetica Regular" charset="0"/>
                <a:cs typeface="Helvetica Regular" charset="0"/>
              </a:defRPr>
            </a:lvl1pPr>
          </a:lstStyle>
          <a:p>
            <a:endParaRPr lang="en-US" altLang="en-US" dirty="0"/>
          </a:p>
        </p:txBody>
      </p:sp>
      <p:sp>
        <p:nvSpPr>
          <p:cNvPr id="5" name="Footer Placeholder 4">
            <a:extLst>
              <a:ext uri="{FF2B5EF4-FFF2-40B4-BE49-F238E27FC236}">
                <a16:creationId xmlns:a16="http://schemas.microsoft.com/office/drawing/2014/main" id="{47DD4FB9-6FFA-4794-901F-39133F6C9DBB}"/>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900" b="0" i="0">
                <a:solidFill>
                  <a:srgbClr val="898989"/>
                </a:solidFill>
                <a:latin typeface="Helvetica Regular" charset="0"/>
                <a:cs typeface="Helvetica Regular" charset="0"/>
              </a:defRPr>
            </a:lvl1pPr>
          </a:lstStyle>
          <a:p>
            <a:endParaRPr lang="en-US" altLang="en-US" dirty="0"/>
          </a:p>
        </p:txBody>
      </p:sp>
      <p:sp>
        <p:nvSpPr>
          <p:cNvPr id="6" name="Slide Number Placeholder 5">
            <a:extLst>
              <a:ext uri="{FF2B5EF4-FFF2-40B4-BE49-F238E27FC236}">
                <a16:creationId xmlns:a16="http://schemas.microsoft.com/office/drawing/2014/main" id="{2AC5CAA8-3E8C-4434-AB21-6C1A88D80900}"/>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b="0" i="0">
                <a:solidFill>
                  <a:srgbClr val="898989"/>
                </a:solidFill>
                <a:latin typeface="Helvetica Regular" charset="0"/>
                <a:cs typeface="Helvetica Regular" charset="0"/>
              </a:defRPr>
            </a:lvl1pPr>
          </a:lstStyle>
          <a:p>
            <a:fld id="{0C685515-6EEE-4FBC-A84B-1AF8D5469399}" type="slidenum">
              <a:rPr lang="es-ES" altLang="en-US" smtClean="0"/>
              <a:pPr/>
              <a:t>‹#›</a:t>
            </a:fld>
            <a:endParaRPr lang="es-ES" altLang="en-US" dirty="0"/>
          </a:p>
        </p:txBody>
      </p:sp>
    </p:spTree>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Lst>
  <p:hf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b="0" i="0" kern="1200">
          <a:solidFill>
            <a:schemeClr val="tx1"/>
          </a:solidFill>
          <a:latin typeface="Helvetica Regular" charset="0"/>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b="0" i="0" kern="1200">
          <a:solidFill>
            <a:schemeClr val="tx1"/>
          </a:solidFill>
          <a:latin typeface="Helvetica Regular" charset="0"/>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b="0" i="0" kern="1200">
          <a:solidFill>
            <a:schemeClr val="tx1"/>
          </a:solidFill>
          <a:latin typeface="Helvetica Regular" charset="0"/>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b="0" i="0" kern="1200">
          <a:solidFill>
            <a:schemeClr val="tx1"/>
          </a:solidFill>
          <a:latin typeface="Helvetica Regular" charset="0"/>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b="0" i="0" kern="1200">
          <a:solidFill>
            <a:schemeClr val="tx1"/>
          </a:solidFill>
          <a:latin typeface="Helvetica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jpeg"/><Relationship Id="rId4" Type="http://schemas.openxmlformats.org/officeDocument/2006/relationships/image" Target="../media/image33.wmf"/></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31.jp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1F72B783-C697-45BD-9314-812857D552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 name="Rectangle 25">
            <a:extLst>
              <a:ext uri="{FF2B5EF4-FFF2-40B4-BE49-F238E27FC236}">
                <a16:creationId xmlns:a16="http://schemas.microsoft.com/office/drawing/2014/main" id="{966A6E27-4817-4C00-8EAC-96154B6C709A}"/>
              </a:ext>
            </a:extLst>
          </p:cNvPr>
          <p:cNvSpPr>
            <a:spLocks noGrp="1" noChangeArrowheads="1"/>
          </p:cNvSpPr>
          <p:nvPr>
            <p:ph type="ctrTitle"/>
          </p:nvPr>
        </p:nvSpPr>
        <p:spPr>
          <a:xfrm>
            <a:off x="990600" y="1125538"/>
            <a:ext cx="7161213" cy="935037"/>
          </a:xfrm>
        </p:spPr>
        <p:txBody>
          <a:bodyPr rtlCol="0">
            <a:normAutofit fontScale="90000"/>
          </a:bodyPr>
          <a:lstStyle/>
          <a:p>
            <a:pPr fontAlgn="auto">
              <a:lnSpc>
                <a:spcPct val="150000"/>
              </a:lnSpc>
              <a:spcAft>
                <a:spcPts val="0"/>
              </a:spcAft>
              <a:defRPr/>
            </a:pPr>
            <a:r>
              <a:rPr lang="en-US" sz="2200" dirty="0">
                <a:solidFill>
                  <a:srgbClr val="FFFF00"/>
                </a:solidFill>
                <a:latin typeface="Helvetica Regular" charset="0"/>
                <a:ea typeface="Helvetica Regular" charset="0"/>
                <a:cs typeface="Helvetica Regular" charset="0"/>
              </a:rPr>
              <a:t/>
            </a:r>
            <a:br>
              <a:rPr lang="en-US" sz="2200" dirty="0">
                <a:solidFill>
                  <a:srgbClr val="FFFF00"/>
                </a:solidFill>
                <a:latin typeface="Helvetica Regular" charset="0"/>
                <a:ea typeface="Helvetica Regular" charset="0"/>
                <a:cs typeface="Helvetica Regular" charset="0"/>
              </a:rPr>
            </a:br>
            <a:r>
              <a:rPr lang="en-US" sz="2200" b="1" dirty="0">
                <a:solidFill>
                  <a:srgbClr val="FFFF00"/>
                </a:solidFill>
                <a:latin typeface="Helvetica" charset="0"/>
                <a:ea typeface="Helvetica" charset="0"/>
                <a:cs typeface="Helvetica" charset="0"/>
              </a:rPr>
              <a:t>Learning outcome assessment III</a:t>
            </a:r>
            <a:br>
              <a:rPr lang="en-US" sz="2200" b="1" dirty="0">
                <a:solidFill>
                  <a:srgbClr val="FFFF00"/>
                </a:solidFill>
                <a:latin typeface="Helvetica" charset="0"/>
                <a:ea typeface="Helvetica" charset="0"/>
                <a:cs typeface="Helvetica" charset="0"/>
              </a:rPr>
            </a:br>
            <a:r>
              <a:rPr lang="en-US" sz="2200" b="1" dirty="0">
                <a:solidFill>
                  <a:srgbClr val="FFFF00"/>
                </a:solidFill>
                <a:latin typeface="Helvetica" charset="0"/>
                <a:ea typeface="Helvetica" charset="0"/>
                <a:cs typeface="Helvetica" charset="0"/>
              </a:rPr>
              <a:t>Spring 2020 </a:t>
            </a:r>
            <a:br>
              <a:rPr lang="en-US" sz="2200" b="1" dirty="0">
                <a:solidFill>
                  <a:srgbClr val="FFFF00"/>
                </a:solidFill>
                <a:latin typeface="Helvetica" charset="0"/>
                <a:ea typeface="Helvetica" charset="0"/>
                <a:cs typeface="Helvetica" charset="0"/>
              </a:rPr>
            </a:br>
            <a:r>
              <a:rPr lang="en-US" sz="2200" b="1" dirty="0">
                <a:solidFill>
                  <a:srgbClr val="FFFF00"/>
                </a:solidFill>
                <a:latin typeface="Helvetica" charset="0"/>
                <a:ea typeface="Helvetica" charset="0"/>
                <a:cs typeface="Helvetica" charset="0"/>
              </a:rPr>
              <a:t>(Final Presentation)</a:t>
            </a:r>
            <a:r>
              <a:rPr lang="en-US" sz="2200" dirty="0">
                <a:solidFill>
                  <a:srgbClr val="FFFF00"/>
                </a:solidFill>
                <a:latin typeface="Helvetica Regular" charset="0"/>
                <a:ea typeface="Helvetica Regular" charset="0"/>
                <a:cs typeface="Helvetica Regular" charset="0"/>
              </a:rPr>
              <a:t/>
            </a:r>
            <a:br>
              <a:rPr lang="en-US" sz="2200" dirty="0">
                <a:solidFill>
                  <a:srgbClr val="FFFF00"/>
                </a:solidFill>
                <a:latin typeface="Helvetica Regular" charset="0"/>
                <a:ea typeface="Helvetica Regular" charset="0"/>
                <a:cs typeface="Helvetica Regular" charset="0"/>
              </a:rPr>
            </a:br>
            <a:r>
              <a:rPr lang="en-US" sz="2200" b="1" dirty="0">
                <a:solidFill>
                  <a:srgbClr val="FFFF00"/>
                </a:solidFill>
                <a:latin typeface="Helvetica" charset="0"/>
                <a:ea typeface="Helvetica" charset="0"/>
                <a:cs typeface="Helvetica" charset="0"/>
              </a:rPr>
              <a:t> The Design of 10-Lane Highway From </a:t>
            </a:r>
            <a:r>
              <a:rPr lang="en-US" sz="2200" b="1" dirty="0" err="1">
                <a:solidFill>
                  <a:srgbClr val="FFFF00"/>
                </a:solidFill>
                <a:latin typeface="Helvetica" charset="0"/>
                <a:ea typeface="Helvetica" charset="0"/>
                <a:cs typeface="Helvetica" charset="0"/>
              </a:rPr>
              <a:t>Thuwal</a:t>
            </a:r>
            <a:r>
              <a:rPr lang="en-US" sz="2200" b="1" dirty="0">
                <a:solidFill>
                  <a:srgbClr val="FFFF00"/>
                </a:solidFill>
                <a:latin typeface="Helvetica" charset="0"/>
                <a:ea typeface="Helvetica" charset="0"/>
                <a:cs typeface="Helvetica" charset="0"/>
              </a:rPr>
              <a:t> to Makkah  </a:t>
            </a:r>
          </a:p>
        </p:txBody>
      </p:sp>
      <p:sp>
        <p:nvSpPr>
          <p:cNvPr id="3076" name="Slide Number Placeholder 5">
            <a:extLst>
              <a:ext uri="{FF2B5EF4-FFF2-40B4-BE49-F238E27FC236}">
                <a16:creationId xmlns:a16="http://schemas.microsoft.com/office/drawing/2014/main" id="{E1056455-B321-4E29-B9CA-21865B43F1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1ED968-8CE6-46D0-B254-9560C7B04130}" type="slidenum">
              <a:rPr lang="es-ES" altLang="en-US">
                <a:solidFill>
                  <a:srgbClr val="FFFFFF"/>
                </a:solidFill>
                <a:latin typeface="Helvetica Regular" charset="0"/>
                <a:cs typeface="Helvetica Regular" charset="0"/>
              </a:rPr>
              <a:pPr/>
              <a:t>1</a:t>
            </a:fld>
            <a:endParaRPr lang="es-ES" altLang="en-US" dirty="0">
              <a:solidFill>
                <a:srgbClr val="FFFFFF"/>
              </a:solidFill>
              <a:latin typeface="Helvetica Regular" charset="0"/>
              <a:cs typeface="Helvetica Regular"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F1B18C24-A87C-4A7E-858E-BD7B7F122A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163" y="5016500"/>
            <a:ext cx="4419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2">
            <a:extLst>
              <a:ext uri="{FF2B5EF4-FFF2-40B4-BE49-F238E27FC236}">
                <a16:creationId xmlns:a16="http://schemas.microsoft.com/office/drawing/2014/main" id="{327AF59B-8C28-483D-BE2C-AF398E273BA9}"/>
              </a:ext>
            </a:extLst>
          </p:cNvPr>
          <p:cNvSpPr>
            <a:spLocks noGrp="1"/>
          </p:cNvSpPr>
          <p:nvPr>
            <p:ph type="title"/>
          </p:nvPr>
        </p:nvSpPr>
        <p:spPr>
          <a:xfrm>
            <a:off x="323850" y="260350"/>
            <a:ext cx="3527425" cy="647700"/>
          </a:xfrm>
        </p:spPr>
        <p:txBody>
          <a:bodyPr/>
          <a:lstStyle/>
          <a:p>
            <a:r>
              <a:rPr lang="en-US" altLang="en-US" b="1" dirty="0">
                <a:solidFill>
                  <a:srgbClr val="C00000"/>
                </a:solidFill>
                <a:latin typeface="Helvetica" charset="0"/>
                <a:ea typeface="Helvetica" charset="0"/>
                <a:cs typeface="Helvetica" charset="0"/>
              </a:rPr>
              <a:t>CONSTRAINTS</a:t>
            </a:r>
          </a:p>
        </p:txBody>
      </p:sp>
      <p:sp>
        <p:nvSpPr>
          <p:cNvPr id="15362" name="Content Placeholder 1">
            <a:extLst>
              <a:ext uri="{FF2B5EF4-FFF2-40B4-BE49-F238E27FC236}">
                <a16:creationId xmlns:a16="http://schemas.microsoft.com/office/drawing/2014/main" id="{C078DE74-AA30-41E9-BBE0-7F4746E39046}"/>
              </a:ext>
            </a:extLst>
          </p:cNvPr>
          <p:cNvSpPr>
            <a:spLocks noGrp="1"/>
          </p:cNvSpPr>
          <p:nvPr>
            <p:ph idx="1"/>
          </p:nvPr>
        </p:nvSpPr>
        <p:spPr>
          <a:xfrm>
            <a:off x="323850" y="1052513"/>
            <a:ext cx="7467600" cy="5040312"/>
          </a:xfrm>
        </p:spPr>
        <p:txBody>
          <a:bodyPr>
            <a:normAutofit/>
          </a:bodyPr>
          <a:lstStyle/>
          <a:p>
            <a:pPr lvl="0" fontAlgn="auto">
              <a:spcAft>
                <a:spcPts val="0"/>
              </a:spcAft>
              <a:buFont typeface="Wingdings" pitchFamily="2" charset="2"/>
              <a:buChar char="Ø"/>
              <a:defRPr/>
            </a:pPr>
            <a:r>
              <a:rPr lang="en-US" b="1" dirty="0">
                <a:latin typeface="Helvetica" charset="0"/>
                <a:ea typeface="Helvetica" charset="0"/>
                <a:cs typeface="Helvetica" charset="0"/>
              </a:rPr>
              <a:t> </a:t>
            </a:r>
            <a:r>
              <a:rPr lang="en-US" sz="2400" i="1" dirty="0">
                <a:latin typeface="Helvetica" charset="0"/>
                <a:ea typeface="Helvetica" charset="0"/>
                <a:cs typeface="Helvetica" charset="0"/>
              </a:rPr>
              <a:t>Community and Private Assets</a:t>
            </a:r>
          </a:p>
          <a:p>
            <a:pPr lvl="0" fontAlgn="auto">
              <a:spcAft>
                <a:spcPts val="0"/>
              </a:spcAft>
              <a:buFont typeface="Wingdings" pitchFamily="2" charset="2"/>
              <a:buChar char="Ø"/>
              <a:defRPr/>
            </a:pPr>
            <a:r>
              <a:rPr lang="en-US" sz="2400" i="1" dirty="0">
                <a:latin typeface="Helvetica" charset="0"/>
                <a:ea typeface="Helvetica" charset="0"/>
                <a:cs typeface="Helvetica" charset="0"/>
              </a:rPr>
              <a:t> Effects on All Travellers</a:t>
            </a:r>
          </a:p>
          <a:p>
            <a:pPr lvl="0" fontAlgn="auto">
              <a:spcAft>
                <a:spcPts val="0"/>
              </a:spcAft>
              <a:buFont typeface="Wingdings" pitchFamily="2" charset="2"/>
              <a:buChar char="Ø"/>
              <a:defRPr/>
            </a:pPr>
            <a:r>
              <a:rPr lang="en-US" sz="2400" i="1" dirty="0">
                <a:solidFill>
                  <a:srgbClr val="1F1F1F"/>
                </a:solidFill>
                <a:latin typeface="Helvetica" charset="0"/>
                <a:ea typeface="Helvetica" charset="0"/>
                <a:cs typeface="Helvetica" charset="0"/>
              </a:rPr>
              <a:t> </a:t>
            </a:r>
            <a:r>
              <a:rPr lang="en-US" sz="2400" i="1" dirty="0">
                <a:latin typeface="Helvetica" charset="0"/>
                <a:ea typeface="Helvetica" charset="0"/>
                <a:cs typeface="Helvetica" charset="0"/>
              </a:rPr>
              <a:t>Geology, Soils, Contaminated Land and Groundwater</a:t>
            </a:r>
          </a:p>
          <a:p>
            <a:pPr lvl="0" fontAlgn="auto">
              <a:spcAft>
                <a:spcPts val="0"/>
              </a:spcAft>
              <a:buFont typeface="Wingdings" pitchFamily="2" charset="2"/>
              <a:buChar char="Ø"/>
              <a:defRPr/>
            </a:pPr>
            <a:r>
              <a:rPr lang="en-US" sz="2400" i="1" dirty="0">
                <a:solidFill>
                  <a:srgbClr val="1F1F1F"/>
                </a:solidFill>
                <a:latin typeface="Helvetica" charset="0"/>
                <a:ea typeface="Helvetica" charset="0"/>
                <a:cs typeface="Helvetica" charset="0"/>
              </a:rPr>
              <a:t> </a:t>
            </a:r>
            <a:r>
              <a:rPr lang="en-US" sz="2400" i="1" dirty="0">
                <a:latin typeface="Helvetica" charset="0"/>
                <a:ea typeface="Helvetica" charset="0"/>
                <a:cs typeface="Helvetica" charset="0"/>
              </a:rPr>
              <a:t>Road Drainage and the Water Environment</a:t>
            </a:r>
          </a:p>
          <a:p>
            <a:pPr lvl="0" fontAlgn="auto">
              <a:spcAft>
                <a:spcPts val="0"/>
              </a:spcAft>
              <a:buFont typeface="Wingdings" pitchFamily="2" charset="2"/>
              <a:buChar char="Ø"/>
              <a:defRPr/>
            </a:pPr>
            <a:r>
              <a:rPr lang="en-US" sz="2400" i="1" dirty="0">
                <a:solidFill>
                  <a:srgbClr val="1F1F1F"/>
                </a:solidFill>
                <a:latin typeface="Helvetica" charset="0"/>
                <a:ea typeface="Helvetica" charset="0"/>
                <a:cs typeface="Helvetica" charset="0"/>
              </a:rPr>
              <a:t> </a:t>
            </a:r>
            <a:r>
              <a:rPr lang="en-US" sz="2400" i="1" dirty="0">
                <a:latin typeface="Helvetica" charset="0"/>
                <a:ea typeface="Helvetica" charset="0"/>
                <a:cs typeface="Helvetica" charset="0"/>
              </a:rPr>
              <a:t>Ecology and Nature Conservation</a:t>
            </a:r>
          </a:p>
          <a:p>
            <a:pPr marL="0" lvl="0" indent="0" fontAlgn="auto">
              <a:spcAft>
                <a:spcPts val="0"/>
              </a:spcAft>
              <a:buNone/>
              <a:defRPr/>
            </a:pPr>
            <a:endParaRPr lang="en-US" dirty="0">
              <a:solidFill>
                <a:srgbClr val="1F1F1F"/>
              </a:solidFill>
              <a:latin typeface="Times"/>
              <a:ea typeface="Times"/>
              <a:cs typeface="Times"/>
            </a:endParaRPr>
          </a:p>
          <a:p>
            <a:pPr fontAlgn="auto">
              <a:spcAft>
                <a:spcPts val="0"/>
              </a:spcAft>
              <a:defRPr/>
            </a:pPr>
            <a:endParaRPr lang="en-US" dirty="0"/>
          </a:p>
          <a:p>
            <a:pPr fontAlgn="auto">
              <a:spcAft>
                <a:spcPts val="0"/>
              </a:spcAft>
              <a:defRPr/>
            </a:pPr>
            <a:endParaRPr lang="en-US" dirty="0"/>
          </a:p>
        </p:txBody>
      </p:sp>
      <p:sp>
        <p:nvSpPr>
          <p:cNvPr id="12293" name="Slide Number Placeholder 3">
            <a:extLst>
              <a:ext uri="{FF2B5EF4-FFF2-40B4-BE49-F238E27FC236}">
                <a16:creationId xmlns:a16="http://schemas.microsoft.com/office/drawing/2014/main" id="{4095C712-A1DF-4B04-B7D0-E29C5481C3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514702-D6DB-4D28-85E8-8F098CD69203}" type="slidenum">
              <a:rPr lang="es-ES" altLang="en-US">
                <a:solidFill>
                  <a:srgbClr val="FFFFFF"/>
                </a:solidFill>
                <a:latin typeface="Helvetica Regular" charset="0"/>
                <a:cs typeface="Helvetica Regular" charset="0"/>
              </a:rPr>
              <a:pPr/>
              <a:t>10</a:t>
            </a:fld>
            <a:endParaRPr lang="es-ES" altLang="en-US" dirty="0">
              <a:solidFill>
                <a:srgbClr val="FFFFFF"/>
              </a:solidFill>
              <a:latin typeface="Helvetica Regular" charset="0"/>
              <a:cs typeface="Helvetica Regular" charset="0"/>
            </a:endParaRPr>
          </a:p>
        </p:txBody>
      </p:sp>
      <p:pic>
        <p:nvPicPr>
          <p:cNvPr id="17416" name="Picture 7">
            <a:extLst>
              <a:ext uri="{FF2B5EF4-FFF2-40B4-BE49-F238E27FC236}">
                <a16:creationId xmlns:a16="http://schemas.microsoft.com/office/drawing/2014/main" id="{DEE20BB5-A693-4FB6-9D08-CD5B770450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1450" y="44450"/>
            <a:ext cx="12922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0000"/>
          <a:stretch/>
        </p:blipFill>
        <p:spPr>
          <a:xfrm>
            <a:off x="20" y="10"/>
            <a:ext cx="9143979"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n-US" sz="3100" b="1" dirty="0">
                <a:solidFill>
                  <a:srgbClr val="A50021"/>
                </a:solidFill>
                <a:latin typeface="Helvetica" charset="0"/>
                <a:ea typeface="Helvetica" charset="0"/>
                <a:cs typeface="Helvetica" charset="0"/>
              </a:rPr>
              <a:t>Traffic Analysis</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E039ED6-0CD5-473A-BA7A-04DEF7E85E0A}"/>
              </a:ext>
            </a:extLst>
          </p:cNvPr>
          <p:cNvSpPr>
            <a:spLocks noGrp="1"/>
          </p:cNvSpPr>
          <p:nvPr>
            <p:ph idx="1"/>
          </p:nvPr>
        </p:nvSpPr>
        <p:spPr>
          <a:xfrm>
            <a:off x="394137" y="3417573"/>
            <a:ext cx="3817823" cy="2619839"/>
          </a:xfrm>
        </p:spPr>
        <p:txBody>
          <a:bodyPr anchor="ctr">
            <a:normAutofit/>
          </a:bodyPr>
          <a:lstStyle/>
          <a:p>
            <a:pPr marL="171450" indent="-171450" algn="l" defTabSz="685800" rtl="0" fontAlgn="base">
              <a:lnSpc>
                <a:spcPct val="90000"/>
              </a:lnSpc>
              <a:spcBef>
                <a:spcPts val="750"/>
              </a:spcBef>
              <a:spcAft>
                <a:spcPct val="0"/>
              </a:spcAft>
              <a:buFont typeface="Arial" panose="020B0604020202020204" pitchFamily="34" charset="0"/>
              <a:buChar char="•"/>
            </a:pPr>
            <a:r>
              <a:rPr lang="en-US" sz="2000" dirty="0"/>
              <a:t>Average Daily Traffic </a:t>
            </a:r>
          </a:p>
          <a:p>
            <a:pPr marL="171450" indent="-171450" algn="l" defTabSz="685800" rtl="0" fontAlgn="base">
              <a:lnSpc>
                <a:spcPct val="90000"/>
              </a:lnSpc>
              <a:spcBef>
                <a:spcPts val="750"/>
              </a:spcBef>
              <a:spcAft>
                <a:spcPct val="0"/>
              </a:spcAft>
              <a:buFont typeface="Arial" panose="020B0604020202020204" pitchFamily="34" charset="0"/>
              <a:buChar char="•"/>
            </a:pPr>
            <a:r>
              <a:rPr lang="en-US" sz="2000" dirty="0"/>
              <a:t>Future Average Daily Traffic</a:t>
            </a:r>
          </a:p>
        </p:txBody>
      </p:sp>
    </p:spTree>
    <p:extLst>
      <p:ext uri="{BB962C8B-B14F-4D97-AF65-F5344CB8AC3E}">
        <p14:creationId xmlns:p14="http://schemas.microsoft.com/office/powerpoint/2010/main" val="271937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386" name="Title 1">
                <a:extLst>
                  <a:ext uri="{FF2B5EF4-FFF2-40B4-BE49-F238E27FC236}">
                    <a16:creationId xmlns:a16="http://schemas.microsoft.com/office/drawing/2014/main" id="{986F1F88-B6A5-49FC-ACCA-DABCFE2100B6}"/>
                  </a:ext>
                </a:extLst>
              </p:cNvPr>
              <p:cNvSpPr>
                <a:spLocks noGrp="1"/>
              </p:cNvSpPr>
              <p:nvPr>
                <p:ph type="ctrTitle"/>
              </p:nvPr>
            </p:nvSpPr>
            <p:spPr>
              <a:xfrm>
                <a:off x="0" y="578284"/>
                <a:ext cx="7772400" cy="1728936"/>
              </a:xfrm>
            </p:spPr>
            <p:txBody>
              <a:bodyPr rtlCol="0">
                <a:normAutofit fontScale="90000"/>
              </a:bodyPr>
              <a:lstStyle/>
              <a:p>
                <a:pPr/>
                <a:r>
                  <a:rPr lang="en-US" sz="2400" dirty="0"/>
                  <a:t/>
                </a:r>
                <a:br>
                  <a:rPr lang="en-US" sz="2400" dirty="0"/>
                </a:br>
                <a:r>
                  <a:rPr lang="en-US" sz="2200" dirty="0">
                    <a:latin typeface="Helvetica" charset="0"/>
                    <a:ea typeface="Helvetica" charset="0"/>
                    <a:cs typeface="Helvetica" charset="0"/>
                  </a:rPr>
                  <a:t/>
                </a:r>
                <a:br>
                  <a:rPr lang="en-US" sz="2200" dirty="0">
                    <a:latin typeface="Helvetica" charset="0"/>
                    <a:ea typeface="Helvetica" charset="0"/>
                    <a:cs typeface="Helvetica" charset="0"/>
                  </a:rPr>
                </a:br>
                <a14:m>
                  <m:oMathPara xmlns:m="http://schemas.openxmlformats.org/officeDocument/2006/math">
                    <m:oMathParaPr>
                      <m:jc m:val="centerGroup"/>
                    </m:oMathParaPr>
                    <m:oMath xmlns:m="http://schemas.openxmlformats.org/officeDocument/2006/math">
                      <m:d>
                        <m:dPr>
                          <m:ctrlPr>
                            <a:rPr lang="en-US" sz="2200" i="1">
                              <a:latin typeface="Cambria Math" panose="02040503050406030204" pitchFamily="18" charset="0"/>
                              <a:ea typeface="Helvetica" charset="0"/>
                              <a:cs typeface="Helvetica" charset="0"/>
                            </a:rPr>
                          </m:ctrlPr>
                        </m:dPr>
                        <m:e>
                          <m:r>
                            <a:rPr lang="en-US" sz="2200" i="1">
                              <a:latin typeface="Cambria Math" panose="02040503050406030204" pitchFamily="18" charset="0"/>
                              <a:ea typeface="Helvetica" charset="0"/>
                              <a:cs typeface="Helvetica" charset="0"/>
                            </a:rPr>
                            <m:t>𝐴𝐷𝑇</m:t>
                          </m:r>
                        </m:e>
                      </m:d>
                      <m:r>
                        <a:rPr lang="en-US" sz="2200" i="1">
                          <a:latin typeface="Cambria Math" panose="02040503050406030204" pitchFamily="18" charset="0"/>
                          <a:ea typeface="Helvetica" charset="0"/>
                          <a:cs typeface="Helvetica" charset="0"/>
                        </a:rPr>
                        <m:t>𝑏</m:t>
                      </m:r>
                      <m:r>
                        <a:rPr lang="en-US" sz="2200" i="1">
                          <a:latin typeface="Cambria Math" panose="02040503050406030204" pitchFamily="18" charset="0"/>
                          <a:ea typeface="Helvetica" charset="0"/>
                          <a:cs typeface="Helvetica" charset="0"/>
                        </a:rPr>
                        <m:t>.</m:t>
                      </m:r>
                      <m:r>
                        <a:rPr lang="en-US" sz="2200" i="1">
                          <a:latin typeface="Cambria Math" panose="02040503050406030204" pitchFamily="18" charset="0"/>
                          <a:ea typeface="Helvetica" charset="0"/>
                          <a:cs typeface="Helvetica" charset="0"/>
                        </a:rPr>
                        <m:t>𝑦</m:t>
                      </m:r>
                      <m:r>
                        <a:rPr lang="en-US" sz="2200" i="1">
                          <a:latin typeface="Cambria Math" panose="02040503050406030204" pitchFamily="18" charset="0"/>
                          <a:ea typeface="Helvetica" charset="0"/>
                          <a:cs typeface="Helvetica" charset="0"/>
                        </a:rPr>
                        <m:t>=</m:t>
                      </m:r>
                      <m:d>
                        <m:dPr>
                          <m:ctrlPr>
                            <a:rPr lang="en-US" sz="2200" i="1">
                              <a:latin typeface="Cambria Math" panose="02040503050406030204" pitchFamily="18" charset="0"/>
                              <a:ea typeface="Helvetica" charset="0"/>
                              <a:cs typeface="Helvetica" charset="0"/>
                            </a:rPr>
                          </m:ctrlPr>
                        </m:dPr>
                        <m:e>
                          <m:r>
                            <a:rPr lang="en-US" sz="2200" i="1">
                              <a:latin typeface="Cambria Math" panose="02040503050406030204" pitchFamily="18" charset="0"/>
                              <a:ea typeface="Helvetica" charset="0"/>
                              <a:cs typeface="Helvetica" charset="0"/>
                            </a:rPr>
                            <m:t>𝐴𝐷𝑇</m:t>
                          </m:r>
                        </m:e>
                      </m:d>
                      <m:r>
                        <a:rPr lang="en-US" sz="2200" i="1">
                          <a:latin typeface="Cambria Math" panose="02040503050406030204" pitchFamily="18" charset="0"/>
                          <a:ea typeface="Helvetica" charset="0"/>
                          <a:cs typeface="Helvetica" charset="0"/>
                        </a:rPr>
                        <m:t>𝑑</m:t>
                      </m:r>
                      <m:r>
                        <a:rPr lang="en-US" sz="2200" i="1">
                          <a:latin typeface="Cambria Math" panose="02040503050406030204" pitchFamily="18" charset="0"/>
                          <a:ea typeface="Helvetica" charset="0"/>
                          <a:cs typeface="Helvetica" charset="0"/>
                        </a:rPr>
                        <m:t>.</m:t>
                      </m:r>
                      <m:r>
                        <a:rPr lang="en-US" sz="2200" i="1">
                          <a:latin typeface="Cambria Math" panose="02040503050406030204" pitchFamily="18" charset="0"/>
                          <a:ea typeface="Helvetica" charset="0"/>
                          <a:cs typeface="Helvetica" charset="0"/>
                        </a:rPr>
                        <m:t>𝑦</m:t>
                      </m:r>
                      <m:r>
                        <a:rPr lang="en-US" sz="2200" i="1">
                          <a:latin typeface="Cambria Math" panose="02040503050406030204" pitchFamily="18" charset="0"/>
                          <a:ea typeface="Helvetica" charset="0"/>
                          <a:cs typeface="Helvetica" charset="0"/>
                        </a:rPr>
                        <m:t>∗</m:t>
                      </m:r>
                      <m:d>
                        <m:dPr>
                          <m:ctrlPr>
                            <a:rPr lang="en-US" sz="2200" i="1">
                              <a:latin typeface="Cambria Math" panose="02040503050406030204" pitchFamily="18" charset="0"/>
                              <a:ea typeface="Helvetica" charset="0"/>
                              <a:cs typeface="Helvetica" charset="0"/>
                            </a:rPr>
                          </m:ctrlPr>
                        </m:dPr>
                        <m:e>
                          <m:r>
                            <a:rPr lang="en-US" sz="2200" i="1">
                              <a:latin typeface="Cambria Math" panose="02040503050406030204" pitchFamily="18" charset="0"/>
                              <a:ea typeface="Helvetica" charset="0"/>
                              <a:cs typeface="Helvetica" charset="0"/>
                            </a:rPr>
                            <m:t>1+</m:t>
                          </m:r>
                          <m:r>
                            <a:rPr lang="en-US" sz="2200" i="1">
                              <a:latin typeface="Cambria Math" panose="02040503050406030204" pitchFamily="18" charset="0"/>
                              <a:ea typeface="Helvetica" charset="0"/>
                              <a:cs typeface="Helvetica" charset="0"/>
                            </a:rPr>
                            <m:t>𝐺𝑓</m:t>
                          </m:r>
                        </m:e>
                      </m:d>
                      <m:r>
                        <a:rPr lang="en-US" sz="2200" i="1">
                          <a:latin typeface="Cambria Math" panose="02040503050406030204" pitchFamily="18" charset="0"/>
                          <a:ea typeface="Helvetica" charset="0"/>
                          <a:cs typeface="Helvetica" charset="0"/>
                        </a:rPr>
                        <m:t>𝑛</m:t>
                      </m:r>
                      <m:r>
                        <a:rPr lang="en-US" sz="2200" i="1">
                          <a:latin typeface="Cambria Math" panose="02040503050406030204" pitchFamily="18" charset="0"/>
                          <a:ea typeface="Helvetica" charset="0"/>
                          <a:cs typeface="Helvetica" charset="0"/>
                        </a:rPr>
                        <m:t> … </m:t>
                      </m:r>
                      <m:r>
                        <a:rPr lang="en-US" sz="2200" i="1">
                          <a:latin typeface="Cambria Math" panose="02040503050406030204" pitchFamily="18" charset="0"/>
                          <a:ea typeface="Helvetica" charset="0"/>
                          <a:cs typeface="Helvetica" charset="0"/>
                        </a:rPr>
                        <m:t>𝐸𝑞</m:t>
                      </m:r>
                      <m:d>
                        <m:dPr>
                          <m:ctrlPr>
                            <a:rPr lang="en-US" sz="2200" i="1">
                              <a:latin typeface="Cambria Math" panose="02040503050406030204" pitchFamily="18" charset="0"/>
                              <a:ea typeface="Helvetica" charset="0"/>
                              <a:cs typeface="Helvetica" charset="0"/>
                            </a:rPr>
                          </m:ctrlPr>
                        </m:dPr>
                        <m:e>
                          <m:r>
                            <a:rPr lang="en-US" sz="2200" i="1">
                              <a:latin typeface="Cambria Math" panose="02040503050406030204" pitchFamily="18" charset="0"/>
                              <a:ea typeface="Helvetica" charset="0"/>
                              <a:cs typeface="Helvetica" charset="0"/>
                            </a:rPr>
                            <m:t>3.2</m:t>
                          </m:r>
                        </m:e>
                      </m:d>
                    </m:oMath>
                  </m:oMathPara>
                </a14:m>
                <a:r>
                  <a:rPr lang="en-US" sz="2200" dirty="0">
                    <a:latin typeface="Helvetica" charset="0"/>
                    <a:ea typeface="Helvetica" charset="0"/>
                    <a:cs typeface="Helvetica" charset="0"/>
                  </a:rPr>
                  <a:t/>
                </a:r>
                <a:br>
                  <a:rPr lang="en-US" sz="2200" dirty="0">
                    <a:latin typeface="Helvetica" charset="0"/>
                    <a:ea typeface="Helvetica" charset="0"/>
                    <a:cs typeface="Helvetica" charset="0"/>
                  </a:rPr>
                </a:br>
                <a:r>
                  <a:rPr lang="en-US" sz="2200" dirty="0">
                    <a:latin typeface="Helvetica" charset="0"/>
                    <a:ea typeface="Helvetica" charset="0"/>
                    <a:cs typeface="Helvetica" charset="0"/>
                  </a:rPr>
                  <a:t>Whereas:</a:t>
                </a:r>
                <a:br>
                  <a:rPr lang="en-US" sz="2200" dirty="0">
                    <a:latin typeface="Helvetica" charset="0"/>
                    <a:ea typeface="Helvetica" charset="0"/>
                    <a:cs typeface="Helvetica" charset="0"/>
                  </a:rPr>
                </a:br>
                <a:r>
                  <a:rPr lang="en-US" sz="2200" dirty="0">
                    <a:latin typeface="Helvetica" charset="0"/>
                    <a:ea typeface="Helvetica" charset="0"/>
                    <a:cs typeface="Helvetica" charset="0"/>
                  </a:rPr>
                  <a:t>(ADT)</a:t>
                </a:r>
                <a:r>
                  <a:rPr lang="en-US" sz="2200" dirty="0" err="1">
                    <a:latin typeface="Helvetica" charset="0"/>
                    <a:ea typeface="Helvetica" charset="0"/>
                    <a:cs typeface="Helvetica" charset="0"/>
                  </a:rPr>
                  <a:t>d.y</a:t>
                </a:r>
                <a:r>
                  <a:rPr lang="en-US" sz="2200" dirty="0">
                    <a:latin typeface="Helvetica" charset="0"/>
                    <a:ea typeface="Helvetica" charset="0"/>
                    <a:cs typeface="Helvetica" charset="0"/>
                  </a:rPr>
                  <a:t> = The volume of current traffic.</a:t>
                </a:r>
                <a:r>
                  <a:rPr lang="en-US" sz="2400" dirty="0">
                    <a:latin typeface="Helvetica" charset="0"/>
                    <a:ea typeface="Helvetica" charset="0"/>
                    <a:cs typeface="Helvetica" charset="0"/>
                  </a:rPr>
                  <a:t/>
                </a:r>
                <a:br>
                  <a:rPr lang="en-US" sz="2400" dirty="0">
                    <a:latin typeface="Helvetica" charset="0"/>
                    <a:ea typeface="Helvetica" charset="0"/>
                    <a:cs typeface="Helvetica" charset="0"/>
                  </a:rPr>
                </a:br>
                <a:endParaRPr lang="en-US" sz="2400" dirty="0">
                  <a:latin typeface="Helvetica" charset="0"/>
                  <a:ea typeface="Helvetica" charset="0"/>
                  <a:cs typeface="Helvetica" charset="0"/>
                </a:endParaRPr>
              </a:p>
            </p:txBody>
          </p:sp>
        </mc:Choice>
        <mc:Fallback xmlns="">
          <p:sp>
            <p:nvSpPr>
              <p:cNvPr id="16386" name="Title 1">
                <a:extLst>
                  <a:ext uri="{FF2B5EF4-FFF2-40B4-BE49-F238E27FC236}">
                    <a16:creationId xmlns:a16="http://schemas.microsoft.com/office/drawing/2014/main" xmlns="" id="{986F1F88-B6A5-49FC-ACCA-DABCFE2100B6}"/>
                  </a:ext>
                </a:extLst>
              </p:cNvPr>
              <p:cNvSpPr>
                <a:spLocks noGrp="1" noRot="1" noChangeAspect="1" noMove="1" noResize="1" noEditPoints="1" noAdjustHandles="1" noChangeArrowheads="1" noChangeShapeType="1" noTextEdit="1"/>
              </p:cNvSpPr>
              <p:nvPr>
                <p:ph type="ctrTitle"/>
              </p:nvPr>
            </p:nvSpPr>
            <p:spPr>
              <a:xfrm>
                <a:off x="0" y="578284"/>
                <a:ext cx="7772400" cy="1728936"/>
              </a:xfrm>
              <a:blipFill rotWithShape="0">
                <a:blip r:embed="rId2"/>
                <a:stretch>
                  <a:fillRect/>
                </a:stretch>
              </a:blipFill>
            </p:spPr>
            <p:txBody>
              <a:bodyPr/>
              <a:lstStyle/>
              <a:p>
                <a:r>
                  <a:rPr lang="en-US">
                    <a:noFill/>
                  </a:rPr>
                  <a:t> </a:t>
                </a:r>
              </a:p>
            </p:txBody>
          </p:sp>
        </mc:Fallback>
      </mc:AlternateContent>
      <p:sp>
        <p:nvSpPr>
          <p:cNvPr id="13315" name="Slide Number Placeholder 6">
            <a:extLst>
              <a:ext uri="{FF2B5EF4-FFF2-40B4-BE49-F238E27FC236}">
                <a16:creationId xmlns:a16="http://schemas.microsoft.com/office/drawing/2014/main" id="{269BF0B5-4E32-427E-AC69-1B036F30B7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413D94-0A4B-444C-8EE7-86FB4D3E1C36}" type="slidenum">
              <a:rPr lang="es-ES" altLang="en-US">
                <a:solidFill>
                  <a:srgbClr val="FFFFFF"/>
                </a:solidFill>
                <a:latin typeface="Helvetica Regular" charset="0"/>
                <a:cs typeface="Helvetica Regular" charset="0"/>
              </a:rPr>
              <a:pPr/>
              <a:t>12</a:t>
            </a:fld>
            <a:endParaRPr lang="es-ES" altLang="en-US" dirty="0">
              <a:solidFill>
                <a:srgbClr val="FFFFFF"/>
              </a:solidFill>
              <a:latin typeface="Helvetica Regular" charset="0"/>
              <a:cs typeface="Helvetica Regular" charset="0"/>
            </a:endParaRPr>
          </a:p>
        </p:txBody>
      </p:sp>
      <p:pic>
        <p:nvPicPr>
          <p:cNvPr id="13316" name="Picture 7">
            <a:extLst>
              <a:ext uri="{FF2B5EF4-FFF2-40B4-BE49-F238E27FC236}">
                <a16:creationId xmlns:a16="http://schemas.microsoft.com/office/drawing/2014/main" id="{254CE997-A378-441E-9276-F6195A3EB6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563" y="20638"/>
            <a:ext cx="105251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9667ECC3-BCED-4F02-9562-C422AF682BB7}"/>
              </a:ext>
            </a:extLst>
          </p:cNvPr>
          <p:cNvGraphicFramePr>
            <a:graphicFrameLocks noGrp="1"/>
          </p:cNvGraphicFramePr>
          <p:nvPr>
            <p:extLst>
              <p:ext uri="{D42A27DB-BD31-4B8C-83A1-F6EECF244321}">
                <p14:modId xmlns:p14="http://schemas.microsoft.com/office/powerpoint/2010/main" val="200347301"/>
              </p:ext>
            </p:extLst>
          </p:nvPr>
        </p:nvGraphicFramePr>
        <p:xfrm>
          <a:off x="23994" y="2132856"/>
          <a:ext cx="9036050" cy="3886200"/>
        </p:xfrm>
        <a:graphic>
          <a:graphicData uri="http://schemas.openxmlformats.org/drawingml/2006/table">
            <a:tbl>
              <a:tblPr/>
              <a:tblGrid>
                <a:gridCol w="1174750">
                  <a:extLst>
                    <a:ext uri="{9D8B030D-6E8A-4147-A177-3AD203B41FA5}">
                      <a16:colId xmlns:a16="http://schemas.microsoft.com/office/drawing/2014/main" val="1116734939"/>
                    </a:ext>
                  </a:extLst>
                </a:gridCol>
                <a:gridCol w="490538">
                  <a:extLst>
                    <a:ext uri="{9D8B030D-6E8A-4147-A177-3AD203B41FA5}">
                      <a16:colId xmlns:a16="http://schemas.microsoft.com/office/drawing/2014/main" val="781602703"/>
                    </a:ext>
                  </a:extLst>
                </a:gridCol>
                <a:gridCol w="982662">
                  <a:extLst>
                    <a:ext uri="{9D8B030D-6E8A-4147-A177-3AD203B41FA5}">
                      <a16:colId xmlns:a16="http://schemas.microsoft.com/office/drawing/2014/main" val="767732314"/>
                    </a:ext>
                  </a:extLst>
                </a:gridCol>
                <a:gridCol w="982663">
                  <a:extLst>
                    <a:ext uri="{9D8B030D-6E8A-4147-A177-3AD203B41FA5}">
                      <a16:colId xmlns:a16="http://schemas.microsoft.com/office/drawing/2014/main" val="2654934067"/>
                    </a:ext>
                  </a:extLst>
                </a:gridCol>
                <a:gridCol w="982662">
                  <a:extLst>
                    <a:ext uri="{9D8B030D-6E8A-4147-A177-3AD203B41FA5}">
                      <a16:colId xmlns:a16="http://schemas.microsoft.com/office/drawing/2014/main" val="3977542776"/>
                    </a:ext>
                  </a:extLst>
                </a:gridCol>
                <a:gridCol w="982663">
                  <a:extLst>
                    <a:ext uri="{9D8B030D-6E8A-4147-A177-3AD203B41FA5}">
                      <a16:colId xmlns:a16="http://schemas.microsoft.com/office/drawing/2014/main" val="3025660274"/>
                    </a:ext>
                  </a:extLst>
                </a:gridCol>
                <a:gridCol w="492125">
                  <a:extLst>
                    <a:ext uri="{9D8B030D-6E8A-4147-A177-3AD203B41FA5}">
                      <a16:colId xmlns:a16="http://schemas.microsoft.com/office/drawing/2014/main" val="3050039090"/>
                    </a:ext>
                  </a:extLst>
                </a:gridCol>
                <a:gridCol w="490537">
                  <a:extLst>
                    <a:ext uri="{9D8B030D-6E8A-4147-A177-3AD203B41FA5}">
                      <a16:colId xmlns:a16="http://schemas.microsoft.com/office/drawing/2014/main" val="2507394981"/>
                    </a:ext>
                  </a:extLst>
                </a:gridCol>
                <a:gridCol w="492125">
                  <a:extLst>
                    <a:ext uri="{9D8B030D-6E8A-4147-A177-3AD203B41FA5}">
                      <a16:colId xmlns:a16="http://schemas.microsoft.com/office/drawing/2014/main" val="21649040"/>
                    </a:ext>
                  </a:extLst>
                </a:gridCol>
                <a:gridCol w="490538">
                  <a:extLst>
                    <a:ext uri="{9D8B030D-6E8A-4147-A177-3AD203B41FA5}">
                      <a16:colId xmlns:a16="http://schemas.microsoft.com/office/drawing/2014/main" val="2390742974"/>
                    </a:ext>
                  </a:extLst>
                </a:gridCol>
                <a:gridCol w="358775">
                  <a:extLst>
                    <a:ext uri="{9D8B030D-6E8A-4147-A177-3AD203B41FA5}">
                      <a16:colId xmlns:a16="http://schemas.microsoft.com/office/drawing/2014/main" val="2428659766"/>
                    </a:ext>
                  </a:extLst>
                </a:gridCol>
                <a:gridCol w="133350">
                  <a:extLst>
                    <a:ext uri="{9D8B030D-6E8A-4147-A177-3AD203B41FA5}">
                      <a16:colId xmlns:a16="http://schemas.microsoft.com/office/drawing/2014/main" val="1195657651"/>
                    </a:ext>
                  </a:extLst>
                </a:gridCol>
                <a:gridCol w="490537">
                  <a:extLst>
                    <a:ext uri="{9D8B030D-6E8A-4147-A177-3AD203B41FA5}">
                      <a16:colId xmlns:a16="http://schemas.microsoft.com/office/drawing/2014/main" val="2596237099"/>
                    </a:ext>
                  </a:extLst>
                </a:gridCol>
                <a:gridCol w="492125">
                  <a:extLst>
                    <a:ext uri="{9D8B030D-6E8A-4147-A177-3AD203B41FA5}">
                      <a16:colId xmlns:a16="http://schemas.microsoft.com/office/drawing/2014/main" val="1730275856"/>
                    </a:ext>
                  </a:extLst>
                </a:gridCol>
              </a:tblGrid>
              <a:tr h="323850">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Average Traffic for one week</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3475360"/>
                  </a:ext>
                </a:extLst>
              </a:tr>
              <a:tr h="323850">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 JEDDAH-MAKKAH</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7562998"/>
                  </a:ext>
                </a:extLst>
              </a:tr>
              <a:tr h="323850">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Time</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PC</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PUCK UP</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JEEP MODEL</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5">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TRUCKS</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SMALL BUS</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BIG BUS</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MOTOR CYCLE</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TOTAL</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2516982881"/>
                  </a:ext>
                </a:extLst>
              </a:tr>
              <a:tr h="3238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 LIGHT</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 HEAVY</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3</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4</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967772051"/>
                  </a:ext>
                </a:extLst>
              </a:tr>
              <a:tr h="323850">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Avr.</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14224</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5137</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6421</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356</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125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11</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21</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11</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749</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500</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135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27690</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2211952263"/>
                  </a:ext>
                </a:extLst>
              </a:tr>
              <a:tr h="323850">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Avarage Traffic for one week</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9968870"/>
                  </a:ext>
                </a:extLst>
              </a:tr>
              <a:tr h="323850">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MAKKAH-JEDDAH</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2980906"/>
                  </a:ext>
                </a:extLst>
              </a:tr>
              <a:tr h="323850">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Time</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PC</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PUCK UP</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JEEP MODEL</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5">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TRUCKS</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SMALL BUS</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BIG BUS</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MOTOR CYCLE</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TOTAL</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2631367870"/>
                  </a:ext>
                </a:extLst>
              </a:tr>
              <a:tr h="3238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 LIGHT</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 HEAVY</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3</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4</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3519932689"/>
                  </a:ext>
                </a:extLst>
              </a:tr>
              <a:tr h="323850">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Avr.</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13766</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4917</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5601</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363</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154</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17</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34</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18</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665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367</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155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26056</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3449460002"/>
                  </a:ext>
                </a:extLst>
              </a:tr>
              <a:tr h="323850">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TOTAL</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0464202"/>
                  </a:ext>
                </a:extLst>
              </a:tr>
              <a:tr h="323850">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(ADT)</a:t>
                      </a:r>
                      <a:r>
                        <a:rPr kumimoji="0" lang="en-US" altLang="en-US" sz="1200" b="0" i="0" u="none" strike="noStrike" cap="none" normalizeH="0" baseline="0" dirty="0" err="1">
                          <a:ln>
                            <a:noFill/>
                          </a:ln>
                          <a:solidFill>
                            <a:srgbClr val="3F3F3F"/>
                          </a:solidFill>
                          <a:effectLst/>
                          <a:latin typeface="Helvetica" charset="0"/>
                          <a:ea typeface="Helvetica" charset="0"/>
                          <a:cs typeface="Helvetica" charset="0"/>
                        </a:rPr>
                        <a:t>d.y</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27990</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10054</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12022</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719</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279</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28</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55</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29</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1414</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F3F3F"/>
                          </a:solidFill>
                          <a:effectLst/>
                          <a:latin typeface="Helvetica" charset="0"/>
                          <a:ea typeface="Helvetica" charset="0"/>
                          <a:cs typeface="Helvetica" charset="0"/>
                        </a:rPr>
                        <a:t>867</a:t>
                      </a:r>
                      <a:endParaRPr kumimoji="0" lang="en-US" altLang="en-US" sz="1200" b="1" i="0" u="none" strike="noStrike" cap="none" normalizeH="0" baseline="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290</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Helvetica" charset="0"/>
                          <a:ea typeface="Helvetica" charset="0"/>
                          <a:cs typeface="Helvetica" charset="0"/>
                        </a:rPr>
                        <a:t>53746</a:t>
                      </a:r>
                      <a:endParaRPr kumimoji="0" lang="en-US" altLang="en-US" sz="1200" b="1" i="0" u="none" strike="noStrike" cap="none" normalizeH="0" baseline="0" dirty="0">
                        <a:ln>
                          <a:noFill/>
                        </a:ln>
                        <a:solidFill>
                          <a:srgbClr val="000000"/>
                        </a:solidFill>
                        <a:effectLst/>
                        <a:latin typeface="Helvetica" charset="0"/>
                        <a:ea typeface="Helvetica" charset="0"/>
                        <a:cs typeface="Helvetica"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466041300"/>
                  </a:ext>
                </a:extLst>
              </a:tr>
            </a:tbl>
          </a:graphicData>
        </a:graphic>
      </p:graphicFrame>
      <p:sp>
        <p:nvSpPr>
          <p:cNvPr id="13441" name="Rectangle 3">
            <a:extLst>
              <a:ext uri="{FF2B5EF4-FFF2-40B4-BE49-F238E27FC236}">
                <a16:creationId xmlns:a16="http://schemas.microsoft.com/office/drawing/2014/main" id="{420E138B-CEA2-4EB5-A5C4-8F1809CD6DDD}"/>
              </a:ext>
            </a:extLst>
          </p:cNvPr>
          <p:cNvSpPr>
            <a:spLocks noChangeArrowheads="1"/>
          </p:cNvSpPr>
          <p:nvPr/>
        </p:nvSpPr>
        <p:spPr bwMode="auto">
          <a:xfrm>
            <a:off x="3707904" y="6274885"/>
            <a:ext cx="2296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1F1F1F"/>
                </a:solidFill>
                <a:latin typeface="Helvetica" charset="0"/>
                <a:ea typeface="Helvetica" charset="0"/>
                <a:cs typeface="Helvetica" charset="0"/>
              </a:rPr>
              <a:t> Table [2] – (ADT)</a:t>
            </a:r>
            <a:r>
              <a:rPr lang="en-US" altLang="en-US" dirty="0" err="1">
                <a:solidFill>
                  <a:srgbClr val="1F1F1F"/>
                </a:solidFill>
                <a:latin typeface="Helvetica" charset="0"/>
                <a:ea typeface="Helvetica" charset="0"/>
                <a:cs typeface="Helvetica" charset="0"/>
              </a:rPr>
              <a:t>d.y</a:t>
            </a:r>
            <a:endParaRPr lang="en-US" altLang="en-US" dirty="0">
              <a:latin typeface="Helvetica" charset="0"/>
              <a:ea typeface="Helvetica" charset="0"/>
              <a:cs typeface="Helvetica" charset="0"/>
            </a:endParaRPr>
          </a:p>
        </p:txBody>
      </p:sp>
      <p:sp>
        <p:nvSpPr>
          <p:cNvPr id="2" name="TextBox 1"/>
          <p:cNvSpPr txBox="1"/>
          <p:nvPr/>
        </p:nvSpPr>
        <p:spPr>
          <a:xfrm>
            <a:off x="16437" y="127487"/>
            <a:ext cx="7473071" cy="584775"/>
          </a:xfrm>
          <a:prstGeom prst="rect">
            <a:avLst/>
          </a:prstGeom>
          <a:noFill/>
        </p:spPr>
        <p:txBody>
          <a:bodyPr wrap="none" rtlCol="0">
            <a:spAutoFit/>
          </a:bodyPr>
          <a:lstStyle/>
          <a:p>
            <a:pPr algn="l" rtl="0" eaLnBrk="0" fontAlgn="base" hangingPunct="0">
              <a:spcBef>
                <a:spcPct val="0"/>
              </a:spcBef>
              <a:spcAft>
                <a:spcPct val="0"/>
              </a:spcAft>
            </a:pPr>
            <a:r>
              <a:rPr lang="en-US" sz="3200" b="1" dirty="0">
                <a:solidFill>
                  <a:srgbClr val="C00000"/>
                </a:solidFill>
                <a:latin typeface="Helvetica" charset="0"/>
                <a:ea typeface="Helvetica" charset="0"/>
                <a:cs typeface="Helvetica" charset="0"/>
              </a:rPr>
              <a:t>Traffic Analysis: Average Daily Traffic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338" name="Slide Number Placeholder 6">
            <a:extLst>
              <a:ext uri="{FF2B5EF4-FFF2-40B4-BE49-F238E27FC236}">
                <a16:creationId xmlns:a16="http://schemas.microsoft.com/office/drawing/2014/main" id="{0E71A649-5872-4DB5-8A8F-9C3CF8F668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70AB04-DDDE-47A5-8C03-A49411CA8E8A}" type="slidenum">
              <a:rPr lang="es-ES" altLang="en-US">
                <a:solidFill>
                  <a:srgbClr val="FFFFFF"/>
                </a:solidFill>
                <a:latin typeface="Helvetica Regular" charset="0"/>
                <a:cs typeface="Helvetica Regular" charset="0"/>
              </a:rPr>
              <a:pPr/>
              <a:t>13</a:t>
            </a:fld>
            <a:endParaRPr lang="es-ES" altLang="en-US" dirty="0">
              <a:solidFill>
                <a:srgbClr val="FFFFFF"/>
              </a:solidFill>
              <a:latin typeface="Helvetica Regular" charset="0"/>
              <a:cs typeface="Helvetica Regular" charset="0"/>
            </a:endParaRPr>
          </a:p>
        </p:txBody>
      </p:sp>
      <p:pic>
        <p:nvPicPr>
          <p:cNvPr id="14339" name="Picture 7">
            <a:extLst>
              <a:ext uri="{FF2B5EF4-FFF2-40B4-BE49-F238E27FC236}">
                <a16:creationId xmlns:a16="http://schemas.microsoft.com/office/drawing/2014/main" id="{3A67A51B-A46B-4466-9CD8-99813CE70A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9413" y="44450"/>
            <a:ext cx="1125537"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090E0C00-C626-4B3C-AB5C-BA682C754BA2}"/>
              </a:ext>
            </a:extLst>
          </p:cNvPr>
          <p:cNvGraphicFramePr>
            <a:graphicFrameLocks noGrp="1"/>
          </p:cNvGraphicFramePr>
          <p:nvPr>
            <p:extLst>
              <p:ext uri="{D42A27DB-BD31-4B8C-83A1-F6EECF244321}">
                <p14:modId xmlns:p14="http://schemas.microsoft.com/office/powerpoint/2010/main" val="420173119"/>
              </p:ext>
            </p:extLst>
          </p:nvPr>
        </p:nvGraphicFramePr>
        <p:xfrm>
          <a:off x="234950" y="1854200"/>
          <a:ext cx="8856663" cy="3667125"/>
        </p:xfrm>
        <a:graphic>
          <a:graphicData uri="http://schemas.openxmlformats.org/drawingml/2006/table">
            <a:tbl>
              <a:tblPr/>
              <a:tblGrid>
                <a:gridCol w="1150938">
                  <a:extLst>
                    <a:ext uri="{9D8B030D-6E8A-4147-A177-3AD203B41FA5}">
                      <a16:colId xmlns:a16="http://schemas.microsoft.com/office/drawing/2014/main" val="362236995"/>
                    </a:ext>
                  </a:extLst>
                </a:gridCol>
                <a:gridCol w="482600">
                  <a:extLst>
                    <a:ext uri="{9D8B030D-6E8A-4147-A177-3AD203B41FA5}">
                      <a16:colId xmlns:a16="http://schemas.microsoft.com/office/drawing/2014/main" val="953481363"/>
                    </a:ext>
                  </a:extLst>
                </a:gridCol>
                <a:gridCol w="962025">
                  <a:extLst>
                    <a:ext uri="{9D8B030D-6E8A-4147-A177-3AD203B41FA5}">
                      <a16:colId xmlns:a16="http://schemas.microsoft.com/office/drawing/2014/main" val="3869899703"/>
                    </a:ext>
                  </a:extLst>
                </a:gridCol>
                <a:gridCol w="963612">
                  <a:extLst>
                    <a:ext uri="{9D8B030D-6E8A-4147-A177-3AD203B41FA5}">
                      <a16:colId xmlns:a16="http://schemas.microsoft.com/office/drawing/2014/main" val="3959992758"/>
                    </a:ext>
                  </a:extLst>
                </a:gridCol>
                <a:gridCol w="963613">
                  <a:extLst>
                    <a:ext uri="{9D8B030D-6E8A-4147-A177-3AD203B41FA5}">
                      <a16:colId xmlns:a16="http://schemas.microsoft.com/office/drawing/2014/main" val="1923001187"/>
                    </a:ext>
                  </a:extLst>
                </a:gridCol>
                <a:gridCol w="962025">
                  <a:extLst>
                    <a:ext uri="{9D8B030D-6E8A-4147-A177-3AD203B41FA5}">
                      <a16:colId xmlns:a16="http://schemas.microsoft.com/office/drawing/2014/main" val="589300861"/>
                    </a:ext>
                  </a:extLst>
                </a:gridCol>
                <a:gridCol w="482600">
                  <a:extLst>
                    <a:ext uri="{9D8B030D-6E8A-4147-A177-3AD203B41FA5}">
                      <a16:colId xmlns:a16="http://schemas.microsoft.com/office/drawing/2014/main" val="670703773"/>
                    </a:ext>
                  </a:extLst>
                </a:gridCol>
                <a:gridCol w="481012">
                  <a:extLst>
                    <a:ext uri="{9D8B030D-6E8A-4147-A177-3AD203B41FA5}">
                      <a16:colId xmlns:a16="http://schemas.microsoft.com/office/drawing/2014/main" val="640835237"/>
                    </a:ext>
                  </a:extLst>
                </a:gridCol>
                <a:gridCol w="482600">
                  <a:extLst>
                    <a:ext uri="{9D8B030D-6E8A-4147-A177-3AD203B41FA5}">
                      <a16:colId xmlns:a16="http://schemas.microsoft.com/office/drawing/2014/main" val="127270279"/>
                    </a:ext>
                  </a:extLst>
                </a:gridCol>
                <a:gridCol w="481013">
                  <a:extLst>
                    <a:ext uri="{9D8B030D-6E8A-4147-A177-3AD203B41FA5}">
                      <a16:colId xmlns:a16="http://schemas.microsoft.com/office/drawing/2014/main" val="693796265"/>
                    </a:ext>
                  </a:extLst>
                </a:gridCol>
                <a:gridCol w="365125">
                  <a:extLst>
                    <a:ext uri="{9D8B030D-6E8A-4147-A177-3AD203B41FA5}">
                      <a16:colId xmlns:a16="http://schemas.microsoft.com/office/drawing/2014/main" val="1084060912"/>
                    </a:ext>
                  </a:extLst>
                </a:gridCol>
                <a:gridCol w="115887">
                  <a:extLst>
                    <a:ext uri="{9D8B030D-6E8A-4147-A177-3AD203B41FA5}">
                      <a16:colId xmlns:a16="http://schemas.microsoft.com/office/drawing/2014/main" val="3445096472"/>
                    </a:ext>
                  </a:extLst>
                </a:gridCol>
                <a:gridCol w="482600">
                  <a:extLst>
                    <a:ext uri="{9D8B030D-6E8A-4147-A177-3AD203B41FA5}">
                      <a16:colId xmlns:a16="http://schemas.microsoft.com/office/drawing/2014/main" val="2440812481"/>
                    </a:ext>
                  </a:extLst>
                </a:gridCol>
                <a:gridCol w="481013">
                  <a:extLst>
                    <a:ext uri="{9D8B030D-6E8A-4147-A177-3AD203B41FA5}">
                      <a16:colId xmlns:a16="http://schemas.microsoft.com/office/drawing/2014/main" val="1257989564"/>
                    </a:ext>
                  </a:extLst>
                </a:gridCol>
              </a:tblGrid>
              <a:tr h="244475">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Avarage</a:t>
                      </a: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 Traffic for one week</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0025189"/>
                  </a:ext>
                </a:extLst>
              </a:tr>
              <a:tr h="244475">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 JEDDAH-MAKKAH</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6060234"/>
                  </a:ext>
                </a:extLst>
              </a:tr>
              <a:tr h="244475">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Time</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PC</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PUCK UP</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JEEP MODEL</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5">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TRUCKS</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SMALL BUS</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BIG BUS</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MOTOR CYCLE</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TOTAL</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847561028"/>
                  </a:ext>
                </a:extLst>
              </a:tr>
              <a:tr h="2444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 LIGHT</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 HEAVY</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4087779188"/>
                  </a:ext>
                </a:extLst>
              </a:tr>
              <a:tr h="244475">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Avr</a:t>
                      </a: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14224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5137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6421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356</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125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749</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500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135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27690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4221332372"/>
                  </a:ext>
                </a:extLst>
              </a:tr>
              <a:tr h="244475">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Avarage</a:t>
                      </a: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 Traffic for one week</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26670"/>
                  </a:ext>
                </a:extLst>
              </a:tr>
              <a:tr h="244475">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MAKKAH-JEDDAH</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2982371"/>
                  </a:ext>
                </a:extLst>
              </a:tr>
              <a:tr h="244475">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Time</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PC</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PUCK UP</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JEEP MODEL</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5">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TRUCKS</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SMALL BUS</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BIG BUS</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MOTOR CYCLE</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rowSpan="2" hMerge="1">
                  <a:txBody>
                    <a:bodyPr/>
                    <a:lstStyle/>
                    <a:p>
                      <a:endParaRPr lang="en-US"/>
                    </a:p>
                  </a:txBody>
                  <a:tcPr/>
                </a:tc>
                <a:tc row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TOTAL</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3721688791"/>
                  </a:ext>
                </a:extLst>
              </a:tr>
              <a:tr h="2444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 LIGHT</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 HEAVY</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3819839882"/>
                  </a:ext>
                </a:extLst>
              </a:tr>
              <a:tr h="244475">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Avr</a:t>
                      </a: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13766</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4917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5601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363</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154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18</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665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367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155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26056</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8428365"/>
                  </a:ext>
                </a:extLst>
              </a:tr>
              <a:tr h="244475">
                <a:tc gridSpan="14">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TOTAL</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482196"/>
                  </a:ext>
                </a:extLst>
              </a:tr>
              <a:tr h="244475">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(ADT)</a:t>
                      </a: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d.y</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27990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10054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12022</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719</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279</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28</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29</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1414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867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290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53746</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3503578218"/>
                  </a:ext>
                </a:extLst>
              </a:tr>
              <a:tr h="244475">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(ADT)</a:t>
                      </a: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b.y</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61330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22030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26342</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1575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611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121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3098</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1900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635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117764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2137936566"/>
                  </a:ext>
                </a:extLst>
              </a:tr>
              <a:tr h="244475">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FACTOR (T).</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1.25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1.25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1.50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2.00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2.50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3.00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3.00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1.30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2.25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0.50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 </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499364053"/>
                  </a:ext>
                </a:extLst>
              </a:tr>
              <a:tr h="244475">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(ADT)</a:t>
                      </a:r>
                      <a:r>
                        <a:rPr kumimoji="0" lang="en-US" altLang="en-US" sz="1200" b="0" i="0" u="none" strike="noStrike" cap="none" normalizeH="0" baseline="0" dirty="0" err="1">
                          <a:ln>
                            <a:noFill/>
                          </a:ln>
                          <a:solidFill>
                            <a:srgbClr val="3F3F3F"/>
                          </a:solidFill>
                          <a:effectLst/>
                          <a:latin typeface="Candara" panose="020E0502030303020204" pitchFamily="34" charset="0"/>
                          <a:cs typeface="Helvetica Regular" charset="0"/>
                        </a:rPr>
                        <a:t>b.y</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61330</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27537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32927</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2363</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1223</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153</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362</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191</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4028</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gridSpan="2">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4274</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hMerge="1">
                  <a:txBody>
                    <a:bodyPr/>
                    <a:lstStyle/>
                    <a:p>
                      <a:endParaRPr lang="en-US"/>
                    </a:p>
                  </a:txBody>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318</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3F3F"/>
                          </a:solidFill>
                          <a:effectLst/>
                          <a:latin typeface="Candara" panose="020E0502030303020204" pitchFamily="34" charset="0"/>
                          <a:cs typeface="Helvetica Regular" charset="0"/>
                        </a:rPr>
                        <a:t>134705</a:t>
                      </a:r>
                      <a:endParaRPr kumimoji="0" lang="en-US" altLang="en-US" sz="1200" b="0" i="0" u="none" strike="noStrike" cap="none" normalizeH="0" baseline="0" dirty="0">
                        <a:ln>
                          <a:noFill/>
                        </a:ln>
                        <a:solidFill>
                          <a:srgbClr val="000000"/>
                        </a:solidFill>
                        <a:effectLst/>
                        <a:latin typeface="Calibri" panose="020F0502020204030204" pitchFamily="34" charset="0"/>
                        <a:cs typeface="Helvetica Regular" charset="0"/>
                      </a:endParaRPr>
                    </a:p>
                  </a:txBody>
                  <a:tcPr marL="3587" marR="3587" marT="358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3408757694"/>
                  </a:ext>
                </a:extLst>
              </a:tr>
            </a:tbl>
          </a:graphicData>
        </a:graphic>
      </p:graphicFrame>
      <p:sp>
        <p:nvSpPr>
          <p:cNvPr id="14506" name="Rectangle 10">
            <a:extLst>
              <a:ext uri="{FF2B5EF4-FFF2-40B4-BE49-F238E27FC236}">
                <a16:creationId xmlns:a16="http://schemas.microsoft.com/office/drawing/2014/main" id="{24A7528E-F188-464E-973D-8D5F5580BD2C}"/>
              </a:ext>
            </a:extLst>
          </p:cNvPr>
          <p:cNvSpPr>
            <a:spLocks noChangeArrowheads="1"/>
          </p:cNvSpPr>
          <p:nvPr/>
        </p:nvSpPr>
        <p:spPr bwMode="auto">
          <a:xfrm>
            <a:off x="3348038" y="5672138"/>
            <a:ext cx="23510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1F1F1F"/>
                </a:solidFill>
                <a:latin typeface="Helvetica Regular" charset="0"/>
                <a:ea typeface="Helvetica Regular" charset="0"/>
                <a:cs typeface="Helvetica Regular" charset="0"/>
              </a:rPr>
              <a:t> Table [3] – (ADT)</a:t>
            </a:r>
            <a:r>
              <a:rPr lang="en-US" altLang="en-US" dirty="0" err="1">
                <a:solidFill>
                  <a:srgbClr val="1F1F1F"/>
                </a:solidFill>
                <a:latin typeface="Helvetica Regular" charset="0"/>
                <a:ea typeface="Helvetica Regular" charset="0"/>
                <a:cs typeface="Helvetica Regular" charset="0"/>
              </a:rPr>
              <a:t>b.y</a:t>
            </a:r>
            <a:endParaRPr lang="en-US" altLang="en-US" dirty="0">
              <a:latin typeface="Helvetica Regular" charset="0"/>
              <a:ea typeface="Helvetica Regular" charset="0"/>
              <a:cs typeface="Helvetica Regular" charset="0"/>
            </a:endParaRPr>
          </a:p>
        </p:txBody>
      </p:sp>
      <p:sp>
        <p:nvSpPr>
          <p:cNvPr id="4" name="Rectangle 3">
            <a:extLst>
              <a:ext uri="{FF2B5EF4-FFF2-40B4-BE49-F238E27FC236}">
                <a16:creationId xmlns:a16="http://schemas.microsoft.com/office/drawing/2014/main" id="{D3E300ED-98F1-4483-8DF1-A4EB83587932}"/>
              </a:ext>
            </a:extLst>
          </p:cNvPr>
          <p:cNvSpPr/>
          <p:nvPr/>
        </p:nvSpPr>
        <p:spPr>
          <a:xfrm>
            <a:off x="234950" y="0"/>
            <a:ext cx="6478587" cy="2492990"/>
          </a:xfrm>
          <a:prstGeom prst="rect">
            <a:avLst/>
          </a:prstGeom>
        </p:spPr>
        <p:txBody>
          <a:bodyPr>
            <a:spAutoFit/>
          </a:bodyPr>
          <a:lstStyle/>
          <a:p>
            <a:pPr>
              <a:defRPr/>
            </a:pPr>
            <a:r>
              <a:rPr lang="en-US" altLang="en-US" sz="3200" b="1" dirty="0">
                <a:solidFill>
                  <a:srgbClr val="C00000"/>
                </a:solidFill>
                <a:latin typeface="Helvetica" charset="0"/>
                <a:ea typeface="Helvetica" charset="0"/>
                <a:cs typeface="Helvetica" charset="0"/>
              </a:rPr>
              <a:t>Traffic Analysis: The Volume of Future Traffic (20 Years)</a:t>
            </a:r>
            <a:br>
              <a:rPr lang="en-US" altLang="en-US" sz="3200" b="1" dirty="0">
                <a:solidFill>
                  <a:srgbClr val="C00000"/>
                </a:solidFill>
                <a:latin typeface="Helvetica" charset="0"/>
                <a:ea typeface="Helvetica" charset="0"/>
                <a:cs typeface="Helvetica" charset="0"/>
              </a:rPr>
            </a:br>
            <a:r>
              <a:rPr lang="en-US" altLang="en-US" sz="3200" b="1" dirty="0">
                <a:solidFill>
                  <a:srgbClr val="C00000"/>
                </a:solidFill>
                <a:latin typeface="Helvetica" charset="0"/>
                <a:ea typeface="Helvetica" charset="0"/>
                <a:cs typeface="Helvetica" charset="0"/>
              </a:rPr>
              <a:t> </a:t>
            </a:r>
          </a:p>
          <a:p>
            <a:pPr>
              <a:defRPr/>
            </a:pPr>
            <a:r>
              <a:rPr lang="en-US" altLang="en-US" dirty="0">
                <a:solidFill>
                  <a:schemeClr val="tx1">
                    <a:lumMod val="65000"/>
                  </a:schemeClr>
                </a:solidFill>
                <a:latin typeface="Helvetica" charset="0"/>
                <a:ea typeface="Helvetica" charset="0"/>
                <a:cs typeface="Helvetica" charset="0"/>
              </a:rPr>
              <a:t>(ADT)F = (ADT)P*(1+GF)^20 *FACTOR (T)</a:t>
            </a:r>
            <a:r>
              <a:rPr lang="en-US" altLang="en-US" dirty="0">
                <a:solidFill>
                  <a:srgbClr val="C00000"/>
                </a:solidFill>
                <a:latin typeface="Helvetica" charset="0"/>
                <a:ea typeface="Helvetica" charset="0"/>
                <a:cs typeface="Helvetica" charset="0"/>
              </a:rPr>
              <a:t/>
            </a:r>
            <a:br>
              <a:rPr lang="en-US" altLang="en-US" dirty="0">
                <a:solidFill>
                  <a:srgbClr val="C00000"/>
                </a:solidFill>
                <a:latin typeface="Helvetica" charset="0"/>
                <a:ea typeface="Helvetica" charset="0"/>
                <a:cs typeface="Helvetica" charset="0"/>
              </a:rPr>
            </a:br>
            <a:r>
              <a:rPr lang="en-US" altLang="en-US" sz="2400" dirty="0">
                <a:latin typeface="Helvetica Regular" charset="0"/>
                <a:ea typeface="Helvetica Regular" charset="0"/>
                <a:cs typeface="Helvetica Regular" charset="0"/>
              </a:rPr>
              <a:t/>
            </a:r>
            <a:br>
              <a:rPr lang="en-US" altLang="en-US" sz="2400" dirty="0">
                <a:latin typeface="Helvetica Regular" charset="0"/>
                <a:ea typeface="Helvetica Regular" charset="0"/>
                <a:cs typeface="Helvetica Regular" charset="0"/>
              </a:rPr>
            </a:br>
            <a:endParaRPr lang="en-US" dirty="0">
              <a:latin typeface="Helvetica Regular" charset="0"/>
              <a:ea typeface="Helvetica Regular" charset="0"/>
              <a:cs typeface="Helvetica Regular"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B5016AE-3235-4CFC-9BA8-C98D6BD31E73}"/>
              </a:ext>
            </a:extLst>
          </p:cNvPr>
          <p:cNvSpPr>
            <a:spLocks noGrp="1"/>
          </p:cNvSpPr>
          <p:nvPr>
            <p:ph type="ctrTitle"/>
          </p:nvPr>
        </p:nvSpPr>
        <p:spPr>
          <a:xfrm>
            <a:off x="-612220" y="13752"/>
            <a:ext cx="8134350" cy="865188"/>
          </a:xfrm>
        </p:spPr>
        <p:txBody>
          <a:bodyPr/>
          <a:lstStyle/>
          <a:p>
            <a:r>
              <a:rPr lang="en-US" altLang="en-US" sz="3200" b="1" dirty="0">
                <a:solidFill>
                  <a:srgbClr val="C00000"/>
                </a:solidFill>
                <a:latin typeface="Helvetica" charset="0"/>
                <a:ea typeface="Helvetica" charset="0"/>
                <a:cs typeface="Helvetica" charset="0"/>
              </a:rPr>
              <a:t>Traffic Analysis: Road Capacity</a:t>
            </a:r>
          </a:p>
        </p:txBody>
      </p:sp>
      <p:sp>
        <p:nvSpPr>
          <p:cNvPr id="15363" name="Slide Number Placeholder 4">
            <a:extLst>
              <a:ext uri="{FF2B5EF4-FFF2-40B4-BE49-F238E27FC236}">
                <a16:creationId xmlns:a16="http://schemas.microsoft.com/office/drawing/2014/main" id="{14268AFC-3FD7-46C1-95F2-FB1D3C337C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7E8948-7DF4-4F76-AD19-B3A4677FC2F2}" type="slidenum">
              <a:rPr lang="es-ES" altLang="en-US">
                <a:solidFill>
                  <a:srgbClr val="FFFFFF"/>
                </a:solidFill>
                <a:latin typeface="Helvetica Regular" charset="0"/>
                <a:cs typeface="Helvetica Regular" charset="0"/>
              </a:rPr>
              <a:pPr/>
              <a:t>14</a:t>
            </a:fld>
            <a:endParaRPr lang="es-ES" altLang="en-US" dirty="0">
              <a:solidFill>
                <a:srgbClr val="FFFFFF"/>
              </a:solidFill>
              <a:latin typeface="Helvetica Regular" charset="0"/>
              <a:cs typeface="Helvetica Regular" charset="0"/>
            </a:endParaRPr>
          </a:p>
        </p:txBody>
      </p:sp>
      <p:sp>
        <p:nvSpPr>
          <p:cNvPr id="4" name="Rounded Rectangle 3">
            <a:extLst>
              <a:ext uri="{FF2B5EF4-FFF2-40B4-BE49-F238E27FC236}">
                <a16:creationId xmlns:a16="http://schemas.microsoft.com/office/drawing/2014/main" id="{03923FA2-C2CC-436B-AFA6-1976737425B9}"/>
              </a:ext>
            </a:extLst>
          </p:cNvPr>
          <p:cNvSpPr/>
          <p:nvPr/>
        </p:nvSpPr>
        <p:spPr>
          <a:xfrm>
            <a:off x="611188" y="1346200"/>
            <a:ext cx="8281987" cy="482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dirty="0">
              <a:solidFill>
                <a:srgbClr val="FFFFFF"/>
              </a:solidFill>
              <a:latin typeface="Calibri" panose="020F0502020204030204" pitchFamily="34" charset="0"/>
              <a:cs typeface="Helvetica Regular" charset="0"/>
            </a:endParaRPr>
          </a:p>
        </p:txBody>
      </p:sp>
      <p:pic>
        <p:nvPicPr>
          <p:cNvPr id="15365" name="Picture 2">
            <a:extLst>
              <a:ext uri="{FF2B5EF4-FFF2-40B4-BE49-F238E27FC236}">
                <a16:creationId xmlns:a16="http://schemas.microsoft.com/office/drawing/2014/main" id="{FFEDA4CB-CE84-4040-8FCC-EF47A118CE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697" y="1821927"/>
            <a:ext cx="8242676" cy="432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a:extLst>
              <a:ext uri="{FF2B5EF4-FFF2-40B4-BE49-F238E27FC236}">
                <a16:creationId xmlns:a16="http://schemas.microsoft.com/office/drawing/2014/main" id="{34170892-B43E-4D0C-B574-CCE740D634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6" name="Rectangle 4">
            <a:extLst>
              <a:ext uri="{FF2B5EF4-FFF2-40B4-BE49-F238E27FC236}">
                <a16:creationId xmlns:a16="http://schemas.microsoft.com/office/drawing/2014/main" id="{D697FCA3-3ACB-41EC-B75B-356955651B47}"/>
              </a:ext>
            </a:extLst>
          </p:cNvPr>
          <p:cNvSpPr>
            <a:spLocks noGrp="1" noChangeArrowheads="1"/>
          </p:cNvSpPr>
          <p:nvPr/>
        </p:nvSpPr>
        <p:spPr bwMode="auto">
          <a:xfrm>
            <a:off x="308610" y="987552"/>
            <a:ext cx="3364395" cy="10881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Aft>
                <a:spcPts val="600"/>
              </a:spcAft>
            </a:pPr>
            <a:r>
              <a:rPr lang="en-US" altLang="en-US" sz="2600" b="1" dirty="0">
                <a:solidFill>
                  <a:srgbClr val="A50021"/>
                </a:solidFill>
                <a:latin typeface="Helvetica" charset="0"/>
                <a:ea typeface="Helvetica" charset="0"/>
                <a:cs typeface="Helvetica" charset="0"/>
              </a:rPr>
              <a:t>Geometric Design: Horizontal Curves</a:t>
            </a:r>
          </a:p>
        </p:txBody>
      </p:sp>
      <p:sp>
        <p:nvSpPr>
          <p:cNvPr id="76" name="Rectangle 75">
            <a:extLst>
              <a:ext uri="{FF2B5EF4-FFF2-40B4-BE49-F238E27FC236}">
                <a16:creationId xmlns:a16="http://schemas.microsoft.com/office/drawing/2014/main"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8" name="Rectangle 77">
            <a:extLst>
              <a:ext uri="{FF2B5EF4-FFF2-40B4-BE49-F238E27FC236}">
                <a16:creationId xmlns:a16="http://schemas.microsoft.com/office/drawing/2014/main"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437" name="Rectangle 5">
            <a:extLst>
              <a:ext uri="{FF2B5EF4-FFF2-40B4-BE49-F238E27FC236}">
                <a16:creationId xmlns:a16="http://schemas.microsoft.com/office/drawing/2014/main" id="{CCC6CE8C-863A-4AD3-8B56-31B37AB811E8}"/>
              </a:ext>
            </a:extLst>
          </p:cNvPr>
          <p:cNvSpPr>
            <a:spLocks noGrp="1" noChangeArrowheads="1"/>
          </p:cNvSpPr>
          <p:nvPr/>
        </p:nvSpPr>
        <p:spPr bwMode="auto">
          <a:xfrm>
            <a:off x="308609" y="2688336"/>
            <a:ext cx="3374136" cy="35844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eaLnBrk="1" hangingPunct="1">
              <a:lnSpc>
                <a:spcPct val="90000"/>
              </a:lnSpc>
              <a:spcBef>
                <a:spcPct val="20000"/>
              </a:spcBef>
              <a:buFont typeface="Arial" panose="020B0604020202020204" pitchFamily="34" charset="0"/>
              <a:buChar char="•"/>
            </a:pPr>
            <a:r>
              <a:rPr lang="en-US" altLang="en-US" sz="1600" u="sng" dirty="0">
                <a:latin typeface="+mn-lt"/>
                <a:cs typeface="+mn-cs"/>
              </a:rPr>
              <a:t>Purpose:</a:t>
            </a:r>
          </a:p>
          <a:p>
            <a:pPr indent="-228600" eaLnBrk="1" hangingPunct="1">
              <a:lnSpc>
                <a:spcPct val="90000"/>
              </a:lnSpc>
              <a:spcBef>
                <a:spcPct val="20000"/>
              </a:spcBef>
              <a:buFont typeface="Arial" panose="020B0604020202020204" pitchFamily="34" charset="0"/>
              <a:buChar char="•"/>
            </a:pPr>
            <a:r>
              <a:rPr lang="en-US" altLang="en-US" sz="1600" dirty="0">
                <a:latin typeface="+mn-lt"/>
                <a:cs typeface="+mn-cs"/>
              </a:rPr>
              <a:t>    To provide change in direction to the </a:t>
            </a:r>
            <a:r>
              <a:rPr lang="en-US" altLang="en-US" sz="1600" dirty="0" err="1">
                <a:latin typeface="+mn-lt"/>
                <a:cs typeface="+mn-cs"/>
              </a:rPr>
              <a:t>centre</a:t>
            </a:r>
            <a:r>
              <a:rPr lang="en-US" altLang="en-US" sz="1600" dirty="0">
                <a:latin typeface="+mn-lt"/>
                <a:cs typeface="+mn-cs"/>
              </a:rPr>
              <a:t> line of a road.</a:t>
            </a:r>
          </a:p>
          <a:p>
            <a:pPr lvl="1" indent="-228600" eaLnBrk="1" hangingPunct="1">
              <a:lnSpc>
                <a:spcPct val="90000"/>
              </a:lnSpc>
              <a:spcBef>
                <a:spcPct val="20000"/>
              </a:spcBef>
              <a:buFont typeface="Arial" panose="020B0604020202020204" pitchFamily="34" charset="0"/>
              <a:buChar char="•"/>
            </a:pPr>
            <a:endParaRPr lang="en-US" altLang="en-US" sz="1600" dirty="0">
              <a:latin typeface="+mn-lt"/>
              <a:cs typeface="+mn-cs"/>
            </a:endParaRPr>
          </a:p>
          <a:p>
            <a:pPr indent="-228600" eaLnBrk="1" hangingPunct="1">
              <a:lnSpc>
                <a:spcPct val="90000"/>
              </a:lnSpc>
              <a:spcBef>
                <a:spcPct val="20000"/>
              </a:spcBef>
              <a:buFont typeface="Arial" panose="020B0604020202020204" pitchFamily="34" charset="0"/>
              <a:buChar char="•"/>
            </a:pPr>
            <a:r>
              <a:rPr lang="en-US" altLang="en-US" sz="1600" u="sng" dirty="0">
                <a:latin typeface="+mn-lt"/>
                <a:cs typeface="+mn-cs"/>
              </a:rPr>
              <a:t>Process:</a:t>
            </a:r>
          </a:p>
          <a:p>
            <a:pPr indent="-228600" eaLnBrk="1" hangingPunct="1">
              <a:lnSpc>
                <a:spcPct val="90000"/>
              </a:lnSpc>
              <a:spcBef>
                <a:spcPct val="20000"/>
              </a:spcBef>
              <a:buFont typeface="Arial" panose="020B0604020202020204" pitchFamily="34" charset="0"/>
              <a:buChar char="•"/>
            </a:pPr>
            <a:r>
              <a:rPr lang="en-US" altLang="en-US" sz="1600" dirty="0">
                <a:latin typeface="+mn-lt"/>
                <a:cs typeface="+mn-cs"/>
              </a:rPr>
              <a:t>   When a vehicle transverse a horizontal curve, the centrifugal force acts horizontally outwards through the center of gravity of the vehicle.</a:t>
            </a:r>
            <a:r>
              <a:rPr lang="en-US" altLang="en-US" sz="1600" u="sng" dirty="0">
                <a:latin typeface="+mn-lt"/>
                <a:cs typeface="+mn-cs"/>
              </a:rPr>
              <a:t> </a:t>
            </a:r>
          </a:p>
          <a:p>
            <a:pPr lvl="1" indent="-228600" eaLnBrk="1" hangingPunct="1">
              <a:lnSpc>
                <a:spcPct val="90000"/>
              </a:lnSpc>
              <a:spcBef>
                <a:spcPct val="20000"/>
              </a:spcBef>
              <a:buFont typeface="Arial" panose="020B0604020202020204" pitchFamily="34" charset="0"/>
              <a:buChar char="•"/>
            </a:pPr>
            <a:endParaRPr lang="en-US" altLang="en-US" sz="1600" u="sng" dirty="0">
              <a:latin typeface="+mn-lt"/>
              <a:cs typeface="+mn-cs"/>
            </a:endParaRPr>
          </a:p>
          <a:p>
            <a:pPr lvl="1" indent="-228600" eaLnBrk="1" hangingPunct="1">
              <a:lnSpc>
                <a:spcPct val="90000"/>
              </a:lnSpc>
              <a:spcBef>
                <a:spcPct val="20000"/>
              </a:spcBef>
              <a:buFont typeface="Arial" panose="020B0604020202020204" pitchFamily="34" charset="0"/>
              <a:buChar char="•"/>
            </a:pPr>
            <a:endParaRPr lang="en-US" altLang="en-US" sz="1600" dirty="0">
              <a:latin typeface="+mn-lt"/>
              <a:cs typeface="+mn-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77" r="1" b="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8435" name="Slide Number Placeholder 3">
            <a:extLst>
              <a:ext uri="{FF2B5EF4-FFF2-40B4-BE49-F238E27FC236}">
                <a16:creationId xmlns:a16="http://schemas.microsoft.com/office/drawing/2014/main" id="{5AB4A256-B25F-4FAC-B887-4B2C9FBCD52C}"/>
              </a:ext>
            </a:extLst>
          </p:cNvPr>
          <p:cNvSpPr>
            <a:spLocks noGrp="1"/>
          </p:cNvSpPr>
          <p:nvPr>
            <p:ph type="sldNum" sz="quarter" idx="12"/>
          </p:nvPr>
        </p:nvSpPr>
        <p:spPr bwMode="auto">
          <a:xfrm>
            <a:off x="677799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600"/>
              </a:spcAft>
              <a:defRPr/>
            </a:pPr>
            <a:fld id="{7A235B26-B325-4517-99DC-59B0860182AB}" type="slidenum">
              <a:rPr lang="en-US" altLang="en-US" sz="1200">
                <a:solidFill>
                  <a:schemeClr val="bg1"/>
                </a:solidFill>
                <a:latin typeface="Calibri" panose="020F0502020204030204"/>
                <a:cs typeface="+mn-cs"/>
              </a:rPr>
              <a:pPr eaLnBrk="1" fontAlgn="auto" hangingPunct="1">
                <a:spcBef>
                  <a:spcPts val="0"/>
                </a:spcBef>
                <a:spcAft>
                  <a:spcPts val="600"/>
                </a:spcAft>
                <a:defRPr/>
              </a:pPr>
              <a:t>15</a:t>
            </a:fld>
            <a:endParaRPr lang="en-US" altLang="en-US" sz="1200">
              <a:solidFill>
                <a:schemeClr val="bg1"/>
              </a:solidFill>
              <a:latin typeface="Calibri" panose="020F0502020204030204"/>
              <a:cs typeface="+mn-cs"/>
            </a:endParaRPr>
          </a:p>
        </p:txBody>
      </p:sp>
    </p:spTree>
    <p:extLst>
      <p:ext uri="{BB962C8B-B14F-4D97-AF65-F5344CB8AC3E}">
        <p14:creationId xmlns:p14="http://schemas.microsoft.com/office/powerpoint/2010/main" val="367830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E9C349A9-9DC8-4D8D-B247-88FE6C457AF6}"/>
              </a:ext>
            </a:extLst>
          </p:cNvPr>
          <p:cNvSpPr>
            <a:spLocks noGrp="1"/>
          </p:cNvSpPr>
          <p:nvPr>
            <p:ph type="title"/>
          </p:nvPr>
        </p:nvSpPr>
        <p:spPr>
          <a:xfrm>
            <a:off x="666750" y="896938"/>
            <a:ext cx="6454775" cy="1260475"/>
          </a:xfrm>
        </p:spPr>
        <p:txBody>
          <a:bodyPr/>
          <a:lstStyle/>
          <a:p>
            <a:r>
              <a:rPr lang="en-US" altLang="en-US" sz="2000" dirty="0">
                <a:latin typeface="Helvetica" charset="0"/>
                <a:ea typeface="Helvetica" charset="0"/>
                <a:cs typeface="Helvetica" charset="0"/>
              </a:rPr>
              <a:t>The geometric quality of road when seen from above in “plane” view.</a:t>
            </a:r>
            <a:r>
              <a:rPr lang="en-US" altLang="en-US" sz="2300" dirty="0">
                <a:latin typeface="Helvetica" charset="0"/>
                <a:ea typeface="Helvetica" charset="0"/>
                <a:cs typeface="Helvetica" charset="0"/>
              </a:rPr>
              <a:t/>
            </a:r>
            <a:br>
              <a:rPr lang="en-US" altLang="en-US" sz="2300" dirty="0">
                <a:latin typeface="Helvetica" charset="0"/>
                <a:ea typeface="Helvetica" charset="0"/>
                <a:cs typeface="Helvetica" charset="0"/>
              </a:rPr>
            </a:br>
            <a:endParaRPr lang="en-US" altLang="en-US" sz="2300" dirty="0">
              <a:latin typeface="Helvetica" charset="0"/>
              <a:ea typeface="Helvetica" charset="0"/>
              <a:cs typeface="Helvetica" charset="0"/>
            </a:endParaRPr>
          </a:p>
        </p:txBody>
      </p:sp>
      <p:sp>
        <p:nvSpPr>
          <p:cNvPr id="16387" name="Slide Number Placeholder 3">
            <a:extLst>
              <a:ext uri="{FF2B5EF4-FFF2-40B4-BE49-F238E27FC236}">
                <a16:creationId xmlns:a16="http://schemas.microsoft.com/office/drawing/2014/main" id="{76CDC35F-CC19-481D-9973-1D60EE326A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7E1EA2-CBB6-4173-BC1C-AA2EB1D39D56}" type="slidenum">
              <a:rPr lang="es-ES" altLang="en-US">
                <a:solidFill>
                  <a:srgbClr val="FFFFFF"/>
                </a:solidFill>
                <a:latin typeface="Helvetica Regular" charset="0"/>
                <a:cs typeface="Helvetica Regular" charset="0"/>
              </a:rPr>
              <a:pPr/>
              <a:t>16</a:t>
            </a:fld>
            <a:endParaRPr lang="es-ES" altLang="en-US" dirty="0">
              <a:solidFill>
                <a:srgbClr val="FFFFFF"/>
              </a:solidFill>
              <a:latin typeface="Helvetica Regular" charset="0"/>
              <a:cs typeface="Helvetica Regular" charset="0"/>
            </a:endParaRPr>
          </a:p>
        </p:txBody>
      </p:sp>
      <p:sp>
        <p:nvSpPr>
          <p:cNvPr id="16388" name="Rectangle 4">
            <a:extLst>
              <a:ext uri="{FF2B5EF4-FFF2-40B4-BE49-F238E27FC236}">
                <a16:creationId xmlns:a16="http://schemas.microsoft.com/office/drawing/2014/main" id="{451D19A3-97C5-4CFC-8C6D-2418381BB64E}"/>
              </a:ext>
            </a:extLst>
          </p:cNvPr>
          <p:cNvSpPr>
            <a:spLocks noChangeArrowheads="1"/>
          </p:cNvSpPr>
          <p:nvPr/>
        </p:nvSpPr>
        <p:spPr bwMode="auto">
          <a:xfrm>
            <a:off x="22864" y="206031"/>
            <a:ext cx="75596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dirty="0">
                <a:solidFill>
                  <a:srgbClr val="C00000"/>
                </a:solidFill>
                <a:latin typeface="Helvetica" charset="0"/>
                <a:ea typeface="Helvetica" charset="0"/>
                <a:cs typeface="Helvetica" charset="0"/>
              </a:rPr>
              <a:t>Geometric Design</a:t>
            </a:r>
            <a:r>
              <a:rPr lang="en-US" altLang="en-US" sz="3000" b="1">
                <a:solidFill>
                  <a:srgbClr val="C00000"/>
                </a:solidFill>
                <a:latin typeface="Helvetica" charset="0"/>
                <a:ea typeface="Helvetica" charset="0"/>
                <a:cs typeface="Helvetica" charset="0"/>
              </a:rPr>
              <a:t>: Horizontal Alignment</a:t>
            </a:r>
            <a:endParaRPr lang="en-US" altLang="en-US" sz="3000" b="1" dirty="0">
              <a:latin typeface="Helvetica" charset="0"/>
              <a:ea typeface="Helvetica" charset="0"/>
              <a:cs typeface="Helvetica" charset="0"/>
            </a:endParaRPr>
          </a:p>
        </p:txBody>
      </p:sp>
      <p:sp>
        <p:nvSpPr>
          <p:cNvPr id="16389" name="Rectangle 5">
            <a:extLst>
              <a:ext uri="{FF2B5EF4-FFF2-40B4-BE49-F238E27FC236}">
                <a16:creationId xmlns:a16="http://schemas.microsoft.com/office/drawing/2014/main" id="{EFB06830-3291-4608-919C-95C4029AAAC9}"/>
              </a:ext>
            </a:extLst>
          </p:cNvPr>
          <p:cNvSpPr>
            <a:spLocks noChangeArrowheads="1"/>
          </p:cNvSpPr>
          <p:nvPr/>
        </p:nvSpPr>
        <p:spPr bwMode="auto">
          <a:xfrm>
            <a:off x="769938" y="2330450"/>
            <a:ext cx="465613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2000" b="1" dirty="0">
                <a:solidFill>
                  <a:schemeClr val="tx2"/>
                </a:solidFill>
                <a:latin typeface="Helvetica" charset="0"/>
                <a:ea typeface="Helvetica" charset="0"/>
                <a:cs typeface="Helvetica" charset="0"/>
              </a:rPr>
              <a:t>Plane View: </a:t>
            </a: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a:p>
            <a:pPr eaLnBrk="1" hangingPunct="1"/>
            <a:endParaRPr lang="en-US" altLang="zh-CN" sz="2000" dirty="0">
              <a:solidFill>
                <a:schemeClr val="tx2"/>
              </a:solidFill>
              <a:latin typeface="Helvetica Regular" charset="0"/>
              <a:ea typeface="SimSun" panose="02010600030101010101" pitchFamily="2" charset="-122"/>
              <a:cs typeface="Helvetica Regular" charset="0"/>
            </a:endParaRPr>
          </a:p>
        </p:txBody>
      </p:sp>
      <p:pic>
        <p:nvPicPr>
          <p:cNvPr id="16390" name="Picture 6">
            <a:extLst>
              <a:ext uri="{FF2B5EF4-FFF2-40B4-BE49-F238E27FC236}">
                <a16:creationId xmlns:a16="http://schemas.microsoft.com/office/drawing/2014/main" id="{9A1B04CA-3B48-4098-8054-AD401E57BF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76" y="2873573"/>
            <a:ext cx="4300394" cy="27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a:extLst>
              <a:ext uri="{FF2B5EF4-FFF2-40B4-BE49-F238E27FC236}">
                <a16:creationId xmlns:a16="http://schemas.microsoft.com/office/drawing/2014/main" id="{705ECFAE-F558-4600-AB28-5E985ACE45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3">
            <a:extLst>
              <a:ext uri="{FF2B5EF4-FFF2-40B4-BE49-F238E27FC236}">
                <a16:creationId xmlns:a16="http://schemas.microsoft.com/office/drawing/2014/main" id="{1E8FFF79-74E3-4801-9D36-5ACB86000417}"/>
              </a:ext>
            </a:extLst>
          </p:cNvPr>
          <p:cNvSpPr txBox="1">
            <a:spLocks noChangeArrowheads="1"/>
          </p:cNvSpPr>
          <p:nvPr/>
        </p:nvSpPr>
        <p:spPr bwMode="auto">
          <a:xfrm>
            <a:off x="764967" y="6048375"/>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latin typeface="Helvetica" charset="0"/>
                <a:ea typeface="Helvetica" charset="0"/>
                <a:cs typeface="Helvetica" charset="0"/>
              </a:rPr>
              <a:t>Figure [3] Plane View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146" y="2873573"/>
            <a:ext cx="4115942" cy="2706232"/>
          </a:xfrm>
          <a:prstGeom prst="rect">
            <a:avLst/>
          </a:prstGeom>
        </p:spPr>
      </p:pic>
      <p:sp>
        <p:nvSpPr>
          <p:cNvPr id="3" name="TextBox 2"/>
          <p:cNvSpPr txBox="1"/>
          <p:nvPr/>
        </p:nvSpPr>
        <p:spPr>
          <a:xfrm>
            <a:off x="5717369" y="5719802"/>
            <a:ext cx="2808312" cy="523220"/>
          </a:xfrm>
          <a:prstGeom prst="rect">
            <a:avLst/>
          </a:prstGeom>
          <a:noFill/>
        </p:spPr>
        <p:txBody>
          <a:bodyPr wrap="square" rtlCol="0">
            <a:spAutoFit/>
          </a:bodyPr>
          <a:lstStyle/>
          <a:p>
            <a:r>
              <a:rPr lang="en-US" sz="1400" dirty="0">
                <a:latin typeface="Helvetica" charset="0"/>
                <a:ea typeface="Helvetica" charset="0"/>
                <a:cs typeface="Helvetica" charset="0"/>
              </a:rPr>
              <a:t>Figure [4]: Road in </a:t>
            </a:r>
            <a:r>
              <a:rPr lang="en-US" sz="1400" dirty="0" err="1">
                <a:latin typeface="Helvetica" charset="0"/>
                <a:ea typeface="Helvetica" charset="0"/>
                <a:cs typeface="Helvetica" charset="0"/>
              </a:rPr>
              <a:t>Tabuk</a:t>
            </a:r>
            <a:r>
              <a:rPr lang="en-US" sz="1400" dirty="0">
                <a:latin typeface="Helvetica" charset="0"/>
                <a:ea typeface="Helvetica" charset="0"/>
                <a:cs typeface="Helvetica" charset="0"/>
              </a:rPr>
              <a:t>, Saudi Press Agency.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9458" name="Slide Number Placeholder 3">
            <a:extLst>
              <a:ext uri="{FF2B5EF4-FFF2-40B4-BE49-F238E27FC236}">
                <a16:creationId xmlns:a16="http://schemas.microsoft.com/office/drawing/2014/main" id="{F9622D8D-E901-41C3-B169-943D009126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CF4790-1F24-4039-BD86-304689ADC8D5}" type="slidenum">
              <a:rPr lang="es-ES" altLang="en-US">
                <a:solidFill>
                  <a:srgbClr val="FFFFFF"/>
                </a:solidFill>
                <a:latin typeface="Helvetica Regular" charset="0"/>
                <a:cs typeface="Helvetica Regular" charset="0"/>
              </a:rPr>
              <a:pPr/>
              <a:t>17</a:t>
            </a:fld>
            <a:endParaRPr lang="es-ES" altLang="en-US" dirty="0">
              <a:solidFill>
                <a:srgbClr val="FFFFFF"/>
              </a:solidFill>
              <a:latin typeface="Helvetica Regular" charset="0"/>
              <a:cs typeface="Helvetica Regular" charset="0"/>
            </a:endParaRPr>
          </a:p>
        </p:txBody>
      </p:sp>
      <p:sp>
        <p:nvSpPr>
          <p:cNvPr id="19459" name="Rectangle 4">
            <a:extLst>
              <a:ext uri="{FF2B5EF4-FFF2-40B4-BE49-F238E27FC236}">
                <a16:creationId xmlns:a16="http://schemas.microsoft.com/office/drawing/2014/main" id="{FE91A95A-556B-472C-A806-DD5A716BD05D}"/>
              </a:ext>
            </a:extLst>
          </p:cNvPr>
          <p:cNvSpPr>
            <a:spLocks noChangeArrowheads="1"/>
          </p:cNvSpPr>
          <p:nvPr/>
        </p:nvSpPr>
        <p:spPr bwMode="auto">
          <a:xfrm>
            <a:off x="0" y="2245359"/>
            <a:ext cx="46490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000" dirty="0">
                <a:latin typeface="Helvetica Regular" charset="0"/>
                <a:ea typeface="Helvetica Regular" charset="0"/>
                <a:cs typeface="Helvetica Regular" charset="0"/>
              </a:rPr>
              <a:t>The centrifugal force acting on a vehicle</a:t>
            </a:r>
          </a:p>
          <a:p>
            <a:pPr rtl="1"/>
            <a:r>
              <a:rPr lang="en-US" altLang="en-US" sz="2000" dirty="0">
                <a:latin typeface="Helvetica Regular" charset="0"/>
                <a:ea typeface="Helvetica Regular" charset="0"/>
                <a:cs typeface="Helvetica Regular" charset="0"/>
              </a:rPr>
              <a:t> passing through a horizontal curve</a:t>
            </a:r>
          </a:p>
          <a:p>
            <a:pPr rtl="1"/>
            <a:r>
              <a:rPr lang="en-US" altLang="en-US" sz="2000" dirty="0">
                <a:latin typeface="Helvetica Regular" charset="0"/>
                <a:ea typeface="Helvetica Regular" charset="0"/>
                <a:cs typeface="Helvetica Regular" charset="0"/>
              </a:rPr>
              <a:t> has two effects:</a:t>
            </a:r>
          </a:p>
        </p:txBody>
      </p:sp>
      <p:sp>
        <p:nvSpPr>
          <p:cNvPr id="19460" name="Rectangle 5">
            <a:extLst>
              <a:ext uri="{FF2B5EF4-FFF2-40B4-BE49-F238E27FC236}">
                <a16:creationId xmlns:a16="http://schemas.microsoft.com/office/drawing/2014/main" id="{13A63C4A-3971-46B2-A783-6A72E56E7828}"/>
              </a:ext>
            </a:extLst>
          </p:cNvPr>
          <p:cNvSpPr>
            <a:spLocks noChangeArrowheads="1"/>
          </p:cNvSpPr>
          <p:nvPr/>
        </p:nvSpPr>
        <p:spPr bwMode="auto">
          <a:xfrm>
            <a:off x="97344" y="3699989"/>
            <a:ext cx="40426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Calibri Light" panose="020F0302020204030204" pitchFamily="34" charset="0"/>
              <a:buAutoNum type="arabicPeriod"/>
            </a:pPr>
            <a:r>
              <a:rPr lang="en-US" altLang="en-US" sz="2000" dirty="0">
                <a:solidFill>
                  <a:schemeClr val="tx2"/>
                </a:solidFill>
                <a:latin typeface="Helvetica Regular" charset="0"/>
                <a:cs typeface="Helvetica Regular" charset="0"/>
              </a:rPr>
              <a:t>Overturning Effect</a:t>
            </a:r>
          </a:p>
          <a:p>
            <a:pPr lvl="1">
              <a:buFont typeface="Calibri Light" panose="020F0302020204030204" pitchFamily="34" charset="0"/>
              <a:buAutoNum type="arabicPeriod"/>
            </a:pPr>
            <a:r>
              <a:rPr lang="en-US" altLang="en-US" sz="2000" dirty="0">
                <a:solidFill>
                  <a:schemeClr val="tx2"/>
                </a:solidFill>
                <a:latin typeface="Helvetica Regular" charset="0"/>
                <a:cs typeface="Helvetica Regular" charset="0"/>
              </a:rPr>
              <a:t>Transverse Skidding Effect</a:t>
            </a:r>
          </a:p>
        </p:txBody>
      </p:sp>
      <p:pic>
        <p:nvPicPr>
          <p:cNvPr id="19461" name="Picture 5">
            <a:extLst>
              <a:ext uri="{FF2B5EF4-FFF2-40B4-BE49-F238E27FC236}">
                <a16:creationId xmlns:a16="http://schemas.microsoft.com/office/drawing/2014/main" id="{8265F2D6-D583-4BBC-A33F-101DB43C9B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0194" y="-6824"/>
            <a:ext cx="1386826" cy="13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a:extLst>
              <a:ext uri="{FF2B5EF4-FFF2-40B4-BE49-F238E27FC236}">
                <a16:creationId xmlns:a16="http://schemas.microsoft.com/office/drawing/2014/main" id="{28757E2B-4D94-46FB-AEE3-F50E753068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844" y="1995623"/>
            <a:ext cx="4422812" cy="31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4016" y="5328744"/>
            <a:ext cx="2826415" cy="369332"/>
          </a:xfrm>
          <a:prstGeom prst="rect">
            <a:avLst/>
          </a:prstGeom>
          <a:noFill/>
        </p:spPr>
        <p:txBody>
          <a:bodyPr wrap="none" rtlCol="0">
            <a:spAutoFit/>
          </a:bodyPr>
          <a:lstStyle/>
          <a:p>
            <a:r>
              <a:rPr lang="en-US" dirty="0">
                <a:latin typeface="Helvetica Regular" charset="0"/>
                <a:cs typeface="Helvetica Regular" charset="0"/>
              </a:rPr>
              <a:t>Figure [5] </a:t>
            </a:r>
            <a:r>
              <a:rPr lang="en-US" dirty="0" err="1">
                <a:latin typeface="Helvetica Regular" charset="0"/>
                <a:cs typeface="Helvetica Regular" charset="0"/>
              </a:rPr>
              <a:t>Superelevation</a:t>
            </a:r>
            <a:r>
              <a:rPr lang="en-US" dirty="0">
                <a:latin typeface="Helvetica Regular" charset="0"/>
                <a:cs typeface="Helvetica Regular" charset="0"/>
              </a:rPr>
              <a:t> </a:t>
            </a:r>
          </a:p>
        </p:txBody>
      </p:sp>
      <p:sp>
        <p:nvSpPr>
          <p:cNvPr id="3" name="Rectangle 2"/>
          <p:cNvSpPr/>
          <p:nvPr/>
        </p:nvSpPr>
        <p:spPr>
          <a:xfrm>
            <a:off x="664384" y="5004810"/>
            <a:ext cx="1819384" cy="369332"/>
          </a:xfrm>
          <a:prstGeom prst="rect">
            <a:avLst/>
          </a:prstGeom>
        </p:spPr>
        <p:txBody>
          <a:bodyPr wrap="square">
            <a:spAutoFit/>
          </a:bodyPr>
          <a:lstStyle/>
          <a:p>
            <a:pPr rtl="1"/>
            <a:r>
              <a:rPr lang="en-US" altLang="en-US" b="1" dirty="0">
                <a:latin typeface="Helvetica" charset="0"/>
                <a:ea typeface="Helvetica" charset="0"/>
                <a:cs typeface="Helvetica" charset="0"/>
              </a:rPr>
              <a:t>P = W V</a:t>
            </a:r>
            <a:r>
              <a:rPr lang="en-US" altLang="en-US" b="1" baseline="30000" dirty="0">
                <a:latin typeface="Helvetica" charset="0"/>
                <a:ea typeface="Helvetica" charset="0"/>
                <a:cs typeface="Helvetica" charset="0"/>
              </a:rPr>
              <a:t>2</a:t>
            </a:r>
            <a:r>
              <a:rPr lang="en-US" altLang="en-US" b="1" dirty="0">
                <a:latin typeface="Helvetica" charset="0"/>
                <a:ea typeface="Helvetica" charset="0"/>
                <a:cs typeface="Helvetica" charset="0"/>
              </a:rPr>
              <a:t> / g R</a:t>
            </a:r>
            <a:endParaRPr lang="en-US" altLang="en-US" b="1" baseline="30000" dirty="0">
              <a:latin typeface="Helvetica" charset="0"/>
              <a:ea typeface="Helvetica" charset="0"/>
              <a:cs typeface="Helvetica" charset="0"/>
            </a:endParaRPr>
          </a:p>
        </p:txBody>
      </p:sp>
      <p:sp>
        <p:nvSpPr>
          <p:cNvPr id="4" name="TextBox 3"/>
          <p:cNvSpPr txBox="1"/>
          <p:nvPr/>
        </p:nvSpPr>
        <p:spPr>
          <a:xfrm>
            <a:off x="0" y="70683"/>
            <a:ext cx="6489277" cy="553998"/>
          </a:xfrm>
          <a:prstGeom prst="rect">
            <a:avLst/>
          </a:prstGeom>
          <a:noFill/>
        </p:spPr>
        <p:txBody>
          <a:bodyPr wrap="none" rtlCol="0">
            <a:spAutoFit/>
          </a:bodyPr>
          <a:lstStyle/>
          <a:p>
            <a:r>
              <a:rPr lang="en-US" sz="3000" b="1" dirty="0">
                <a:solidFill>
                  <a:srgbClr val="A50021"/>
                </a:solidFill>
                <a:latin typeface="Helvetica" charset="0"/>
                <a:ea typeface="Helvetica" charset="0"/>
                <a:cs typeface="Helvetica" charset="0"/>
              </a:rPr>
              <a:t>Geometric Design: </a:t>
            </a:r>
            <a:r>
              <a:rPr lang="en-US" sz="3000" b="1" dirty="0" err="1">
                <a:solidFill>
                  <a:srgbClr val="A50021"/>
                </a:solidFill>
                <a:latin typeface="Helvetica" charset="0"/>
                <a:ea typeface="Helvetica" charset="0"/>
                <a:cs typeface="Helvetica" charset="0"/>
              </a:rPr>
              <a:t>Superelevation</a:t>
            </a:r>
            <a:endParaRPr lang="en-US" sz="3000" b="1" dirty="0">
              <a:solidFill>
                <a:srgbClr val="A50021"/>
              </a:solidFill>
              <a:latin typeface="Helvetica" charset="0"/>
              <a:ea typeface="Helvetica" charset="0"/>
              <a:cs typeface="Helvetica"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1506" name="Freeform 2">
            <a:extLst>
              <a:ext uri="{FF2B5EF4-FFF2-40B4-BE49-F238E27FC236}">
                <a16:creationId xmlns:a16="http://schemas.microsoft.com/office/drawing/2014/main" id="{6C59C730-B78E-4126-8A6F-0773F057ADB0}"/>
              </a:ext>
            </a:extLst>
          </p:cNvPr>
          <p:cNvSpPr>
            <a:spLocks/>
          </p:cNvSpPr>
          <p:nvPr/>
        </p:nvSpPr>
        <p:spPr bwMode="auto">
          <a:xfrm>
            <a:off x="1752600" y="2882900"/>
            <a:ext cx="5867400" cy="1231900"/>
          </a:xfrm>
          <a:custGeom>
            <a:avLst/>
            <a:gdLst>
              <a:gd name="T0" fmla="*/ 0 w 3696"/>
              <a:gd name="T1" fmla="*/ 2147483646 h 776"/>
              <a:gd name="T2" fmla="*/ 2147483646 w 3696"/>
              <a:gd name="T3" fmla="*/ 2147483646 h 776"/>
              <a:gd name="T4" fmla="*/ 2147483646 w 3696"/>
              <a:gd name="T5" fmla="*/ 2147483646 h 776"/>
              <a:gd name="T6" fmla="*/ 0 60000 65536"/>
              <a:gd name="T7" fmla="*/ 0 60000 65536"/>
              <a:gd name="T8" fmla="*/ 0 60000 65536"/>
              <a:gd name="T9" fmla="*/ 0 w 3696"/>
              <a:gd name="T10" fmla="*/ 0 h 776"/>
              <a:gd name="T11" fmla="*/ 3696 w 3696"/>
              <a:gd name="T12" fmla="*/ 776 h 776"/>
            </a:gdLst>
            <a:ahLst/>
            <a:cxnLst>
              <a:cxn ang="T6">
                <a:pos x="T0" y="T1"/>
              </a:cxn>
              <a:cxn ang="T7">
                <a:pos x="T2" y="T3"/>
              </a:cxn>
              <a:cxn ang="T8">
                <a:pos x="T4" y="T5"/>
              </a:cxn>
            </a:cxnLst>
            <a:rect l="T9" t="T10" r="T11" b="T12"/>
            <a:pathLst>
              <a:path w="3696" h="776">
                <a:moveTo>
                  <a:pt x="0" y="776"/>
                </a:moveTo>
                <a:cubicBezTo>
                  <a:pt x="652" y="396"/>
                  <a:pt x="1304" y="16"/>
                  <a:pt x="1920" y="8"/>
                </a:cubicBezTo>
                <a:cubicBezTo>
                  <a:pt x="2536" y="0"/>
                  <a:pt x="3116" y="364"/>
                  <a:pt x="3696" y="7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Helvetica Regular" charset="0"/>
              <a:cs typeface="Helvetica Regular" charset="0"/>
            </a:endParaRPr>
          </a:p>
        </p:txBody>
      </p:sp>
      <p:sp>
        <p:nvSpPr>
          <p:cNvPr id="21507" name="Line 3">
            <a:extLst>
              <a:ext uri="{FF2B5EF4-FFF2-40B4-BE49-F238E27FC236}">
                <a16:creationId xmlns:a16="http://schemas.microsoft.com/office/drawing/2014/main" id="{B794766F-5184-4B78-8EA7-878BBDDA49EF}"/>
              </a:ext>
            </a:extLst>
          </p:cNvPr>
          <p:cNvSpPr>
            <a:spLocks noChangeShapeType="1"/>
          </p:cNvSpPr>
          <p:nvPr/>
        </p:nvSpPr>
        <p:spPr bwMode="auto">
          <a:xfrm flipH="1">
            <a:off x="381000" y="4114800"/>
            <a:ext cx="13716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1508" name="Line 4">
            <a:extLst>
              <a:ext uri="{FF2B5EF4-FFF2-40B4-BE49-F238E27FC236}">
                <a16:creationId xmlns:a16="http://schemas.microsoft.com/office/drawing/2014/main" id="{77642544-F150-417B-9022-B7BFACA78815}"/>
              </a:ext>
            </a:extLst>
          </p:cNvPr>
          <p:cNvSpPr>
            <a:spLocks noChangeShapeType="1"/>
          </p:cNvSpPr>
          <p:nvPr/>
        </p:nvSpPr>
        <p:spPr bwMode="auto">
          <a:xfrm>
            <a:off x="7620000" y="4038600"/>
            <a:ext cx="1295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1509" name="Rectangle 5">
            <a:extLst>
              <a:ext uri="{FF2B5EF4-FFF2-40B4-BE49-F238E27FC236}">
                <a16:creationId xmlns:a16="http://schemas.microsoft.com/office/drawing/2014/main" id="{1C458C07-E26B-4E80-92F0-C47EDF5EA1A0}"/>
              </a:ext>
            </a:extLst>
          </p:cNvPr>
          <p:cNvSpPr>
            <a:spLocks noChangeArrowheads="1"/>
          </p:cNvSpPr>
          <p:nvPr/>
        </p:nvSpPr>
        <p:spPr bwMode="auto">
          <a:xfrm>
            <a:off x="7620000" y="3962400"/>
            <a:ext cx="76200" cy="1524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sp>
        <p:nvSpPr>
          <p:cNvPr id="21510" name="Rectangle 6">
            <a:extLst>
              <a:ext uri="{FF2B5EF4-FFF2-40B4-BE49-F238E27FC236}">
                <a16:creationId xmlns:a16="http://schemas.microsoft.com/office/drawing/2014/main" id="{0FC0AA65-62E4-4CB8-A2D0-99A54497026D}"/>
              </a:ext>
            </a:extLst>
          </p:cNvPr>
          <p:cNvSpPr>
            <a:spLocks noChangeArrowheads="1"/>
          </p:cNvSpPr>
          <p:nvPr/>
        </p:nvSpPr>
        <p:spPr bwMode="auto">
          <a:xfrm>
            <a:off x="1752600" y="4038600"/>
            <a:ext cx="76200" cy="1524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sp>
        <p:nvSpPr>
          <p:cNvPr id="21511" name="Text Box 7">
            <a:extLst>
              <a:ext uri="{FF2B5EF4-FFF2-40B4-BE49-F238E27FC236}">
                <a16:creationId xmlns:a16="http://schemas.microsoft.com/office/drawing/2014/main" id="{019168AE-4AC6-4DAA-ADE2-2D08AAE25693}"/>
              </a:ext>
            </a:extLst>
          </p:cNvPr>
          <p:cNvSpPr txBox="1">
            <a:spLocks noChangeArrowheads="1"/>
          </p:cNvSpPr>
          <p:nvPr/>
        </p:nvSpPr>
        <p:spPr bwMode="auto">
          <a:xfrm>
            <a:off x="1752600" y="4191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latin typeface="Helvetica Regular" charset="0"/>
                <a:ea typeface="Helvetica Regular" charset="0"/>
                <a:cs typeface="Helvetica Regular" charset="0"/>
              </a:rPr>
              <a:t>PC</a:t>
            </a:r>
            <a:endParaRPr lang="en-CA" altLang="en-US" sz="2400" dirty="0">
              <a:latin typeface="Helvetica Regular" charset="0"/>
              <a:ea typeface="Helvetica Regular" charset="0"/>
              <a:cs typeface="Helvetica Regular" charset="0"/>
            </a:endParaRPr>
          </a:p>
        </p:txBody>
      </p:sp>
      <p:sp>
        <p:nvSpPr>
          <p:cNvPr id="21512" name="Text Box 8">
            <a:extLst>
              <a:ext uri="{FF2B5EF4-FFF2-40B4-BE49-F238E27FC236}">
                <a16:creationId xmlns:a16="http://schemas.microsoft.com/office/drawing/2014/main" id="{40CD1494-8A3E-4460-AA2F-0CE3625249C8}"/>
              </a:ext>
            </a:extLst>
          </p:cNvPr>
          <p:cNvSpPr txBox="1">
            <a:spLocks noChangeArrowheads="1"/>
          </p:cNvSpPr>
          <p:nvPr/>
        </p:nvSpPr>
        <p:spPr bwMode="auto">
          <a:xfrm>
            <a:off x="7239000" y="4267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latin typeface="Helvetica Regular" charset="0"/>
                <a:ea typeface="Helvetica Regular" charset="0"/>
                <a:cs typeface="Helvetica Regular" charset="0"/>
              </a:rPr>
              <a:t>PT</a:t>
            </a:r>
            <a:endParaRPr lang="en-CA" altLang="en-US" sz="2400" dirty="0">
              <a:latin typeface="Helvetica Regular" charset="0"/>
              <a:ea typeface="Helvetica Regular" charset="0"/>
              <a:cs typeface="Helvetica Regular" charset="0"/>
            </a:endParaRPr>
          </a:p>
        </p:txBody>
      </p:sp>
      <p:sp>
        <p:nvSpPr>
          <p:cNvPr id="21513" name="Rectangle 9">
            <a:extLst>
              <a:ext uri="{FF2B5EF4-FFF2-40B4-BE49-F238E27FC236}">
                <a16:creationId xmlns:a16="http://schemas.microsoft.com/office/drawing/2014/main" id="{E35E47D9-25AE-49FC-99BE-E4BC33B13AEB}"/>
              </a:ext>
            </a:extLst>
          </p:cNvPr>
          <p:cNvSpPr>
            <a:spLocks noGrp="1" noChangeArrowheads="1"/>
          </p:cNvSpPr>
          <p:nvPr>
            <p:ph type="title"/>
          </p:nvPr>
        </p:nvSpPr>
        <p:spPr>
          <a:xfrm>
            <a:off x="0" y="0"/>
            <a:ext cx="7772400" cy="1143000"/>
          </a:xfrm>
        </p:spPr>
        <p:txBody>
          <a:bodyPr/>
          <a:lstStyle/>
          <a:p>
            <a:pPr algn="ctr"/>
            <a:r>
              <a:rPr lang="en-US" altLang="en-US" sz="3000" b="1" dirty="0">
                <a:solidFill>
                  <a:srgbClr val="A50021"/>
                </a:solidFill>
                <a:latin typeface="Helvetica" charset="0"/>
                <a:ea typeface="Helvetica" charset="0"/>
                <a:cs typeface="Helvetica" charset="0"/>
              </a:rPr>
              <a:t>Geometric Design: Simple Curve</a:t>
            </a:r>
            <a:endParaRPr lang="en-CA" altLang="en-US" sz="3000" b="1" dirty="0">
              <a:solidFill>
                <a:srgbClr val="A50021"/>
              </a:solidFill>
              <a:latin typeface="Helvetica" charset="0"/>
              <a:ea typeface="Helvetica" charset="0"/>
              <a:cs typeface="Helvetica" charset="0"/>
            </a:endParaRPr>
          </a:p>
        </p:txBody>
      </p:sp>
      <p:sp>
        <p:nvSpPr>
          <p:cNvPr id="21514" name="Text Box 10">
            <a:extLst>
              <a:ext uri="{FF2B5EF4-FFF2-40B4-BE49-F238E27FC236}">
                <a16:creationId xmlns:a16="http://schemas.microsoft.com/office/drawing/2014/main" id="{47A49495-99E7-40C0-826B-2407E85C460B}"/>
              </a:ext>
            </a:extLst>
          </p:cNvPr>
          <p:cNvSpPr txBox="1">
            <a:spLocks noChangeArrowheads="1"/>
          </p:cNvSpPr>
          <p:nvPr/>
        </p:nvSpPr>
        <p:spPr bwMode="auto">
          <a:xfrm>
            <a:off x="6313488" y="1525588"/>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2"/>
                </a:solidFill>
                <a:latin typeface="Helvetica Regular" charset="0"/>
                <a:ea typeface="Helvetica Regular" charset="0"/>
                <a:cs typeface="Helvetica Regular" charset="0"/>
              </a:rPr>
              <a:t>Circular Curve</a:t>
            </a:r>
            <a:endParaRPr lang="en-CA" altLang="en-US" sz="2400" dirty="0">
              <a:solidFill>
                <a:schemeClr val="tx2"/>
              </a:solidFill>
              <a:latin typeface="Helvetica Regular" charset="0"/>
              <a:ea typeface="Helvetica Regular" charset="0"/>
              <a:cs typeface="Helvetica Regular" charset="0"/>
            </a:endParaRPr>
          </a:p>
        </p:txBody>
      </p:sp>
      <p:sp>
        <p:nvSpPr>
          <p:cNvPr id="21515" name="Line 11">
            <a:extLst>
              <a:ext uri="{FF2B5EF4-FFF2-40B4-BE49-F238E27FC236}">
                <a16:creationId xmlns:a16="http://schemas.microsoft.com/office/drawing/2014/main" id="{A6A24BCE-8407-44F3-BB96-574E2291786D}"/>
              </a:ext>
            </a:extLst>
          </p:cNvPr>
          <p:cNvSpPr>
            <a:spLocks noChangeShapeType="1"/>
          </p:cNvSpPr>
          <p:nvPr/>
        </p:nvSpPr>
        <p:spPr bwMode="auto">
          <a:xfrm flipH="1">
            <a:off x="6324600" y="2362200"/>
            <a:ext cx="457200" cy="7620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1516" name="Text Box 12">
            <a:extLst>
              <a:ext uri="{FF2B5EF4-FFF2-40B4-BE49-F238E27FC236}">
                <a16:creationId xmlns:a16="http://schemas.microsoft.com/office/drawing/2014/main" id="{AAE2445A-C2B9-450F-9E28-7D43A2C4A67B}"/>
              </a:ext>
            </a:extLst>
          </p:cNvPr>
          <p:cNvSpPr txBox="1">
            <a:spLocks noChangeArrowheads="1"/>
          </p:cNvSpPr>
          <p:nvPr/>
        </p:nvSpPr>
        <p:spPr bwMode="auto">
          <a:xfrm>
            <a:off x="228600" y="2667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2"/>
                </a:solidFill>
                <a:latin typeface="Helvetica Regular" charset="0"/>
                <a:ea typeface="Helvetica Regular" charset="0"/>
                <a:cs typeface="Helvetica Regular" charset="0"/>
              </a:rPr>
              <a:t>Tangent</a:t>
            </a:r>
            <a:endParaRPr lang="en-CA" altLang="en-US" sz="2400" dirty="0">
              <a:solidFill>
                <a:schemeClr val="tx2"/>
              </a:solidFill>
              <a:latin typeface="Helvetica Regular" charset="0"/>
              <a:ea typeface="Helvetica Regular" charset="0"/>
              <a:cs typeface="Helvetica Regular" charset="0"/>
            </a:endParaRPr>
          </a:p>
        </p:txBody>
      </p:sp>
      <p:sp>
        <p:nvSpPr>
          <p:cNvPr id="21517" name="Line 13">
            <a:extLst>
              <a:ext uri="{FF2B5EF4-FFF2-40B4-BE49-F238E27FC236}">
                <a16:creationId xmlns:a16="http://schemas.microsoft.com/office/drawing/2014/main" id="{9AD3FE1D-48E7-44E5-9095-E138647A5B98}"/>
              </a:ext>
            </a:extLst>
          </p:cNvPr>
          <p:cNvSpPr>
            <a:spLocks noChangeShapeType="1"/>
          </p:cNvSpPr>
          <p:nvPr/>
        </p:nvSpPr>
        <p:spPr bwMode="auto">
          <a:xfrm>
            <a:off x="685800" y="3200400"/>
            <a:ext cx="304800" cy="13716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1518" name="Text Box 14">
            <a:extLst>
              <a:ext uri="{FF2B5EF4-FFF2-40B4-BE49-F238E27FC236}">
                <a16:creationId xmlns:a16="http://schemas.microsoft.com/office/drawing/2014/main" id="{68F4C7F9-D69E-4B7D-9012-4E660C02B191}"/>
              </a:ext>
            </a:extLst>
          </p:cNvPr>
          <p:cNvSpPr txBox="1">
            <a:spLocks noChangeArrowheads="1"/>
          </p:cNvSpPr>
          <p:nvPr/>
        </p:nvSpPr>
        <p:spPr bwMode="auto">
          <a:xfrm>
            <a:off x="990600" y="5486400"/>
            <a:ext cx="289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2"/>
                </a:solidFill>
                <a:latin typeface="Helvetica Regular" charset="0"/>
                <a:ea typeface="Helvetica Regular" charset="0"/>
                <a:cs typeface="Helvetica Regular" charset="0"/>
              </a:rPr>
              <a:t>Point of Curvature</a:t>
            </a:r>
            <a:endParaRPr lang="en-CA" altLang="en-US" sz="2400" dirty="0">
              <a:solidFill>
                <a:schemeClr val="tx2"/>
              </a:solidFill>
              <a:latin typeface="Helvetica Regular" charset="0"/>
              <a:ea typeface="Helvetica Regular" charset="0"/>
              <a:cs typeface="Helvetica Regular" charset="0"/>
            </a:endParaRPr>
          </a:p>
        </p:txBody>
      </p:sp>
      <p:sp>
        <p:nvSpPr>
          <p:cNvPr id="21519" name="Text Box 15">
            <a:extLst>
              <a:ext uri="{FF2B5EF4-FFF2-40B4-BE49-F238E27FC236}">
                <a16:creationId xmlns:a16="http://schemas.microsoft.com/office/drawing/2014/main" id="{6C8EA002-A3E2-483B-B436-53199606B7D8}"/>
              </a:ext>
            </a:extLst>
          </p:cNvPr>
          <p:cNvSpPr txBox="1">
            <a:spLocks noChangeArrowheads="1"/>
          </p:cNvSpPr>
          <p:nvPr/>
        </p:nvSpPr>
        <p:spPr bwMode="auto">
          <a:xfrm>
            <a:off x="5257800" y="5410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2"/>
                </a:solidFill>
                <a:latin typeface="Helvetica Regular" charset="0"/>
                <a:ea typeface="Helvetica Regular" charset="0"/>
                <a:cs typeface="Helvetica Regular" charset="0"/>
              </a:rPr>
              <a:t>Point of Tangency</a:t>
            </a:r>
            <a:endParaRPr lang="en-CA" altLang="en-US" sz="2400" dirty="0">
              <a:solidFill>
                <a:schemeClr val="tx2"/>
              </a:solidFill>
              <a:latin typeface="Helvetica Regular" charset="0"/>
              <a:ea typeface="Helvetica Regular" charset="0"/>
              <a:cs typeface="Helvetica Regular" charset="0"/>
            </a:endParaRPr>
          </a:p>
        </p:txBody>
      </p:sp>
      <p:sp>
        <p:nvSpPr>
          <p:cNvPr id="21520" name="Line 16">
            <a:extLst>
              <a:ext uri="{FF2B5EF4-FFF2-40B4-BE49-F238E27FC236}">
                <a16:creationId xmlns:a16="http://schemas.microsoft.com/office/drawing/2014/main" id="{54F7A6E2-FAE5-49B9-BB71-C1A5501DA8BB}"/>
              </a:ext>
            </a:extLst>
          </p:cNvPr>
          <p:cNvSpPr>
            <a:spLocks noChangeShapeType="1"/>
          </p:cNvSpPr>
          <p:nvPr/>
        </p:nvSpPr>
        <p:spPr bwMode="auto">
          <a:xfrm flipH="1" flipV="1">
            <a:off x="2057400" y="4648200"/>
            <a:ext cx="228600" cy="6858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1521" name="Line 17">
            <a:extLst>
              <a:ext uri="{FF2B5EF4-FFF2-40B4-BE49-F238E27FC236}">
                <a16:creationId xmlns:a16="http://schemas.microsoft.com/office/drawing/2014/main" id="{6E4B7C0B-0461-49AD-9E46-4EDEA73A55B0}"/>
              </a:ext>
            </a:extLst>
          </p:cNvPr>
          <p:cNvSpPr>
            <a:spLocks noChangeShapeType="1"/>
          </p:cNvSpPr>
          <p:nvPr/>
        </p:nvSpPr>
        <p:spPr bwMode="auto">
          <a:xfrm flipV="1">
            <a:off x="6858000" y="4724400"/>
            <a:ext cx="609600" cy="6858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pic>
        <p:nvPicPr>
          <p:cNvPr id="21522" name="Picture 5">
            <a:extLst>
              <a:ext uri="{FF2B5EF4-FFF2-40B4-BE49-F238E27FC236}">
                <a16:creationId xmlns:a16="http://schemas.microsoft.com/office/drawing/2014/main" id="{2FF93990-BDCC-4996-9B55-E0BE0EFFC4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2530" name="Text Box 3">
            <a:extLst>
              <a:ext uri="{FF2B5EF4-FFF2-40B4-BE49-F238E27FC236}">
                <a16:creationId xmlns:a16="http://schemas.microsoft.com/office/drawing/2014/main" id="{4B82F46A-D1EB-4613-9703-2EFA2BC45E11}"/>
              </a:ext>
            </a:extLst>
          </p:cNvPr>
          <p:cNvSpPr txBox="1">
            <a:spLocks noChangeArrowheads="1"/>
          </p:cNvSpPr>
          <p:nvPr/>
        </p:nvSpPr>
        <p:spPr bwMode="auto">
          <a:xfrm>
            <a:off x="1901031" y="44958"/>
            <a:ext cx="5270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dirty="0">
                <a:solidFill>
                  <a:srgbClr val="A50021"/>
                </a:solidFill>
                <a:latin typeface="Helvetica" charset="0"/>
                <a:ea typeface="Helvetica" charset="0"/>
                <a:cs typeface="Helvetica" charset="0"/>
              </a:rPr>
              <a:t>Geometric Design: Elements of Horizontal Curves</a:t>
            </a:r>
          </a:p>
        </p:txBody>
      </p:sp>
      <p:pic>
        <p:nvPicPr>
          <p:cNvPr id="22531" name="Picture 5">
            <a:extLst>
              <a:ext uri="{FF2B5EF4-FFF2-40B4-BE49-F238E27FC236}">
                <a16:creationId xmlns:a16="http://schemas.microsoft.com/office/drawing/2014/main" id="{D57ACA76-3B23-4566-9D31-4F2CF6EF08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4823" y="-30245"/>
            <a:ext cx="1369177"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a:extLst>
              <a:ext uri="{FF2B5EF4-FFF2-40B4-BE49-F238E27FC236}">
                <a16:creationId xmlns:a16="http://schemas.microsoft.com/office/drawing/2014/main" id="{3C160B5A-8F7B-49DB-9576-659186090CA5}"/>
              </a:ext>
            </a:extLst>
          </p:cNvPr>
          <p:cNvSpPr txBox="1">
            <a:spLocks noChangeArrowheads="1"/>
          </p:cNvSpPr>
          <p:nvPr/>
        </p:nvSpPr>
        <p:spPr bwMode="auto">
          <a:xfrm>
            <a:off x="3149600" y="5492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pic>
        <p:nvPicPr>
          <p:cNvPr id="22533" name="Picture 12">
            <a:extLst>
              <a:ext uri="{FF2B5EF4-FFF2-40B4-BE49-F238E27FC236}">
                <a16:creationId xmlns:a16="http://schemas.microsoft.com/office/drawing/2014/main" id="{B35A0C33-C418-4C91-BC0A-F48925613E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563688"/>
            <a:ext cx="8135937"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DB471C4-DC8B-484D-8113-509E7D6B48AC}"/>
              </a:ext>
            </a:extLst>
          </p:cNvPr>
          <p:cNvSpPr>
            <a:spLocks noGrp="1"/>
          </p:cNvSpPr>
          <p:nvPr>
            <p:ph idx="1"/>
          </p:nvPr>
        </p:nvSpPr>
        <p:spPr>
          <a:xfrm>
            <a:off x="468313" y="1108075"/>
            <a:ext cx="6445250" cy="2320925"/>
          </a:xfrm>
        </p:spPr>
        <p:txBody>
          <a:bodyPr/>
          <a:lstStyle/>
          <a:p>
            <a:pPr fontAlgn="auto">
              <a:lnSpc>
                <a:spcPct val="80000"/>
              </a:lnSpc>
              <a:spcAft>
                <a:spcPts val="0"/>
              </a:spcAft>
              <a:buFont typeface="Arial"/>
              <a:buNone/>
              <a:defRPr/>
            </a:pPr>
            <a:r>
              <a:rPr lang="en-US" altLang="en-US" sz="1800" b="1" dirty="0">
                <a:solidFill>
                  <a:schemeClr val="accent3">
                    <a:lumMod val="50000"/>
                  </a:schemeClr>
                </a:solidFill>
                <a:latin typeface="Helvetica" charset="0"/>
                <a:ea typeface="Helvetica" charset="0"/>
                <a:cs typeface="Helvetica" charset="0"/>
              </a:rPr>
              <a:t>Presented by:</a:t>
            </a:r>
          </a:p>
          <a:p>
            <a:pPr fontAlgn="auto">
              <a:lnSpc>
                <a:spcPct val="80000"/>
              </a:lnSpc>
              <a:spcAft>
                <a:spcPts val="0"/>
              </a:spcAft>
              <a:buFont typeface="Arial"/>
              <a:buNone/>
              <a:defRPr/>
            </a:pPr>
            <a:r>
              <a:rPr lang="en-US" altLang="en-US" sz="1800" b="1" dirty="0">
                <a:solidFill>
                  <a:schemeClr val="accent3">
                    <a:lumMod val="50000"/>
                  </a:schemeClr>
                </a:solidFill>
                <a:latin typeface="Helvetica" charset="0"/>
                <a:ea typeface="Helvetica" charset="0"/>
                <a:cs typeface="Helvetica" charset="0"/>
              </a:rPr>
              <a:t>Ahmad Al Rashid - 201100642</a:t>
            </a:r>
          </a:p>
          <a:p>
            <a:pPr fontAlgn="auto">
              <a:lnSpc>
                <a:spcPct val="80000"/>
              </a:lnSpc>
              <a:spcAft>
                <a:spcPts val="0"/>
              </a:spcAft>
              <a:buFont typeface="Arial"/>
              <a:buNone/>
              <a:defRPr/>
            </a:pPr>
            <a:r>
              <a:rPr lang="en-US" altLang="en-US" sz="1800" b="1" dirty="0" err="1">
                <a:solidFill>
                  <a:schemeClr val="accent3">
                    <a:lumMod val="50000"/>
                  </a:schemeClr>
                </a:solidFill>
                <a:latin typeface="Helvetica" charset="0"/>
                <a:ea typeface="Helvetica" charset="0"/>
                <a:cs typeface="Helvetica" charset="0"/>
              </a:rPr>
              <a:t>Mobarak</a:t>
            </a:r>
            <a:r>
              <a:rPr lang="en-US" altLang="en-US" sz="1800" b="1" dirty="0">
                <a:solidFill>
                  <a:schemeClr val="accent3">
                    <a:lumMod val="50000"/>
                  </a:schemeClr>
                </a:solidFill>
                <a:latin typeface="Helvetica" charset="0"/>
                <a:ea typeface="Helvetica" charset="0"/>
                <a:cs typeface="Helvetica" charset="0"/>
              </a:rPr>
              <a:t> </a:t>
            </a:r>
            <a:r>
              <a:rPr lang="en-US" altLang="en-US" sz="1800" b="1" dirty="0" err="1">
                <a:solidFill>
                  <a:schemeClr val="accent3">
                    <a:lumMod val="50000"/>
                  </a:schemeClr>
                </a:solidFill>
                <a:latin typeface="Helvetica" charset="0"/>
                <a:ea typeface="Helvetica" charset="0"/>
                <a:cs typeface="Helvetica" charset="0"/>
              </a:rPr>
              <a:t>jawah</a:t>
            </a:r>
            <a:r>
              <a:rPr lang="en-US" altLang="en-US" sz="1800" b="1" dirty="0">
                <a:solidFill>
                  <a:schemeClr val="accent3">
                    <a:lumMod val="50000"/>
                  </a:schemeClr>
                </a:solidFill>
                <a:latin typeface="Helvetica" charset="0"/>
                <a:ea typeface="Helvetica" charset="0"/>
                <a:cs typeface="Helvetica" charset="0"/>
              </a:rPr>
              <a:t> – 201401980</a:t>
            </a:r>
          </a:p>
          <a:p>
            <a:pPr fontAlgn="auto">
              <a:lnSpc>
                <a:spcPct val="80000"/>
              </a:lnSpc>
              <a:spcAft>
                <a:spcPts val="0"/>
              </a:spcAft>
              <a:buFont typeface="Arial"/>
              <a:buNone/>
              <a:defRPr/>
            </a:pPr>
            <a:r>
              <a:rPr lang="en-US" altLang="en-US" sz="1800" b="1" dirty="0">
                <a:solidFill>
                  <a:schemeClr val="accent3">
                    <a:lumMod val="50000"/>
                  </a:schemeClr>
                </a:solidFill>
                <a:latin typeface="Helvetica" charset="0"/>
                <a:ea typeface="Helvetica" charset="0"/>
                <a:cs typeface="Helvetica" charset="0"/>
              </a:rPr>
              <a:t>Ali </a:t>
            </a:r>
            <a:r>
              <a:rPr lang="en-US" altLang="en-US" sz="1800" b="1" dirty="0" err="1">
                <a:solidFill>
                  <a:schemeClr val="accent3">
                    <a:lumMod val="50000"/>
                  </a:schemeClr>
                </a:solidFill>
                <a:latin typeface="Helvetica" charset="0"/>
                <a:ea typeface="Helvetica" charset="0"/>
                <a:cs typeface="Helvetica" charset="0"/>
              </a:rPr>
              <a:t>Altamimi</a:t>
            </a:r>
            <a:r>
              <a:rPr lang="en-US" altLang="en-US" sz="1800" b="1" dirty="0">
                <a:solidFill>
                  <a:schemeClr val="accent3">
                    <a:lumMod val="50000"/>
                  </a:schemeClr>
                </a:solidFill>
                <a:latin typeface="Helvetica" charset="0"/>
                <a:ea typeface="Helvetica" charset="0"/>
                <a:cs typeface="Helvetica" charset="0"/>
              </a:rPr>
              <a:t> – 201303785</a:t>
            </a:r>
          </a:p>
          <a:p>
            <a:pPr fontAlgn="auto">
              <a:lnSpc>
                <a:spcPct val="80000"/>
              </a:lnSpc>
              <a:spcAft>
                <a:spcPts val="0"/>
              </a:spcAft>
              <a:buFont typeface="Arial"/>
              <a:buNone/>
              <a:defRPr/>
            </a:pPr>
            <a:r>
              <a:rPr lang="en-US" altLang="en-US" sz="1800" b="1" dirty="0">
                <a:solidFill>
                  <a:schemeClr val="accent3">
                    <a:lumMod val="50000"/>
                  </a:schemeClr>
                </a:solidFill>
                <a:latin typeface="Helvetica" charset="0"/>
                <a:ea typeface="Helvetica" charset="0"/>
                <a:cs typeface="Helvetica" charset="0"/>
              </a:rPr>
              <a:t>Abdulrahman </a:t>
            </a:r>
            <a:r>
              <a:rPr lang="en-US" altLang="en-US" sz="1800" b="1" dirty="0" err="1">
                <a:solidFill>
                  <a:schemeClr val="accent3">
                    <a:lumMod val="50000"/>
                  </a:schemeClr>
                </a:solidFill>
                <a:latin typeface="Helvetica" charset="0"/>
                <a:ea typeface="Helvetica" charset="0"/>
                <a:cs typeface="Helvetica" charset="0"/>
              </a:rPr>
              <a:t>Alotaibi</a:t>
            </a:r>
            <a:r>
              <a:rPr lang="en-US" altLang="en-US" sz="1800" b="1" dirty="0">
                <a:solidFill>
                  <a:schemeClr val="accent3">
                    <a:lumMod val="50000"/>
                  </a:schemeClr>
                </a:solidFill>
                <a:latin typeface="Helvetica" charset="0"/>
                <a:ea typeface="Helvetica" charset="0"/>
                <a:cs typeface="Helvetica" charset="0"/>
              </a:rPr>
              <a:t> – 201403009</a:t>
            </a:r>
            <a:endParaRPr lang="en-US" sz="1800" dirty="0">
              <a:solidFill>
                <a:schemeClr val="accent3">
                  <a:lumMod val="50000"/>
                </a:schemeClr>
              </a:solidFill>
              <a:latin typeface="Helvetica" charset="0"/>
              <a:ea typeface="Helvetica" charset="0"/>
              <a:cs typeface="Helvetica" charset="0"/>
            </a:endParaRPr>
          </a:p>
        </p:txBody>
      </p:sp>
      <p:sp>
        <p:nvSpPr>
          <p:cNvPr id="4" name="Slide Number Placeholder 3">
            <a:extLst>
              <a:ext uri="{FF2B5EF4-FFF2-40B4-BE49-F238E27FC236}">
                <a16:creationId xmlns:a16="http://schemas.microsoft.com/office/drawing/2014/main" id="{A8B19E95-16A8-46EA-8662-271A5581846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C35400-7B75-45C4-8081-86B2DD6173D7}" type="slidenum">
              <a:rPr lang="es-ES" altLang="en-US">
                <a:solidFill>
                  <a:srgbClr val="898989"/>
                </a:solidFill>
                <a:latin typeface="Helvetica Regular" charset="0"/>
                <a:cs typeface="Helvetica Regular" charset="0"/>
              </a:rPr>
              <a:pPr/>
              <a:t>2</a:t>
            </a:fld>
            <a:endParaRPr lang="es-ES" altLang="en-US" dirty="0">
              <a:solidFill>
                <a:srgbClr val="898989"/>
              </a:solidFill>
              <a:latin typeface="Helvetica Regular" charset="0"/>
              <a:cs typeface="Helvetica Regular" charset="0"/>
            </a:endParaRPr>
          </a:p>
        </p:txBody>
      </p:sp>
      <p:sp>
        <p:nvSpPr>
          <p:cNvPr id="4100" name="TextBox 7">
            <a:extLst>
              <a:ext uri="{FF2B5EF4-FFF2-40B4-BE49-F238E27FC236}">
                <a16:creationId xmlns:a16="http://schemas.microsoft.com/office/drawing/2014/main" id="{AADDD889-5B58-4B3B-91C3-E0C4FF21DA25}"/>
              </a:ext>
            </a:extLst>
          </p:cNvPr>
          <p:cNvSpPr txBox="1">
            <a:spLocks noChangeArrowheads="1"/>
          </p:cNvSpPr>
          <p:nvPr/>
        </p:nvSpPr>
        <p:spPr bwMode="auto">
          <a:xfrm>
            <a:off x="468313" y="4149725"/>
            <a:ext cx="41560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2" panose="05020102010507070707" pitchFamily="18" charset="2"/>
              <a:buNone/>
            </a:pPr>
            <a:r>
              <a:rPr lang="en-US" altLang="en-US" b="1" dirty="0">
                <a:solidFill>
                  <a:srgbClr val="A50021"/>
                </a:solidFill>
                <a:latin typeface="Helvetica" charset="0"/>
                <a:ea typeface="Helvetica" charset="0"/>
                <a:cs typeface="Helvetica" charset="0"/>
              </a:rPr>
              <a:t>Supervised by:</a:t>
            </a:r>
          </a:p>
          <a:p>
            <a:pPr eaLnBrk="1" hangingPunct="1">
              <a:lnSpc>
                <a:spcPct val="80000"/>
              </a:lnSpc>
              <a:buFont typeface="Wingdings 2" panose="05020102010507070707" pitchFamily="18" charset="2"/>
              <a:buNone/>
            </a:pPr>
            <a:endParaRPr lang="en-US" altLang="en-US" b="1" dirty="0">
              <a:solidFill>
                <a:srgbClr val="A50021"/>
              </a:solidFill>
              <a:latin typeface="Helvetica" charset="0"/>
              <a:ea typeface="Helvetica" charset="0"/>
              <a:cs typeface="Helvetica" charset="0"/>
            </a:endParaRPr>
          </a:p>
          <a:p>
            <a:pPr eaLnBrk="1" hangingPunct="1">
              <a:lnSpc>
                <a:spcPct val="80000"/>
              </a:lnSpc>
              <a:buFont typeface="Wingdings 2" panose="05020102010507070707" pitchFamily="18" charset="2"/>
              <a:buNone/>
            </a:pPr>
            <a:r>
              <a:rPr lang="en-US" altLang="en-US" b="1" dirty="0">
                <a:solidFill>
                  <a:srgbClr val="A50021"/>
                </a:solidFill>
                <a:latin typeface="Helvetica" charset="0"/>
                <a:ea typeface="Helvetica" charset="0"/>
                <a:cs typeface="Helvetica" charset="0"/>
              </a:rPr>
              <a:t>Dr. Mohammad Ali </a:t>
            </a:r>
            <a:r>
              <a:rPr lang="en-US" altLang="en-US" b="1" dirty="0" err="1">
                <a:solidFill>
                  <a:srgbClr val="A50021"/>
                </a:solidFill>
                <a:latin typeface="Helvetica" charset="0"/>
                <a:ea typeface="Helvetica" charset="0"/>
                <a:cs typeface="Helvetica" charset="0"/>
              </a:rPr>
              <a:t>Khasawneh</a:t>
            </a:r>
            <a:endParaRPr lang="en-US" altLang="en-US" b="1" dirty="0">
              <a:solidFill>
                <a:srgbClr val="A50021"/>
              </a:solidFill>
              <a:latin typeface="Helvetica" charset="0"/>
              <a:ea typeface="Helvetica" charset="0"/>
              <a:cs typeface="Helvetica" charset="0"/>
            </a:endParaRPr>
          </a:p>
          <a:p>
            <a:pPr eaLnBrk="1" hangingPunct="1">
              <a:lnSpc>
                <a:spcPct val="80000"/>
              </a:lnSpc>
              <a:buFont typeface="Wingdings 2" panose="05020102010507070707" pitchFamily="18" charset="2"/>
              <a:buNone/>
            </a:pPr>
            <a:endParaRPr lang="en-US" altLang="en-US" b="1" dirty="0">
              <a:solidFill>
                <a:srgbClr val="A50021"/>
              </a:solidFill>
              <a:latin typeface="Helvetica" charset="0"/>
              <a:ea typeface="Helvetica" charset="0"/>
              <a:cs typeface="Helvetica" charset="0"/>
            </a:endParaRPr>
          </a:p>
          <a:p>
            <a:pPr eaLnBrk="1" hangingPunct="1">
              <a:lnSpc>
                <a:spcPct val="80000"/>
              </a:lnSpc>
              <a:buFont typeface="Wingdings 2" panose="05020102010507070707" pitchFamily="18" charset="2"/>
              <a:buNone/>
            </a:pPr>
            <a:r>
              <a:rPr lang="en-US" altLang="en-US" b="1" dirty="0">
                <a:solidFill>
                  <a:srgbClr val="A50021"/>
                </a:solidFill>
                <a:latin typeface="Helvetica" charset="0"/>
                <a:ea typeface="Helvetica" charset="0"/>
                <a:cs typeface="Helvetica" charset="0"/>
              </a:rPr>
              <a:t>Engr. </a:t>
            </a:r>
            <a:r>
              <a:rPr lang="en-US" altLang="en-US" b="1" dirty="0" err="1">
                <a:solidFill>
                  <a:srgbClr val="A50021"/>
                </a:solidFill>
                <a:latin typeface="Helvetica" charset="0"/>
                <a:ea typeface="Helvetica" charset="0"/>
                <a:cs typeface="Helvetica" charset="0"/>
              </a:rPr>
              <a:t>Mohd</a:t>
            </a:r>
            <a:r>
              <a:rPr lang="en-US" altLang="en-US" b="1" dirty="0">
                <a:solidFill>
                  <a:srgbClr val="A50021"/>
                </a:solidFill>
                <a:latin typeface="Helvetica" charset="0"/>
                <a:ea typeface="Helvetica" charset="0"/>
                <a:cs typeface="Helvetica" charset="0"/>
              </a:rPr>
              <a:t> </a:t>
            </a:r>
            <a:r>
              <a:rPr lang="en-US" altLang="en-US" b="1" dirty="0" err="1">
                <a:solidFill>
                  <a:srgbClr val="A50021"/>
                </a:solidFill>
                <a:latin typeface="Helvetica" charset="0"/>
                <a:ea typeface="Helvetica" charset="0"/>
                <a:cs typeface="Helvetica" charset="0"/>
              </a:rPr>
              <a:t>Nayeemudin</a:t>
            </a:r>
            <a:endParaRPr lang="en-US" altLang="en-US" b="1" dirty="0">
              <a:solidFill>
                <a:srgbClr val="A50021"/>
              </a:solidFill>
              <a:latin typeface="Helvetica" charset="0"/>
              <a:ea typeface="Helvetica" charset="0"/>
              <a:cs typeface="Helvetica" charset="0"/>
            </a:endParaRPr>
          </a:p>
          <a:p>
            <a:pPr eaLnBrk="1" hangingPunct="1">
              <a:lnSpc>
                <a:spcPct val="80000"/>
              </a:lnSpc>
              <a:buFont typeface="Wingdings 2" panose="05020102010507070707" pitchFamily="18" charset="2"/>
              <a:buNone/>
            </a:pPr>
            <a:r>
              <a:rPr lang="en-US" altLang="en-US" b="1" dirty="0">
                <a:solidFill>
                  <a:srgbClr val="A50021"/>
                </a:solidFill>
                <a:latin typeface="Helvetica" charset="0"/>
                <a:ea typeface="Helvetica" charset="0"/>
                <a:cs typeface="Helvetica" charset="0"/>
              </a:rPr>
              <a:t>    </a:t>
            </a:r>
          </a:p>
          <a:p>
            <a:pPr eaLnBrk="1" hangingPunct="1">
              <a:lnSpc>
                <a:spcPct val="80000"/>
              </a:lnSpc>
              <a:buFont typeface="Wingdings 2" panose="05020102010507070707" pitchFamily="18" charset="2"/>
              <a:buNone/>
            </a:pPr>
            <a:r>
              <a:rPr lang="en-US" altLang="en-US" b="1" dirty="0">
                <a:solidFill>
                  <a:srgbClr val="A50021"/>
                </a:solidFill>
                <a:latin typeface="Helvetica" charset="0"/>
                <a:ea typeface="Helvetica" charset="0"/>
                <a:cs typeface="Helvetica" charset="0"/>
              </a:rPr>
              <a:t>Coordinator:</a:t>
            </a:r>
          </a:p>
          <a:p>
            <a:pPr eaLnBrk="1" hangingPunct="1">
              <a:lnSpc>
                <a:spcPct val="80000"/>
              </a:lnSpc>
              <a:buFont typeface="Wingdings 2" panose="05020102010507070707" pitchFamily="18" charset="2"/>
              <a:buNone/>
            </a:pPr>
            <a:r>
              <a:rPr lang="en-US" altLang="en-US" b="1" dirty="0" err="1">
                <a:solidFill>
                  <a:srgbClr val="A50021"/>
                </a:solidFill>
                <a:latin typeface="Helvetica" charset="0"/>
                <a:ea typeface="Helvetica" charset="0"/>
                <a:cs typeface="Helvetica" charset="0"/>
              </a:rPr>
              <a:t>Dr.Andi</a:t>
            </a:r>
            <a:r>
              <a:rPr lang="en-US" altLang="en-US" b="1" dirty="0">
                <a:solidFill>
                  <a:srgbClr val="A50021"/>
                </a:solidFill>
                <a:latin typeface="Helvetica" charset="0"/>
                <a:ea typeface="Helvetica" charset="0"/>
                <a:cs typeface="Helvetica" charset="0"/>
              </a:rPr>
              <a:t> </a:t>
            </a:r>
            <a:r>
              <a:rPr lang="en-US" altLang="en-US" b="1" dirty="0" err="1">
                <a:solidFill>
                  <a:srgbClr val="A50021"/>
                </a:solidFill>
                <a:latin typeface="Helvetica" charset="0"/>
                <a:ea typeface="Helvetica" charset="0"/>
                <a:cs typeface="Helvetica" charset="0"/>
              </a:rPr>
              <a:t>Asiz</a:t>
            </a:r>
            <a:endParaRPr lang="en-US" altLang="en-US" dirty="0">
              <a:solidFill>
                <a:srgbClr val="A50021"/>
              </a:solidFill>
              <a:latin typeface="Helvetica" charset="0"/>
              <a:ea typeface="Helvetica" charset="0"/>
              <a:cs typeface="Helvetica" charset="0"/>
            </a:endParaRPr>
          </a:p>
        </p:txBody>
      </p:sp>
      <p:pic>
        <p:nvPicPr>
          <p:cNvPr id="4101" name="Picture 10">
            <a:extLst>
              <a:ext uri="{FF2B5EF4-FFF2-40B4-BE49-F238E27FC236}">
                <a16:creationId xmlns:a16="http://schemas.microsoft.com/office/drawing/2014/main" id="{EAB1087A-B524-4B9D-9FDB-3004B0C495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8438" y="0"/>
            <a:ext cx="384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3554" name="Arc 2">
            <a:extLst>
              <a:ext uri="{FF2B5EF4-FFF2-40B4-BE49-F238E27FC236}">
                <a16:creationId xmlns:a16="http://schemas.microsoft.com/office/drawing/2014/main" id="{AC499DF9-0AF8-4755-B6A5-39195B269C98}"/>
              </a:ext>
            </a:extLst>
          </p:cNvPr>
          <p:cNvSpPr>
            <a:spLocks/>
          </p:cNvSpPr>
          <p:nvPr/>
        </p:nvSpPr>
        <p:spPr bwMode="auto">
          <a:xfrm rot="-2700000">
            <a:off x="2413000" y="1165225"/>
            <a:ext cx="4060825" cy="40608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3555" name="Line 3">
            <a:extLst>
              <a:ext uri="{FF2B5EF4-FFF2-40B4-BE49-F238E27FC236}">
                <a16:creationId xmlns:a16="http://schemas.microsoft.com/office/drawing/2014/main" id="{B433FED9-3DE2-44C1-9D14-EAB7DD310A43}"/>
              </a:ext>
            </a:extLst>
          </p:cNvPr>
          <p:cNvSpPr>
            <a:spLocks noChangeShapeType="1"/>
          </p:cNvSpPr>
          <p:nvPr/>
        </p:nvSpPr>
        <p:spPr bwMode="auto">
          <a:xfrm flipV="1">
            <a:off x="730250" y="3195638"/>
            <a:ext cx="847725" cy="814387"/>
          </a:xfrm>
          <a:prstGeom prst="line">
            <a:avLst/>
          </a:prstGeom>
          <a:noFill/>
          <a:ln w="31750">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3556" name="Line 4">
            <a:extLst>
              <a:ext uri="{FF2B5EF4-FFF2-40B4-BE49-F238E27FC236}">
                <a16:creationId xmlns:a16="http://schemas.microsoft.com/office/drawing/2014/main" id="{EC9B007A-ACD5-4E9D-AAAB-C5052D0253B6}"/>
              </a:ext>
            </a:extLst>
          </p:cNvPr>
          <p:cNvSpPr>
            <a:spLocks noChangeShapeType="1"/>
          </p:cNvSpPr>
          <p:nvPr/>
        </p:nvSpPr>
        <p:spPr bwMode="auto">
          <a:xfrm rot="5115160" flipV="1">
            <a:off x="7303294" y="3198019"/>
            <a:ext cx="857250" cy="776288"/>
          </a:xfrm>
          <a:prstGeom prst="line">
            <a:avLst/>
          </a:prstGeom>
          <a:noFill/>
          <a:ln w="31750">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grpSp>
        <p:nvGrpSpPr>
          <p:cNvPr id="23557" name="Group 5">
            <a:extLst>
              <a:ext uri="{FF2B5EF4-FFF2-40B4-BE49-F238E27FC236}">
                <a16:creationId xmlns:a16="http://schemas.microsoft.com/office/drawing/2014/main" id="{9C2C529B-8CAF-441C-9591-85EDE60DBF72}"/>
              </a:ext>
            </a:extLst>
          </p:cNvPr>
          <p:cNvGrpSpPr>
            <a:grpSpLocks/>
          </p:cNvGrpSpPr>
          <p:nvPr/>
        </p:nvGrpSpPr>
        <p:grpSpPr bwMode="auto">
          <a:xfrm>
            <a:off x="1576388" y="161925"/>
            <a:ext cx="5783262" cy="6611938"/>
            <a:chOff x="993" y="102"/>
            <a:chExt cx="3643" cy="4165"/>
          </a:xfrm>
        </p:grpSpPr>
        <p:sp>
          <p:nvSpPr>
            <p:cNvPr id="23574" name="Line 6">
              <a:extLst>
                <a:ext uri="{FF2B5EF4-FFF2-40B4-BE49-F238E27FC236}">
                  <a16:creationId xmlns:a16="http://schemas.microsoft.com/office/drawing/2014/main" id="{2C7EBC1E-E80D-4CC3-B3CF-F9A1F59900B7}"/>
                </a:ext>
              </a:extLst>
            </p:cNvPr>
            <p:cNvSpPr>
              <a:spLocks noChangeShapeType="1"/>
            </p:cNvSpPr>
            <p:nvPr/>
          </p:nvSpPr>
          <p:spPr bwMode="auto">
            <a:xfrm>
              <a:off x="993" y="2017"/>
              <a:ext cx="1808" cy="225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3575" name="Line 7">
              <a:extLst>
                <a:ext uri="{FF2B5EF4-FFF2-40B4-BE49-F238E27FC236}">
                  <a16:creationId xmlns:a16="http://schemas.microsoft.com/office/drawing/2014/main" id="{864527A4-17EC-45E0-BBB8-9299F86CC83F}"/>
                </a:ext>
              </a:extLst>
            </p:cNvPr>
            <p:cNvSpPr>
              <a:spLocks noChangeShapeType="1"/>
            </p:cNvSpPr>
            <p:nvPr/>
          </p:nvSpPr>
          <p:spPr bwMode="auto">
            <a:xfrm flipH="1">
              <a:off x="2802" y="2017"/>
              <a:ext cx="1808" cy="225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3576" name="Line 8">
              <a:extLst>
                <a:ext uri="{FF2B5EF4-FFF2-40B4-BE49-F238E27FC236}">
                  <a16:creationId xmlns:a16="http://schemas.microsoft.com/office/drawing/2014/main" id="{8037A660-34B7-4D69-9C4F-78A0DF86BF1C}"/>
                </a:ext>
              </a:extLst>
            </p:cNvPr>
            <p:cNvSpPr>
              <a:spLocks noChangeAspect="1" noChangeShapeType="1"/>
            </p:cNvSpPr>
            <p:nvPr/>
          </p:nvSpPr>
          <p:spPr bwMode="auto">
            <a:xfrm flipV="1">
              <a:off x="995" y="102"/>
              <a:ext cx="1992" cy="1913"/>
            </a:xfrm>
            <a:prstGeom prst="line">
              <a:avLst/>
            </a:prstGeom>
            <a:noFill/>
            <a:ln w="317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3577" name="Line 9">
              <a:extLst>
                <a:ext uri="{FF2B5EF4-FFF2-40B4-BE49-F238E27FC236}">
                  <a16:creationId xmlns:a16="http://schemas.microsoft.com/office/drawing/2014/main" id="{74934F43-E17F-4A49-B385-15D1B1BBDA81}"/>
                </a:ext>
              </a:extLst>
            </p:cNvPr>
            <p:cNvSpPr>
              <a:spLocks noChangeAspect="1" noChangeShapeType="1"/>
            </p:cNvSpPr>
            <p:nvPr/>
          </p:nvSpPr>
          <p:spPr bwMode="auto">
            <a:xfrm rot="5115160" flipV="1">
              <a:off x="2759" y="313"/>
              <a:ext cx="1969" cy="1784"/>
            </a:xfrm>
            <a:prstGeom prst="line">
              <a:avLst/>
            </a:prstGeom>
            <a:noFill/>
            <a:ln w="317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grpSp>
      <p:grpSp>
        <p:nvGrpSpPr>
          <p:cNvPr id="23558" name="Group 10">
            <a:extLst>
              <a:ext uri="{FF2B5EF4-FFF2-40B4-BE49-F238E27FC236}">
                <a16:creationId xmlns:a16="http://schemas.microsoft.com/office/drawing/2014/main" id="{FEF9882E-715E-418B-8E98-A346E1C48A73}"/>
              </a:ext>
            </a:extLst>
          </p:cNvPr>
          <p:cNvGrpSpPr>
            <a:grpSpLocks/>
          </p:cNvGrpSpPr>
          <p:nvPr/>
        </p:nvGrpSpPr>
        <p:grpSpPr bwMode="auto">
          <a:xfrm>
            <a:off x="1074738" y="2828925"/>
            <a:ext cx="549275" cy="457200"/>
            <a:chOff x="677" y="1782"/>
            <a:chExt cx="346" cy="288"/>
          </a:xfrm>
        </p:grpSpPr>
        <p:sp>
          <p:nvSpPr>
            <p:cNvPr id="23572" name="Text Box 11">
              <a:extLst>
                <a:ext uri="{FF2B5EF4-FFF2-40B4-BE49-F238E27FC236}">
                  <a16:creationId xmlns:a16="http://schemas.microsoft.com/office/drawing/2014/main" id="{FC4236DA-9CB1-43C2-A3A3-835A4A96F335}"/>
                </a:ext>
              </a:extLst>
            </p:cNvPr>
            <p:cNvSpPr txBox="1">
              <a:spLocks noChangeArrowheads="1"/>
            </p:cNvSpPr>
            <p:nvPr/>
          </p:nvSpPr>
          <p:spPr bwMode="auto">
            <a:xfrm>
              <a:off x="677" y="1782"/>
              <a:ext cx="2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latin typeface="Helvetica Regular" charset="0"/>
                  <a:cs typeface="Helvetica Regular" charset="0"/>
                </a:rPr>
                <a:t>PC</a:t>
              </a:r>
            </a:p>
          </p:txBody>
        </p:sp>
        <p:sp>
          <p:nvSpPr>
            <p:cNvPr id="23573" name="Oval 12">
              <a:extLst>
                <a:ext uri="{FF2B5EF4-FFF2-40B4-BE49-F238E27FC236}">
                  <a16:creationId xmlns:a16="http://schemas.microsoft.com/office/drawing/2014/main" id="{88DA7EE9-B44F-41DA-BA8A-BE6D9E353CF7}"/>
                </a:ext>
              </a:extLst>
            </p:cNvPr>
            <p:cNvSpPr>
              <a:spLocks noChangeArrowheads="1"/>
            </p:cNvSpPr>
            <p:nvPr/>
          </p:nvSpPr>
          <p:spPr bwMode="auto">
            <a:xfrm>
              <a:off x="967" y="1985"/>
              <a:ext cx="56" cy="56"/>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grpSp>
      <p:sp>
        <p:nvSpPr>
          <p:cNvPr id="23559" name="Line 13">
            <a:extLst>
              <a:ext uri="{FF2B5EF4-FFF2-40B4-BE49-F238E27FC236}">
                <a16:creationId xmlns:a16="http://schemas.microsoft.com/office/drawing/2014/main" id="{C8E6AC10-3427-4F5A-822D-A6CDD8DC78F4}"/>
              </a:ext>
            </a:extLst>
          </p:cNvPr>
          <p:cNvSpPr>
            <a:spLocks noChangeShapeType="1"/>
          </p:cNvSpPr>
          <p:nvPr/>
        </p:nvSpPr>
        <p:spPr bwMode="auto">
          <a:xfrm flipV="1">
            <a:off x="265113" y="4038600"/>
            <a:ext cx="674687" cy="612775"/>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grpSp>
        <p:nvGrpSpPr>
          <p:cNvPr id="23560" name="Group 14">
            <a:extLst>
              <a:ext uri="{FF2B5EF4-FFF2-40B4-BE49-F238E27FC236}">
                <a16:creationId xmlns:a16="http://schemas.microsoft.com/office/drawing/2014/main" id="{F64351C9-C41C-42CA-80C9-BC0FAE9F7BC9}"/>
              </a:ext>
            </a:extLst>
          </p:cNvPr>
          <p:cNvGrpSpPr>
            <a:grpSpLocks/>
          </p:cNvGrpSpPr>
          <p:nvPr/>
        </p:nvGrpSpPr>
        <p:grpSpPr bwMode="auto">
          <a:xfrm>
            <a:off x="7281863" y="2700338"/>
            <a:ext cx="541337" cy="542925"/>
            <a:chOff x="4587" y="1701"/>
            <a:chExt cx="341" cy="342"/>
          </a:xfrm>
        </p:grpSpPr>
        <p:sp>
          <p:nvSpPr>
            <p:cNvPr id="23570" name="Text Box 15">
              <a:extLst>
                <a:ext uri="{FF2B5EF4-FFF2-40B4-BE49-F238E27FC236}">
                  <a16:creationId xmlns:a16="http://schemas.microsoft.com/office/drawing/2014/main" id="{A245887E-475A-420F-AC30-3ED17FFB9413}"/>
                </a:ext>
              </a:extLst>
            </p:cNvPr>
            <p:cNvSpPr txBox="1">
              <a:spLocks noChangeArrowheads="1"/>
            </p:cNvSpPr>
            <p:nvPr/>
          </p:nvSpPr>
          <p:spPr bwMode="auto">
            <a:xfrm>
              <a:off x="4654" y="1701"/>
              <a:ext cx="2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latin typeface="Helvetica Regular" charset="0"/>
                  <a:cs typeface="Helvetica Regular" charset="0"/>
                </a:rPr>
                <a:t>PT</a:t>
              </a:r>
            </a:p>
          </p:txBody>
        </p:sp>
        <p:sp>
          <p:nvSpPr>
            <p:cNvPr id="23571" name="Oval 16">
              <a:extLst>
                <a:ext uri="{FF2B5EF4-FFF2-40B4-BE49-F238E27FC236}">
                  <a16:creationId xmlns:a16="http://schemas.microsoft.com/office/drawing/2014/main" id="{DC6D592A-27DB-4015-ABB5-727CF172CB1A}"/>
                </a:ext>
              </a:extLst>
            </p:cNvPr>
            <p:cNvSpPr>
              <a:spLocks noChangeArrowheads="1"/>
            </p:cNvSpPr>
            <p:nvPr/>
          </p:nvSpPr>
          <p:spPr bwMode="auto">
            <a:xfrm>
              <a:off x="4587" y="1987"/>
              <a:ext cx="56" cy="56"/>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grpSp>
      <p:grpSp>
        <p:nvGrpSpPr>
          <p:cNvPr id="23561" name="Group 17">
            <a:extLst>
              <a:ext uri="{FF2B5EF4-FFF2-40B4-BE49-F238E27FC236}">
                <a16:creationId xmlns:a16="http://schemas.microsoft.com/office/drawing/2014/main" id="{24A3C012-7DBA-49A0-8158-C7CCF63816DA}"/>
              </a:ext>
            </a:extLst>
          </p:cNvPr>
          <p:cNvGrpSpPr>
            <a:grpSpLocks/>
          </p:cNvGrpSpPr>
          <p:nvPr/>
        </p:nvGrpSpPr>
        <p:grpSpPr bwMode="auto">
          <a:xfrm>
            <a:off x="4360863" y="230188"/>
            <a:ext cx="646112" cy="457200"/>
            <a:chOff x="2747" y="145"/>
            <a:chExt cx="407" cy="288"/>
          </a:xfrm>
        </p:grpSpPr>
        <p:sp>
          <p:nvSpPr>
            <p:cNvPr id="23568" name="Text Box 18">
              <a:extLst>
                <a:ext uri="{FF2B5EF4-FFF2-40B4-BE49-F238E27FC236}">
                  <a16:creationId xmlns:a16="http://schemas.microsoft.com/office/drawing/2014/main" id="{3F4B92D7-E498-4367-B156-8D8D0C6FCE87}"/>
                </a:ext>
              </a:extLst>
            </p:cNvPr>
            <p:cNvSpPr txBox="1">
              <a:spLocks noChangeArrowheads="1"/>
            </p:cNvSpPr>
            <p:nvPr/>
          </p:nvSpPr>
          <p:spPr bwMode="auto">
            <a:xfrm>
              <a:off x="2880" y="145"/>
              <a:ext cx="2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latin typeface="Helvetica Regular" charset="0"/>
                  <a:cs typeface="Helvetica Regular" charset="0"/>
                </a:rPr>
                <a:t>PI</a:t>
              </a:r>
            </a:p>
          </p:txBody>
        </p:sp>
        <p:sp>
          <p:nvSpPr>
            <p:cNvPr id="23569" name="Oval 19">
              <a:extLst>
                <a:ext uri="{FF2B5EF4-FFF2-40B4-BE49-F238E27FC236}">
                  <a16:creationId xmlns:a16="http://schemas.microsoft.com/office/drawing/2014/main" id="{70B048E9-5DFD-4591-8F43-CF1D902ED5C8}"/>
                </a:ext>
              </a:extLst>
            </p:cNvPr>
            <p:cNvSpPr>
              <a:spLocks noChangeArrowheads="1"/>
            </p:cNvSpPr>
            <p:nvPr/>
          </p:nvSpPr>
          <p:spPr bwMode="auto">
            <a:xfrm>
              <a:off x="2747" y="264"/>
              <a:ext cx="56" cy="56"/>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grpSp>
      <p:grpSp>
        <p:nvGrpSpPr>
          <p:cNvPr id="23562" name="Group 20">
            <a:extLst>
              <a:ext uri="{FF2B5EF4-FFF2-40B4-BE49-F238E27FC236}">
                <a16:creationId xmlns:a16="http://schemas.microsoft.com/office/drawing/2014/main" id="{D96F0184-2D0A-467B-B738-2C3757621B70}"/>
              </a:ext>
            </a:extLst>
          </p:cNvPr>
          <p:cNvGrpSpPr>
            <a:grpSpLocks/>
          </p:cNvGrpSpPr>
          <p:nvPr/>
        </p:nvGrpSpPr>
        <p:grpSpPr bwMode="auto">
          <a:xfrm>
            <a:off x="863600" y="1176338"/>
            <a:ext cx="3811588" cy="546100"/>
            <a:chOff x="544" y="741"/>
            <a:chExt cx="2401" cy="344"/>
          </a:xfrm>
        </p:grpSpPr>
        <p:sp>
          <p:nvSpPr>
            <p:cNvPr id="23566" name="AutoShape 21">
              <a:extLst>
                <a:ext uri="{FF2B5EF4-FFF2-40B4-BE49-F238E27FC236}">
                  <a16:creationId xmlns:a16="http://schemas.microsoft.com/office/drawing/2014/main" id="{70AAC50B-AA12-4AD0-8FA9-63914D77061A}"/>
                </a:ext>
              </a:extLst>
            </p:cNvPr>
            <p:cNvSpPr>
              <a:spLocks/>
            </p:cNvSpPr>
            <p:nvPr/>
          </p:nvSpPr>
          <p:spPr bwMode="auto">
            <a:xfrm rot="2718998">
              <a:off x="1669" y="-191"/>
              <a:ext cx="151" cy="2401"/>
            </a:xfrm>
            <a:prstGeom prst="leftBrace">
              <a:avLst>
                <a:gd name="adj1" fmla="val 13250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sp>
          <p:nvSpPr>
            <p:cNvPr id="23567" name="Rectangle 22">
              <a:extLst>
                <a:ext uri="{FF2B5EF4-FFF2-40B4-BE49-F238E27FC236}">
                  <a16:creationId xmlns:a16="http://schemas.microsoft.com/office/drawing/2014/main" id="{247372F7-F3EC-4FB2-A28E-1C84FD6E6911}"/>
                </a:ext>
              </a:extLst>
            </p:cNvPr>
            <p:cNvSpPr>
              <a:spLocks noChangeArrowheads="1"/>
            </p:cNvSpPr>
            <p:nvPr/>
          </p:nvSpPr>
          <p:spPr bwMode="auto">
            <a:xfrm>
              <a:off x="1512" y="741"/>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T</a:t>
              </a:r>
            </a:p>
          </p:txBody>
        </p:sp>
      </p:grpSp>
      <p:sp>
        <p:nvSpPr>
          <p:cNvPr id="23563" name="Text Box 23">
            <a:extLst>
              <a:ext uri="{FF2B5EF4-FFF2-40B4-BE49-F238E27FC236}">
                <a16:creationId xmlns:a16="http://schemas.microsoft.com/office/drawing/2014/main" id="{B609E83C-3762-47BE-9986-B616227EDD05}"/>
              </a:ext>
            </a:extLst>
          </p:cNvPr>
          <p:cNvSpPr txBox="1">
            <a:spLocks noChangeArrowheads="1"/>
          </p:cNvSpPr>
          <p:nvPr/>
        </p:nvSpPr>
        <p:spPr bwMode="auto">
          <a:xfrm>
            <a:off x="450850" y="4381500"/>
            <a:ext cx="1420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dirty="0">
                <a:latin typeface="Helvetica Regular" charset="0"/>
                <a:cs typeface="Helvetica Regular" charset="0"/>
              </a:rPr>
              <a:t>Direction</a:t>
            </a:r>
          </a:p>
        </p:txBody>
      </p:sp>
      <p:sp>
        <p:nvSpPr>
          <p:cNvPr id="23564" name="Rectangle 24">
            <a:extLst>
              <a:ext uri="{FF2B5EF4-FFF2-40B4-BE49-F238E27FC236}">
                <a16:creationId xmlns:a16="http://schemas.microsoft.com/office/drawing/2014/main" id="{BBE0EC92-7942-43A8-A275-3B3F95EECD19}"/>
              </a:ext>
            </a:extLst>
          </p:cNvPr>
          <p:cNvSpPr>
            <a:spLocks noChangeArrowheads="1"/>
          </p:cNvSpPr>
          <p:nvPr/>
        </p:nvSpPr>
        <p:spPr bwMode="auto">
          <a:xfrm>
            <a:off x="246063" y="5091113"/>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2400" b="1" dirty="0">
                <a:solidFill>
                  <a:srgbClr val="0000FF"/>
                </a:solidFill>
                <a:latin typeface="Helvetica" charset="0"/>
                <a:ea typeface="Helvetica" charset="0"/>
                <a:cs typeface="Helvetica" charset="0"/>
              </a:rPr>
              <a:t>-PI: Point of Intersection</a:t>
            </a:r>
          </a:p>
          <a:p>
            <a:pPr>
              <a:spcBef>
                <a:spcPct val="20000"/>
              </a:spcBef>
            </a:pPr>
            <a:r>
              <a:rPr lang="en-US" altLang="en-US" sz="2400" b="1" dirty="0">
                <a:solidFill>
                  <a:srgbClr val="0000FF"/>
                </a:solidFill>
                <a:latin typeface="Helvetica" charset="0"/>
                <a:ea typeface="Helvetica" charset="0"/>
                <a:cs typeface="Helvetica" charset="0"/>
              </a:rPr>
              <a:t>-PC: Point of Curvature </a:t>
            </a:r>
          </a:p>
          <a:p>
            <a:pPr>
              <a:spcBef>
                <a:spcPct val="20000"/>
              </a:spcBef>
            </a:pPr>
            <a:r>
              <a:rPr lang="en-US" altLang="en-US" sz="2400" b="1" dirty="0">
                <a:solidFill>
                  <a:srgbClr val="0000FF"/>
                </a:solidFill>
                <a:latin typeface="Helvetica" charset="0"/>
                <a:ea typeface="Helvetica" charset="0"/>
                <a:cs typeface="Helvetica" charset="0"/>
              </a:rPr>
              <a:t>-PT: Point of Tangency</a:t>
            </a:r>
          </a:p>
          <a:p>
            <a:pPr>
              <a:spcBef>
                <a:spcPct val="20000"/>
              </a:spcBef>
            </a:pPr>
            <a:r>
              <a:rPr lang="en-US" altLang="en-US" sz="2400" b="1" dirty="0">
                <a:solidFill>
                  <a:srgbClr val="0000FF"/>
                </a:solidFill>
                <a:latin typeface="Helvetica" charset="0"/>
                <a:ea typeface="Helvetica" charset="0"/>
                <a:cs typeface="Helvetica" charset="0"/>
              </a:rPr>
              <a:t>-T: Tangent Length</a:t>
            </a:r>
          </a:p>
        </p:txBody>
      </p:sp>
      <p:pic>
        <p:nvPicPr>
          <p:cNvPr id="23565" name="Picture 5">
            <a:extLst>
              <a:ext uri="{FF2B5EF4-FFF2-40B4-BE49-F238E27FC236}">
                <a16:creationId xmlns:a16="http://schemas.microsoft.com/office/drawing/2014/main" id="{1F85FA33-5E2B-45D9-94E9-E15D57349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602" name="Arc 2">
            <a:extLst>
              <a:ext uri="{FF2B5EF4-FFF2-40B4-BE49-F238E27FC236}">
                <a16:creationId xmlns:a16="http://schemas.microsoft.com/office/drawing/2014/main" id="{88805494-4CD2-40B0-8D6F-057D2F93BFCA}"/>
              </a:ext>
            </a:extLst>
          </p:cNvPr>
          <p:cNvSpPr>
            <a:spLocks/>
          </p:cNvSpPr>
          <p:nvPr/>
        </p:nvSpPr>
        <p:spPr bwMode="auto">
          <a:xfrm rot="-2700000">
            <a:off x="2374900" y="276225"/>
            <a:ext cx="4060825" cy="40608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5603" name="Line 3">
            <a:extLst>
              <a:ext uri="{FF2B5EF4-FFF2-40B4-BE49-F238E27FC236}">
                <a16:creationId xmlns:a16="http://schemas.microsoft.com/office/drawing/2014/main" id="{64418933-B52A-416E-AFDE-36B407912705}"/>
              </a:ext>
            </a:extLst>
          </p:cNvPr>
          <p:cNvSpPr>
            <a:spLocks noChangeShapeType="1"/>
          </p:cNvSpPr>
          <p:nvPr/>
        </p:nvSpPr>
        <p:spPr bwMode="auto">
          <a:xfrm>
            <a:off x="1577975" y="2401888"/>
            <a:ext cx="2870200" cy="3571875"/>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5604" name="Line 4">
            <a:extLst>
              <a:ext uri="{FF2B5EF4-FFF2-40B4-BE49-F238E27FC236}">
                <a16:creationId xmlns:a16="http://schemas.microsoft.com/office/drawing/2014/main" id="{0BC8C5BE-9274-47F5-AF6A-21BA97EED1F8}"/>
              </a:ext>
            </a:extLst>
          </p:cNvPr>
          <p:cNvSpPr>
            <a:spLocks noChangeShapeType="1"/>
          </p:cNvSpPr>
          <p:nvPr/>
        </p:nvSpPr>
        <p:spPr bwMode="auto">
          <a:xfrm flipH="1">
            <a:off x="4448175" y="2395538"/>
            <a:ext cx="2870200" cy="3571875"/>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5605" name="Line 5">
            <a:extLst>
              <a:ext uri="{FF2B5EF4-FFF2-40B4-BE49-F238E27FC236}">
                <a16:creationId xmlns:a16="http://schemas.microsoft.com/office/drawing/2014/main" id="{A5BE04E6-BC9C-42EB-BE08-76728A884F40}"/>
              </a:ext>
            </a:extLst>
          </p:cNvPr>
          <p:cNvSpPr>
            <a:spLocks noChangeShapeType="1"/>
          </p:cNvSpPr>
          <p:nvPr/>
        </p:nvSpPr>
        <p:spPr bwMode="auto">
          <a:xfrm flipV="1">
            <a:off x="674688" y="2312988"/>
            <a:ext cx="847725" cy="814387"/>
          </a:xfrm>
          <a:prstGeom prst="line">
            <a:avLst/>
          </a:prstGeom>
          <a:noFill/>
          <a:ln w="31750">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5606" name="Line 6">
            <a:extLst>
              <a:ext uri="{FF2B5EF4-FFF2-40B4-BE49-F238E27FC236}">
                <a16:creationId xmlns:a16="http://schemas.microsoft.com/office/drawing/2014/main" id="{FD50F9B9-9362-435C-9A77-29D0FC31D315}"/>
              </a:ext>
            </a:extLst>
          </p:cNvPr>
          <p:cNvSpPr>
            <a:spLocks noChangeShapeType="1"/>
          </p:cNvSpPr>
          <p:nvPr/>
        </p:nvSpPr>
        <p:spPr bwMode="auto">
          <a:xfrm rot="5115160" flipV="1">
            <a:off x="7269957" y="2351881"/>
            <a:ext cx="857250" cy="776287"/>
          </a:xfrm>
          <a:prstGeom prst="line">
            <a:avLst/>
          </a:prstGeom>
          <a:noFill/>
          <a:ln w="31750">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grpSp>
        <p:nvGrpSpPr>
          <p:cNvPr id="25607" name="Group 7">
            <a:extLst>
              <a:ext uri="{FF2B5EF4-FFF2-40B4-BE49-F238E27FC236}">
                <a16:creationId xmlns:a16="http://schemas.microsoft.com/office/drawing/2014/main" id="{469899E5-2639-49D9-A632-E9074924AD6C}"/>
              </a:ext>
            </a:extLst>
          </p:cNvPr>
          <p:cNvGrpSpPr>
            <a:grpSpLocks/>
          </p:cNvGrpSpPr>
          <p:nvPr/>
        </p:nvGrpSpPr>
        <p:grpSpPr bwMode="auto">
          <a:xfrm>
            <a:off x="2260600" y="-317500"/>
            <a:ext cx="4205288" cy="4254500"/>
            <a:chOff x="1475" y="492"/>
            <a:chExt cx="2649" cy="2680"/>
          </a:xfrm>
        </p:grpSpPr>
        <p:sp>
          <p:nvSpPr>
            <p:cNvPr id="25616" name="Arc 8">
              <a:extLst>
                <a:ext uri="{FF2B5EF4-FFF2-40B4-BE49-F238E27FC236}">
                  <a16:creationId xmlns:a16="http://schemas.microsoft.com/office/drawing/2014/main" id="{91027BE3-774E-4875-B60C-054095411BC2}"/>
                </a:ext>
              </a:extLst>
            </p:cNvPr>
            <p:cNvSpPr>
              <a:spLocks/>
            </p:cNvSpPr>
            <p:nvPr/>
          </p:nvSpPr>
          <p:spPr bwMode="auto">
            <a:xfrm rot="-2700000">
              <a:off x="1475" y="492"/>
              <a:ext cx="2649" cy="2680"/>
            </a:xfrm>
            <a:custGeom>
              <a:avLst/>
              <a:gdLst>
                <a:gd name="T0" fmla="*/ 0 w 22371"/>
                <a:gd name="T1" fmla="*/ 0 h 22630"/>
                <a:gd name="T2" fmla="*/ 0 w 22371"/>
                <a:gd name="T3" fmla="*/ 0 h 22630"/>
                <a:gd name="T4" fmla="*/ 0 w 22371"/>
                <a:gd name="T5" fmla="*/ 0 h 22630"/>
                <a:gd name="T6" fmla="*/ 0 60000 65536"/>
                <a:gd name="T7" fmla="*/ 0 60000 65536"/>
                <a:gd name="T8" fmla="*/ 0 60000 65536"/>
                <a:gd name="T9" fmla="*/ 0 w 22371"/>
                <a:gd name="T10" fmla="*/ 0 h 22630"/>
                <a:gd name="T11" fmla="*/ 22371 w 22371"/>
                <a:gd name="T12" fmla="*/ 22630 h 22630"/>
              </a:gdLst>
              <a:ahLst/>
              <a:cxnLst>
                <a:cxn ang="T6">
                  <a:pos x="T0" y="T1"/>
                </a:cxn>
                <a:cxn ang="T7">
                  <a:pos x="T2" y="T3"/>
                </a:cxn>
                <a:cxn ang="T8">
                  <a:pos x="T4" y="T5"/>
                </a:cxn>
              </a:cxnLst>
              <a:rect l="T9" t="T10" r="T11" b="T12"/>
              <a:pathLst>
                <a:path w="22371" h="22630" fill="none" extrusionOk="0">
                  <a:moveTo>
                    <a:pt x="-1" y="13"/>
                  </a:moveTo>
                  <a:cubicBezTo>
                    <a:pt x="256" y="4"/>
                    <a:pt x="513" y="-1"/>
                    <a:pt x="771" y="0"/>
                  </a:cubicBezTo>
                  <a:cubicBezTo>
                    <a:pt x="12700" y="0"/>
                    <a:pt x="22371" y="9670"/>
                    <a:pt x="22371" y="21600"/>
                  </a:cubicBezTo>
                  <a:cubicBezTo>
                    <a:pt x="22371" y="21943"/>
                    <a:pt x="22362" y="22286"/>
                    <a:pt x="22346" y="22630"/>
                  </a:cubicBezTo>
                </a:path>
                <a:path w="22371" h="22630" stroke="0" extrusionOk="0">
                  <a:moveTo>
                    <a:pt x="-1" y="13"/>
                  </a:moveTo>
                  <a:cubicBezTo>
                    <a:pt x="256" y="4"/>
                    <a:pt x="513" y="-1"/>
                    <a:pt x="771" y="0"/>
                  </a:cubicBezTo>
                  <a:cubicBezTo>
                    <a:pt x="12700" y="0"/>
                    <a:pt x="22371" y="9670"/>
                    <a:pt x="22371" y="21600"/>
                  </a:cubicBezTo>
                  <a:cubicBezTo>
                    <a:pt x="22371" y="21943"/>
                    <a:pt x="22362" y="22286"/>
                    <a:pt x="22346" y="22630"/>
                  </a:cubicBezTo>
                  <a:lnTo>
                    <a:pt x="771" y="21600"/>
                  </a:lnTo>
                  <a:lnTo>
                    <a:pt x="-1" y="13"/>
                  </a:lnTo>
                  <a:close/>
                </a:path>
              </a:pathLst>
            </a:custGeom>
            <a:noFill/>
            <a:ln w="34925" cap="rnd">
              <a:solidFill>
                <a:schemeClr val="tx1"/>
              </a:solidFill>
              <a:prstDash val="sysDot"/>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5617" name="Rectangle 9">
              <a:extLst>
                <a:ext uri="{FF2B5EF4-FFF2-40B4-BE49-F238E27FC236}">
                  <a16:creationId xmlns:a16="http://schemas.microsoft.com/office/drawing/2014/main" id="{9F3C4C11-339A-4382-B726-BBD624AF8CE9}"/>
                </a:ext>
              </a:extLst>
            </p:cNvPr>
            <p:cNvSpPr>
              <a:spLocks noChangeArrowheads="1"/>
            </p:cNvSpPr>
            <p:nvPr/>
          </p:nvSpPr>
          <p:spPr bwMode="auto">
            <a:xfrm>
              <a:off x="2691" y="72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L</a:t>
              </a:r>
            </a:p>
          </p:txBody>
        </p:sp>
      </p:grpSp>
      <p:grpSp>
        <p:nvGrpSpPr>
          <p:cNvPr id="25608" name="Group 10">
            <a:extLst>
              <a:ext uri="{FF2B5EF4-FFF2-40B4-BE49-F238E27FC236}">
                <a16:creationId xmlns:a16="http://schemas.microsoft.com/office/drawing/2014/main" id="{DE807AD4-C64E-40FE-A235-5087A341E4EF}"/>
              </a:ext>
            </a:extLst>
          </p:cNvPr>
          <p:cNvGrpSpPr>
            <a:grpSpLocks/>
          </p:cNvGrpSpPr>
          <p:nvPr/>
        </p:nvGrpSpPr>
        <p:grpSpPr bwMode="auto">
          <a:xfrm>
            <a:off x="1566863" y="2282825"/>
            <a:ext cx="5726112" cy="457200"/>
            <a:chOff x="995" y="1994"/>
            <a:chExt cx="3607" cy="288"/>
          </a:xfrm>
        </p:grpSpPr>
        <p:sp>
          <p:nvSpPr>
            <p:cNvPr id="25614" name="Line 11">
              <a:extLst>
                <a:ext uri="{FF2B5EF4-FFF2-40B4-BE49-F238E27FC236}">
                  <a16:creationId xmlns:a16="http://schemas.microsoft.com/office/drawing/2014/main" id="{8DD8404B-A6C0-4B18-AB93-AFEF6B15605C}"/>
                </a:ext>
              </a:extLst>
            </p:cNvPr>
            <p:cNvSpPr>
              <a:spLocks noChangeShapeType="1"/>
            </p:cNvSpPr>
            <p:nvPr/>
          </p:nvSpPr>
          <p:spPr bwMode="auto">
            <a:xfrm>
              <a:off x="995" y="2013"/>
              <a:ext cx="3607" cy="0"/>
            </a:xfrm>
            <a:prstGeom prst="line">
              <a:avLst/>
            </a:prstGeom>
            <a:noFill/>
            <a:ln w="22225" cap="rnd">
              <a:solidFill>
                <a:schemeClr val="tx1"/>
              </a:solidFill>
              <a:prstDash val="sysDot"/>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5615" name="Rectangle 12">
              <a:extLst>
                <a:ext uri="{FF2B5EF4-FFF2-40B4-BE49-F238E27FC236}">
                  <a16:creationId xmlns:a16="http://schemas.microsoft.com/office/drawing/2014/main" id="{E81701D8-0DCD-4BBE-8058-6B566D6571D8}"/>
                </a:ext>
              </a:extLst>
            </p:cNvPr>
            <p:cNvSpPr>
              <a:spLocks noChangeArrowheads="1"/>
            </p:cNvSpPr>
            <p:nvPr/>
          </p:nvSpPr>
          <p:spPr bwMode="auto">
            <a:xfrm>
              <a:off x="2665" y="1994"/>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LC</a:t>
              </a:r>
            </a:p>
          </p:txBody>
        </p:sp>
      </p:grpSp>
      <p:grpSp>
        <p:nvGrpSpPr>
          <p:cNvPr id="25609" name="Group 13">
            <a:extLst>
              <a:ext uri="{FF2B5EF4-FFF2-40B4-BE49-F238E27FC236}">
                <a16:creationId xmlns:a16="http://schemas.microsoft.com/office/drawing/2014/main" id="{54863F9C-FB8F-4125-9435-FD37EE17945E}"/>
              </a:ext>
            </a:extLst>
          </p:cNvPr>
          <p:cNvGrpSpPr>
            <a:grpSpLocks/>
          </p:cNvGrpSpPr>
          <p:nvPr/>
        </p:nvGrpSpPr>
        <p:grpSpPr bwMode="auto">
          <a:xfrm>
            <a:off x="2563813" y="4806950"/>
            <a:ext cx="3775075" cy="458788"/>
            <a:chOff x="1615" y="3028"/>
            <a:chExt cx="2378" cy="289"/>
          </a:xfrm>
        </p:grpSpPr>
        <p:sp>
          <p:nvSpPr>
            <p:cNvPr id="25612" name="Rectangle 14">
              <a:extLst>
                <a:ext uri="{FF2B5EF4-FFF2-40B4-BE49-F238E27FC236}">
                  <a16:creationId xmlns:a16="http://schemas.microsoft.com/office/drawing/2014/main" id="{E8AD30FB-F961-4F08-837F-F5A3C57A58E6}"/>
                </a:ext>
              </a:extLst>
            </p:cNvPr>
            <p:cNvSpPr>
              <a:spLocks noChangeArrowheads="1"/>
            </p:cNvSpPr>
            <p:nvPr/>
          </p:nvSpPr>
          <p:spPr bwMode="auto">
            <a:xfrm>
              <a:off x="1615" y="3028"/>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R</a:t>
              </a:r>
            </a:p>
          </p:txBody>
        </p:sp>
        <p:sp>
          <p:nvSpPr>
            <p:cNvPr id="25613" name="Rectangle 15">
              <a:extLst>
                <a:ext uri="{FF2B5EF4-FFF2-40B4-BE49-F238E27FC236}">
                  <a16:creationId xmlns:a16="http://schemas.microsoft.com/office/drawing/2014/main" id="{39B1E9DA-6BCB-48DF-9C42-5CD99C2FA41B}"/>
                </a:ext>
              </a:extLst>
            </p:cNvPr>
            <p:cNvSpPr>
              <a:spLocks noChangeArrowheads="1"/>
            </p:cNvSpPr>
            <p:nvPr/>
          </p:nvSpPr>
          <p:spPr bwMode="auto">
            <a:xfrm>
              <a:off x="3738" y="3029"/>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R</a:t>
              </a:r>
            </a:p>
          </p:txBody>
        </p:sp>
      </p:grpSp>
      <p:sp>
        <p:nvSpPr>
          <p:cNvPr id="25610" name="Rectangle 16">
            <a:extLst>
              <a:ext uri="{FF2B5EF4-FFF2-40B4-BE49-F238E27FC236}">
                <a16:creationId xmlns:a16="http://schemas.microsoft.com/office/drawing/2014/main" id="{BEBBAC66-5316-48B4-806A-2A42A20B4F6C}"/>
              </a:ext>
            </a:extLst>
          </p:cNvPr>
          <p:cNvSpPr>
            <a:spLocks noChangeArrowheads="1"/>
          </p:cNvSpPr>
          <p:nvPr/>
        </p:nvSpPr>
        <p:spPr bwMode="auto">
          <a:xfrm>
            <a:off x="-255588" y="5140325"/>
            <a:ext cx="582771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spcBef>
                <a:spcPct val="20000"/>
              </a:spcBef>
              <a:buFontTx/>
              <a:buChar char="–"/>
            </a:pPr>
            <a:r>
              <a:rPr lang="en-US" altLang="en-US" sz="2400" dirty="0">
                <a:solidFill>
                  <a:srgbClr val="0000FF"/>
                </a:solidFill>
                <a:latin typeface="Helvetica Regular" charset="0"/>
                <a:ea typeface="Helvetica Regular" charset="0"/>
                <a:cs typeface="Helvetica Regular" charset="0"/>
              </a:rPr>
              <a:t>R: Radius of Curve</a:t>
            </a:r>
          </a:p>
          <a:p>
            <a:pPr lvl="1">
              <a:spcBef>
                <a:spcPct val="20000"/>
              </a:spcBef>
              <a:buFontTx/>
              <a:buChar char="–"/>
            </a:pPr>
            <a:r>
              <a:rPr lang="en-US" altLang="en-US" sz="2400" dirty="0">
                <a:solidFill>
                  <a:srgbClr val="0000FF"/>
                </a:solidFill>
                <a:latin typeface="Helvetica Regular" charset="0"/>
                <a:ea typeface="Helvetica Regular" charset="0"/>
                <a:cs typeface="Helvetica Regular" charset="0"/>
              </a:rPr>
              <a:t>LC: Length of Curve</a:t>
            </a:r>
          </a:p>
          <a:p>
            <a:pPr lvl="1">
              <a:spcBef>
                <a:spcPct val="20000"/>
              </a:spcBef>
              <a:buFontTx/>
              <a:buChar char="–"/>
            </a:pPr>
            <a:r>
              <a:rPr lang="en-US" altLang="en-US" sz="2400" dirty="0">
                <a:solidFill>
                  <a:srgbClr val="0000FF"/>
                </a:solidFill>
                <a:latin typeface="Helvetica Regular" charset="0"/>
                <a:ea typeface="Helvetica Regular" charset="0"/>
                <a:cs typeface="Helvetica Regular" charset="0"/>
              </a:rPr>
              <a:t>L: Chord Length</a:t>
            </a:r>
          </a:p>
        </p:txBody>
      </p:sp>
      <p:pic>
        <p:nvPicPr>
          <p:cNvPr id="25611" name="Picture 5">
            <a:extLst>
              <a:ext uri="{FF2B5EF4-FFF2-40B4-BE49-F238E27FC236}">
                <a16:creationId xmlns:a16="http://schemas.microsoft.com/office/drawing/2014/main" id="{5C58D338-EC0B-494B-978E-26322A1F3B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650" name="Arc 2">
            <a:extLst>
              <a:ext uri="{FF2B5EF4-FFF2-40B4-BE49-F238E27FC236}">
                <a16:creationId xmlns:a16="http://schemas.microsoft.com/office/drawing/2014/main" id="{A43D2A61-41E1-42EE-89C1-F30082B4B1CC}"/>
              </a:ext>
            </a:extLst>
          </p:cNvPr>
          <p:cNvSpPr>
            <a:spLocks/>
          </p:cNvSpPr>
          <p:nvPr/>
        </p:nvSpPr>
        <p:spPr bwMode="auto">
          <a:xfrm rot="-2700000">
            <a:off x="2413000" y="1165225"/>
            <a:ext cx="4060825" cy="40608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7651" name="Line 3">
            <a:extLst>
              <a:ext uri="{FF2B5EF4-FFF2-40B4-BE49-F238E27FC236}">
                <a16:creationId xmlns:a16="http://schemas.microsoft.com/office/drawing/2014/main" id="{66BAD629-A96C-4B69-86D6-D3ECC412FC16}"/>
              </a:ext>
            </a:extLst>
          </p:cNvPr>
          <p:cNvSpPr>
            <a:spLocks noChangeShapeType="1"/>
          </p:cNvSpPr>
          <p:nvPr/>
        </p:nvSpPr>
        <p:spPr bwMode="auto">
          <a:xfrm>
            <a:off x="1576388" y="3201988"/>
            <a:ext cx="2817812" cy="3495675"/>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7652" name="Line 4">
            <a:extLst>
              <a:ext uri="{FF2B5EF4-FFF2-40B4-BE49-F238E27FC236}">
                <a16:creationId xmlns:a16="http://schemas.microsoft.com/office/drawing/2014/main" id="{96B0FEEC-51C9-450D-B79E-406B11B6426F}"/>
              </a:ext>
            </a:extLst>
          </p:cNvPr>
          <p:cNvSpPr>
            <a:spLocks noChangeShapeType="1"/>
          </p:cNvSpPr>
          <p:nvPr/>
        </p:nvSpPr>
        <p:spPr bwMode="auto">
          <a:xfrm flipH="1">
            <a:off x="4422775" y="3201988"/>
            <a:ext cx="2895600" cy="3487737"/>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7653" name="Line 5">
            <a:extLst>
              <a:ext uri="{FF2B5EF4-FFF2-40B4-BE49-F238E27FC236}">
                <a16:creationId xmlns:a16="http://schemas.microsoft.com/office/drawing/2014/main" id="{3CC0006B-24E4-44B1-B4DF-310BD482D30C}"/>
              </a:ext>
            </a:extLst>
          </p:cNvPr>
          <p:cNvSpPr>
            <a:spLocks noChangeShapeType="1"/>
          </p:cNvSpPr>
          <p:nvPr/>
        </p:nvSpPr>
        <p:spPr bwMode="auto">
          <a:xfrm flipV="1">
            <a:off x="730250" y="3195638"/>
            <a:ext cx="847725" cy="814387"/>
          </a:xfrm>
          <a:prstGeom prst="line">
            <a:avLst/>
          </a:prstGeom>
          <a:noFill/>
          <a:ln w="31750">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7654" name="Line 6">
            <a:extLst>
              <a:ext uri="{FF2B5EF4-FFF2-40B4-BE49-F238E27FC236}">
                <a16:creationId xmlns:a16="http://schemas.microsoft.com/office/drawing/2014/main" id="{7C7D57D0-3FBD-444D-82AE-4FA41B218D9C}"/>
              </a:ext>
            </a:extLst>
          </p:cNvPr>
          <p:cNvSpPr>
            <a:spLocks noChangeShapeType="1"/>
          </p:cNvSpPr>
          <p:nvPr/>
        </p:nvSpPr>
        <p:spPr bwMode="auto">
          <a:xfrm rot="5115160" flipV="1">
            <a:off x="7303294" y="3198019"/>
            <a:ext cx="857250" cy="776288"/>
          </a:xfrm>
          <a:prstGeom prst="line">
            <a:avLst/>
          </a:prstGeom>
          <a:noFill/>
          <a:ln w="31750">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7655" name="Line 7">
            <a:extLst>
              <a:ext uri="{FF2B5EF4-FFF2-40B4-BE49-F238E27FC236}">
                <a16:creationId xmlns:a16="http://schemas.microsoft.com/office/drawing/2014/main" id="{2FBC0181-16A5-4CEB-B6E4-4F092EBDFA22}"/>
              </a:ext>
            </a:extLst>
          </p:cNvPr>
          <p:cNvSpPr>
            <a:spLocks noChangeAspect="1" noChangeShapeType="1"/>
          </p:cNvSpPr>
          <p:nvPr/>
        </p:nvSpPr>
        <p:spPr bwMode="auto">
          <a:xfrm flipV="1">
            <a:off x="1408113" y="19050"/>
            <a:ext cx="3473450" cy="3335338"/>
          </a:xfrm>
          <a:prstGeom prst="line">
            <a:avLst/>
          </a:prstGeom>
          <a:noFill/>
          <a:ln w="317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7656" name="Line 8">
            <a:extLst>
              <a:ext uri="{FF2B5EF4-FFF2-40B4-BE49-F238E27FC236}">
                <a16:creationId xmlns:a16="http://schemas.microsoft.com/office/drawing/2014/main" id="{A0E3512A-AC24-4140-B0B1-322876100C24}"/>
              </a:ext>
            </a:extLst>
          </p:cNvPr>
          <p:cNvSpPr>
            <a:spLocks noChangeAspect="1" noChangeShapeType="1"/>
          </p:cNvSpPr>
          <p:nvPr/>
        </p:nvSpPr>
        <p:spPr bwMode="auto">
          <a:xfrm rot="5115160" flipV="1">
            <a:off x="4380706" y="496094"/>
            <a:ext cx="3125788" cy="2832100"/>
          </a:xfrm>
          <a:prstGeom prst="line">
            <a:avLst/>
          </a:prstGeom>
          <a:noFill/>
          <a:ln w="317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grpSp>
        <p:nvGrpSpPr>
          <p:cNvPr id="27657" name="Group 9">
            <a:extLst>
              <a:ext uri="{FF2B5EF4-FFF2-40B4-BE49-F238E27FC236}">
                <a16:creationId xmlns:a16="http://schemas.microsoft.com/office/drawing/2014/main" id="{6A298B29-0C8D-4084-BE6E-7C25C4DC02BB}"/>
              </a:ext>
            </a:extLst>
          </p:cNvPr>
          <p:cNvGrpSpPr>
            <a:grpSpLocks/>
          </p:cNvGrpSpPr>
          <p:nvPr/>
        </p:nvGrpSpPr>
        <p:grpSpPr bwMode="auto">
          <a:xfrm>
            <a:off x="4138613" y="5494338"/>
            <a:ext cx="612775" cy="954087"/>
            <a:chOff x="2607" y="3461"/>
            <a:chExt cx="386" cy="601"/>
          </a:xfrm>
        </p:grpSpPr>
        <p:sp>
          <p:nvSpPr>
            <p:cNvPr id="27674" name="Arc 10">
              <a:extLst>
                <a:ext uri="{FF2B5EF4-FFF2-40B4-BE49-F238E27FC236}">
                  <a16:creationId xmlns:a16="http://schemas.microsoft.com/office/drawing/2014/main" id="{F2B96206-8F19-4434-B1B5-5430C2ADA631}"/>
                </a:ext>
              </a:extLst>
            </p:cNvPr>
            <p:cNvSpPr>
              <a:spLocks/>
            </p:cNvSpPr>
            <p:nvPr/>
          </p:nvSpPr>
          <p:spPr bwMode="auto">
            <a:xfrm rot="12647255" flipV="1">
              <a:off x="2607" y="3767"/>
              <a:ext cx="386" cy="295"/>
            </a:xfrm>
            <a:custGeom>
              <a:avLst/>
              <a:gdLst>
                <a:gd name="T0" fmla="*/ 0 w 30535"/>
                <a:gd name="T1" fmla="*/ 0 h 23368"/>
                <a:gd name="T2" fmla="*/ 0 w 30535"/>
                <a:gd name="T3" fmla="*/ 0 h 23368"/>
                <a:gd name="T4" fmla="*/ 0 w 30535"/>
                <a:gd name="T5" fmla="*/ 0 h 23368"/>
                <a:gd name="T6" fmla="*/ 0 60000 65536"/>
                <a:gd name="T7" fmla="*/ 0 60000 65536"/>
                <a:gd name="T8" fmla="*/ 0 60000 65536"/>
                <a:gd name="T9" fmla="*/ 0 w 30535"/>
                <a:gd name="T10" fmla="*/ 0 h 23368"/>
                <a:gd name="T11" fmla="*/ 30535 w 30535"/>
                <a:gd name="T12" fmla="*/ 23368 h 23368"/>
              </a:gdLst>
              <a:ahLst/>
              <a:cxnLst>
                <a:cxn ang="T6">
                  <a:pos x="T0" y="T1"/>
                </a:cxn>
                <a:cxn ang="T7">
                  <a:pos x="T2" y="T3"/>
                </a:cxn>
                <a:cxn ang="T8">
                  <a:pos x="T4" y="T5"/>
                </a:cxn>
              </a:cxnLst>
              <a:rect l="T9" t="T10" r="T11" b="T12"/>
              <a:pathLst>
                <a:path w="30535" h="23368" fill="none" extrusionOk="0">
                  <a:moveTo>
                    <a:pt x="-1" y="1934"/>
                  </a:moveTo>
                  <a:cubicBezTo>
                    <a:pt x="2806" y="659"/>
                    <a:pt x="5852" y="-1"/>
                    <a:pt x="8935" y="0"/>
                  </a:cubicBezTo>
                  <a:cubicBezTo>
                    <a:pt x="20864" y="0"/>
                    <a:pt x="30535" y="9670"/>
                    <a:pt x="30535" y="21600"/>
                  </a:cubicBezTo>
                  <a:cubicBezTo>
                    <a:pt x="30535" y="22190"/>
                    <a:pt x="30510" y="22779"/>
                    <a:pt x="30462" y="23367"/>
                  </a:cubicBezTo>
                </a:path>
                <a:path w="30535" h="23368" stroke="0" extrusionOk="0">
                  <a:moveTo>
                    <a:pt x="-1" y="1934"/>
                  </a:moveTo>
                  <a:cubicBezTo>
                    <a:pt x="2806" y="659"/>
                    <a:pt x="5852" y="-1"/>
                    <a:pt x="8935" y="0"/>
                  </a:cubicBezTo>
                  <a:cubicBezTo>
                    <a:pt x="20864" y="0"/>
                    <a:pt x="30535" y="9670"/>
                    <a:pt x="30535" y="21600"/>
                  </a:cubicBezTo>
                  <a:cubicBezTo>
                    <a:pt x="30535" y="22190"/>
                    <a:pt x="30510" y="22779"/>
                    <a:pt x="30462" y="23367"/>
                  </a:cubicBezTo>
                  <a:lnTo>
                    <a:pt x="8935" y="21600"/>
                  </a:lnTo>
                  <a:lnTo>
                    <a:pt x="-1" y="1934"/>
                  </a:lnTo>
                  <a:close/>
                </a:path>
              </a:pathLst>
            </a:custGeom>
            <a:noFill/>
            <a:ln w="22225">
              <a:solidFill>
                <a:schemeClr val="tx1"/>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7675" name="Text Box 11">
              <a:extLst>
                <a:ext uri="{FF2B5EF4-FFF2-40B4-BE49-F238E27FC236}">
                  <a16:creationId xmlns:a16="http://schemas.microsoft.com/office/drawing/2014/main" id="{6BDE0C1D-2749-4FF9-8719-43BABB0FAC7C}"/>
                </a:ext>
              </a:extLst>
            </p:cNvPr>
            <p:cNvSpPr txBox="1">
              <a:spLocks noChangeArrowheads="1"/>
            </p:cNvSpPr>
            <p:nvPr/>
          </p:nvSpPr>
          <p:spPr bwMode="auto">
            <a:xfrm>
              <a:off x="2622" y="346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latin typeface="Times New Roman" panose="02020603050405020304" pitchFamily="18" charset="0"/>
                  <a:cs typeface="Helvetica Regular" charset="0"/>
                  <a:sym typeface="Symbol" panose="05050102010706020507" pitchFamily="18" charset="2"/>
                </a:rPr>
                <a:t></a:t>
              </a:r>
              <a:endParaRPr lang="en-US" altLang="en-US" sz="2400" dirty="0">
                <a:latin typeface="Times New Roman" panose="02020603050405020304" pitchFamily="18" charset="0"/>
                <a:cs typeface="Helvetica Regular" charset="0"/>
              </a:endParaRPr>
            </a:p>
          </p:txBody>
        </p:sp>
      </p:grpSp>
      <p:grpSp>
        <p:nvGrpSpPr>
          <p:cNvPr id="27658" name="Group 12">
            <a:extLst>
              <a:ext uri="{FF2B5EF4-FFF2-40B4-BE49-F238E27FC236}">
                <a16:creationId xmlns:a16="http://schemas.microsoft.com/office/drawing/2014/main" id="{3D2CA169-D20D-4FA0-A2BA-AA8A735F95FD}"/>
              </a:ext>
            </a:extLst>
          </p:cNvPr>
          <p:cNvGrpSpPr>
            <a:grpSpLocks/>
          </p:cNvGrpSpPr>
          <p:nvPr/>
        </p:nvGrpSpPr>
        <p:grpSpPr bwMode="auto">
          <a:xfrm>
            <a:off x="4637088" y="174625"/>
            <a:ext cx="1035050" cy="612775"/>
            <a:chOff x="2939" y="110"/>
            <a:chExt cx="652" cy="386"/>
          </a:xfrm>
        </p:grpSpPr>
        <p:sp>
          <p:nvSpPr>
            <p:cNvPr id="27672" name="Arc 13">
              <a:extLst>
                <a:ext uri="{FF2B5EF4-FFF2-40B4-BE49-F238E27FC236}">
                  <a16:creationId xmlns:a16="http://schemas.microsoft.com/office/drawing/2014/main" id="{77EB8528-243D-470B-A47D-720518337B79}"/>
                </a:ext>
              </a:extLst>
            </p:cNvPr>
            <p:cNvSpPr>
              <a:spLocks/>
            </p:cNvSpPr>
            <p:nvPr/>
          </p:nvSpPr>
          <p:spPr bwMode="auto">
            <a:xfrm rot="18231530" flipV="1">
              <a:off x="2894" y="155"/>
              <a:ext cx="386" cy="295"/>
            </a:xfrm>
            <a:custGeom>
              <a:avLst/>
              <a:gdLst>
                <a:gd name="T0" fmla="*/ 0 w 30535"/>
                <a:gd name="T1" fmla="*/ 0 h 23368"/>
                <a:gd name="T2" fmla="*/ 0 w 30535"/>
                <a:gd name="T3" fmla="*/ 0 h 23368"/>
                <a:gd name="T4" fmla="*/ 0 w 30535"/>
                <a:gd name="T5" fmla="*/ 0 h 23368"/>
                <a:gd name="T6" fmla="*/ 0 60000 65536"/>
                <a:gd name="T7" fmla="*/ 0 60000 65536"/>
                <a:gd name="T8" fmla="*/ 0 60000 65536"/>
                <a:gd name="T9" fmla="*/ 0 w 30535"/>
                <a:gd name="T10" fmla="*/ 0 h 23368"/>
                <a:gd name="T11" fmla="*/ 30535 w 30535"/>
                <a:gd name="T12" fmla="*/ 23368 h 23368"/>
              </a:gdLst>
              <a:ahLst/>
              <a:cxnLst>
                <a:cxn ang="T6">
                  <a:pos x="T0" y="T1"/>
                </a:cxn>
                <a:cxn ang="T7">
                  <a:pos x="T2" y="T3"/>
                </a:cxn>
                <a:cxn ang="T8">
                  <a:pos x="T4" y="T5"/>
                </a:cxn>
              </a:cxnLst>
              <a:rect l="T9" t="T10" r="T11" b="T12"/>
              <a:pathLst>
                <a:path w="30535" h="23368" fill="none" extrusionOk="0">
                  <a:moveTo>
                    <a:pt x="-1" y="1934"/>
                  </a:moveTo>
                  <a:cubicBezTo>
                    <a:pt x="2806" y="659"/>
                    <a:pt x="5852" y="-1"/>
                    <a:pt x="8935" y="0"/>
                  </a:cubicBezTo>
                  <a:cubicBezTo>
                    <a:pt x="20864" y="0"/>
                    <a:pt x="30535" y="9670"/>
                    <a:pt x="30535" y="21600"/>
                  </a:cubicBezTo>
                  <a:cubicBezTo>
                    <a:pt x="30535" y="22190"/>
                    <a:pt x="30510" y="22779"/>
                    <a:pt x="30462" y="23367"/>
                  </a:cubicBezTo>
                </a:path>
                <a:path w="30535" h="23368" stroke="0" extrusionOk="0">
                  <a:moveTo>
                    <a:pt x="-1" y="1934"/>
                  </a:moveTo>
                  <a:cubicBezTo>
                    <a:pt x="2806" y="659"/>
                    <a:pt x="5852" y="-1"/>
                    <a:pt x="8935" y="0"/>
                  </a:cubicBezTo>
                  <a:cubicBezTo>
                    <a:pt x="20864" y="0"/>
                    <a:pt x="30535" y="9670"/>
                    <a:pt x="30535" y="21600"/>
                  </a:cubicBezTo>
                  <a:cubicBezTo>
                    <a:pt x="30535" y="22190"/>
                    <a:pt x="30510" y="22779"/>
                    <a:pt x="30462" y="23367"/>
                  </a:cubicBezTo>
                  <a:lnTo>
                    <a:pt x="8935" y="21600"/>
                  </a:lnTo>
                  <a:lnTo>
                    <a:pt x="-1" y="1934"/>
                  </a:lnTo>
                  <a:close/>
                </a:path>
              </a:pathLst>
            </a:custGeom>
            <a:noFill/>
            <a:ln w="22225">
              <a:solidFill>
                <a:schemeClr val="tx1"/>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7673" name="Text Box 14">
              <a:extLst>
                <a:ext uri="{FF2B5EF4-FFF2-40B4-BE49-F238E27FC236}">
                  <a16:creationId xmlns:a16="http://schemas.microsoft.com/office/drawing/2014/main" id="{8A9B5A30-D93E-4971-AD55-D4485F77E14F}"/>
                </a:ext>
              </a:extLst>
            </p:cNvPr>
            <p:cNvSpPr txBox="1">
              <a:spLocks noChangeArrowheads="1"/>
            </p:cNvSpPr>
            <p:nvPr/>
          </p:nvSpPr>
          <p:spPr bwMode="auto">
            <a:xfrm>
              <a:off x="3228" y="162"/>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latin typeface="Times New Roman" panose="02020603050405020304" pitchFamily="18" charset="0"/>
                  <a:cs typeface="Helvetica Regular" charset="0"/>
                  <a:sym typeface="Symbol" panose="05050102010706020507" pitchFamily="18" charset="2"/>
                </a:rPr>
                <a:t></a:t>
              </a:r>
              <a:endParaRPr lang="en-US" altLang="en-US" sz="2400" dirty="0">
                <a:latin typeface="Times New Roman" panose="02020603050405020304" pitchFamily="18" charset="0"/>
                <a:cs typeface="Helvetica Regular" charset="0"/>
              </a:endParaRPr>
            </a:p>
          </p:txBody>
        </p:sp>
      </p:grpSp>
      <p:sp>
        <p:nvSpPr>
          <p:cNvPr id="27659" name="Line 15">
            <a:extLst>
              <a:ext uri="{FF2B5EF4-FFF2-40B4-BE49-F238E27FC236}">
                <a16:creationId xmlns:a16="http://schemas.microsoft.com/office/drawing/2014/main" id="{3E56C6EF-6008-4811-9695-197143BEB83D}"/>
              </a:ext>
            </a:extLst>
          </p:cNvPr>
          <p:cNvSpPr>
            <a:spLocks noChangeShapeType="1"/>
          </p:cNvSpPr>
          <p:nvPr/>
        </p:nvSpPr>
        <p:spPr bwMode="auto">
          <a:xfrm>
            <a:off x="1579563" y="3195638"/>
            <a:ext cx="5726112" cy="0"/>
          </a:xfrm>
          <a:prstGeom prst="line">
            <a:avLst/>
          </a:prstGeom>
          <a:noFill/>
          <a:ln w="222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27660" name="Line 16">
            <a:extLst>
              <a:ext uri="{FF2B5EF4-FFF2-40B4-BE49-F238E27FC236}">
                <a16:creationId xmlns:a16="http://schemas.microsoft.com/office/drawing/2014/main" id="{0A13422F-D8B8-4AD0-B2DD-78F25E8A754B}"/>
              </a:ext>
            </a:extLst>
          </p:cNvPr>
          <p:cNvSpPr>
            <a:spLocks noChangeShapeType="1"/>
          </p:cNvSpPr>
          <p:nvPr/>
        </p:nvSpPr>
        <p:spPr bwMode="auto">
          <a:xfrm flipH="1">
            <a:off x="4403725" y="469900"/>
            <a:ext cx="0" cy="62325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grpSp>
        <p:nvGrpSpPr>
          <p:cNvPr id="27661" name="Group 17">
            <a:extLst>
              <a:ext uri="{FF2B5EF4-FFF2-40B4-BE49-F238E27FC236}">
                <a16:creationId xmlns:a16="http://schemas.microsoft.com/office/drawing/2014/main" id="{4AF5EF95-2212-4951-B7B5-3ACBCBBB9804}"/>
              </a:ext>
            </a:extLst>
          </p:cNvPr>
          <p:cNvGrpSpPr>
            <a:grpSpLocks/>
          </p:cNvGrpSpPr>
          <p:nvPr/>
        </p:nvGrpSpPr>
        <p:grpSpPr bwMode="auto">
          <a:xfrm>
            <a:off x="4465638" y="2043113"/>
            <a:ext cx="717550" cy="1127125"/>
            <a:chOff x="2813" y="1287"/>
            <a:chExt cx="452" cy="710"/>
          </a:xfrm>
        </p:grpSpPr>
        <p:sp>
          <p:nvSpPr>
            <p:cNvPr id="27670" name="Rectangle 18">
              <a:extLst>
                <a:ext uri="{FF2B5EF4-FFF2-40B4-BE49-F238E27FC236}">
                  <a16:creationId xmlns:a16="http://schemas.microsoft.com/office/drawing/2014/main" id="{36406EFE-9ADF-466E-8D00-AD977A3ABF88}"/>
                </a:ext>
              </a:extLst>
            </p:cNvPr>
            <p:cNvSpPr>
              <a:spLocks noChangeArrowheads="1"/>
            </p:cNvSpPr>
            <p:nvPr/>
          </p:nvSpPr>
          <p:spPr bwMode="auto">
            <a:xfrm>
              <a:off x="2989" y="1508"/>
              <a:ext cx="2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M</a:t>
              </a:r>
            </a:p>
          </p:txBody>
        </p:sp>
        <p:sp>
          <p:nvSpPr>
            <p:cNvPr id="27671" name="AutoShape 19">
              <a:extLst>
                <a:ext uri="{FF2B5EF4-FFF2-40B4-BE49-F238E27FC236}">
                  <a16:creationId xmlns:a16="http://schemas.microsoft.com/office/drawing/2014/main" id="{B1DD0A78-84D8-4E68-A531-028D53DA9AED}"/>
                </a:ext>
              </a:extLst>
            </p:cNvPr>
            <p:cNvSpPr>
              <a:spLocks/>
            </p:cNvSpPr>
            <p:nvPr/>
          </p:nvSpPr>
          <p:spPr bwMode="auto">
            <a:xfrm flipH="1">
              <a:off x="2813" y="1287"/>
              <a:ext cx="151" cy="710"/>
            </a:xfrm>
            <a:prstGeom prst="leftBrace">
              <a:avLst>
                <a:gd name="adj1" fmla="val 391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grpSp>
      <p:grpSp>
        <p:nvGrpSpPr>
          <p:cNvPr id="27662" name="Group 20">
            <a:extLst>
              <a:ext uri="{FF2B5EF4-FFF2-40B4-BE49-F238E27FC236}">
                <a16:creationId xmlns:a16="http://schemas.microsoft.com/office/drawing/2014/main" id="{FCF55E7A-7C90-43D3-8F4A-91B4891C1880}"/>
              </a:ext>
            </a:extLst>
          </p:cNvPr>
          <p:cNvGrpSpPr>
            <a:grpSpLocks/>
          </p:cNvGrpSpPr>
          <p:nvPr/>
        </p:nvGrpSpPr>
        <p:grpSpPr bwMode="auto">
          <a:xfrm>
            <a:off x="4476750" y="509588"/>
            <a:ext cx="657225" cy="1463675"/>
            <a:chOff x="2820" y="321"/>
            <a:chExt cx="414" cy="922"/>
          </a:xfrm>
        </p:grpSpPr>
        <p:sp>
          <p:nvSpPr>
            <p:cNvPr id="27668" name="Rectangle 21">
              <a:extLst>
                <a:ext uri="{FF2B5EF4-FFF2-40B4-BE49-F238E27FC236}">
                  <a16:creationId xmlns:a16="http://schemas.microsoft.com/office/drawing/2014/main" id="{3F7E8A6F-2EFA-44DB-B358-1BE684080EF3}"/>
                </a:ext>
              </a:extLst>
            </p:cNvPr>
            <p:cNvSpPr>
              <a:spLocks noChangeArrowheads="1"/>
            </p:cNvSpPr>
            <p:nvPr/>
          </p:nvSpPr>
          <p:spPr bwMode="auto">
            <a:xfrm>
              <a:off x="2990" y="729"/>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latin typeface="Helvetica Regular" charset="0"/>
                  <a:cs typeface="Helvetica Regular" charset="0"/>
                </a:rPr>
                <a:t>E</a:t>
              </a:r>
            </a:p>
          </p:txBody>
        </p:sp>
        <p:sp>
          <p:nvSpPr>
            <p:cNvPr id="27669" name="AutoShape 22">
              <a:extLst>
                <a:ext uri="{FF2B5EF4-FFF2-40B4-BE49-F238E27FC236}">
                  <a16:creationId xmlns:a16="http://schemas.microsoft.com/office/drawing/2014/main" id="{89F2C93F-4485-4260-B363-D6212D30BDE6}"/>
                </a:ext>
              </a:extLst>
            </p:cNvPr>
            <p:cNvSpPr>
              <a:spLocks/>
            </p:cNvSpPr>
            <p:nvPr/>
          </p:nvSpPr>
          <p:spPr bwMode="auto">
            <a:xfrm flipH="1">
              <a:off x="2820" y="321"/>
              <a:ext cx="151" cy="922"/>
            </a:xfrm>
            <a:prstGeom prst="leftBrace">
              <a:avLst>
                <a:gd name="adj1" fmla="val 5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grpSp>
      <p:grpSp>
        <p:nvGrpSpPr>
          <p:cNvPr id="27663" name="Group 23">
            <a:extLst>
              <a:ext uri="{FF2B5EF4-FFF2-40B4-BE49-F238E27FC236}">
                <a16:creationId xmlns:a16="http://schemas.microsoft.com/office/drawing/2014/main" id="{10089E6D-5AE6-4BC4-95F5-73D771AAD648}"/>
              </a:ext>
            </a:extLst>
          </p:cNvPr>
          <p:cNvGrpSpPr>
            <a:grpSpLocks/>
          </p:cNvGrpSpPr>
          <p:nvPr/>
        </p:nvGrpSpPr>
        <p:grpSpPr bwMode="auto">
          <a:xfrm>
            <a:off x="1949450" y="2557463"/>
            <a:ext cx="1212850" cy="635000"/>
            <a:chOff x="1228" y="1611"/>
            <a:chExt cx="764" cy="400"/>
          </a:xfrm>
        </p:grpSpPr>
        <p:sp>
          <p:nvSpPr>
            <p:cNvPr id="27666" name="Arc 24">
              <a:extLst>
                <a:ext uri="{FF2B5EF4-FFF2-40B4-BE49-F238E27FC236}">
                  <a16:creationId xmlns:a16="http://schemas.microsoft.com/office/drawing/2014/main" id="{CB42F3FD-D7E9-4164-9880-D5BA1A63A1C5}"/>
                </a:ext>
              </a:extLst>
            </p:cNvPr>
            <p:cNvSpPr>
              <a:spLocks/>
            </p:cNvSpPr>
            <p:nvPr/>
          </p:nvSpPr>
          <p:spPr bwMode="auto">
            <a:xfrm rot="18231530" flipV="1">
              <a:off x="1228" y="1738"/>
              <a:ext cx="273" cy="273"/>
            </a:xfrm>
            <a:custGeom>
              <a:avLst/>
              <a:gdLst>
                <a:gd name="T0" fmla="*/ 0 w 21600"/>
                <a:gd name="T1" fmla="*/ 0 h 21607"/>
                <a:gd name="T2" fmla="*/ 0 w 21600"/>
                <a:gd name="T3" fmla="*/ 0 h 21607"/>
                <a:gd name="T4" fmla="*/ 0 w 21600"/>
                <a:gd name="T5" fmla="*/ 0 h 21607"/>
                <a:gd name="T6" fmla="*/ 0 60000 65536"/>
                <a:gd name="T7" fmla="*/ 0 60000 65536"/>
                <a:gd name="T8" fmla="*/ 0 60000 65536"/>
                <a:gd name="T9" fmla="*/ 0 w 21600"/>
                <a:gd name="T10" fmla="*/ 0 h 21607"/>
                <a:gd name="T11" fmla="*/ 21600 w 21600"/>
                <a:gd name="T12" fmla="*/ 21607 h 21607"/>
              </a:gdLst>
              <a:ahLst/>
              <a:cxnLst>
                <a:cxn ang="T6">
                  <a:pos x="T0" y="T1"/>
                </a:cxn>
                <a:cxn ang="T7">
                  <a:pos x="T2" y="T3"/>
                </a:cxn>
                <a:cxn ang="T8">
                  <a:pos x="T4" y="T5"/>
                </a:cxn>
              </a:cxnLst>
              <a:rect l="T9" t="T10" r="T11" b="T12"/>
              <a:pathLst>
                <a:path w="21600" h="21607" fill="none" extrusionOk="0">
                  <a:moveTo>
                    <a:pt x="8542" y="0"/>
                  </a:moveTo>
                  <a:cubicBezTo>
                    <a:pt x="16466" y="3412"/>
                    <a:pt x="21600" y="11211"/>
                    <a:pt x="21600" y="19839"/>
                  </a:cubicBezTo>
                  <a:cubicBezTo>
                    <a:pt x="21600" y="20429"/>
                    <a:pt x="21575" y="21018"/>
                    <a:pt x="21527" y="21606"/>
                  </a:cubicBezTo>
                </a:path>
                <a:path w="21600" h="21607" stroke="0" extrusionOk="0">
                  <a:moveTo>
                    <a:pt x="8542" y="0"/>
                  </a:moveTo>
                  <a:cubicBezTo>
                    <a:pt x="16466" y="3412"/>
                    <a:pt x="21600" y="11211"/>
                    <a:pt x="21600" y="19839"/>
                  </a:cubicBezTo>
                  <a:cubicBezTo>
                    <a:pt x="21600" y="20429"/>
                    <a:pt x="21575" y="21018"/>
                    <a:pt x="21527" y="21606"/>
                  </a:cubicBezTo>
                  <a:lnTo>
                    <a:pt x="0" y="19839"/>
                  </a:lnTo>
                  <a:lnTo>
                    <a:pt x="8542" y="0"/>
                  </a:lnTo>
                  <a:close/>
                </a:path>
              </a:pathLst>
            </a:custGeom>
            <a:noFill/>
            <a:ln w="22225">
              <a:solidFill>
                <a:schemeClr val="tx1"/>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Helvetica Regular" charset="0"/>
                <a:cs typeface="Helvetica Regular" charset="0"/>
              </a:endParaRPr>
            </a:p>
          </p:txBody>
        </p:sp>
        <p:sp>
          <p:nvSpPr>
            <p:cNvPr id="27667" name="Text Box 25">
              <a:extLst>
                <a:ext uri="{FF2B5EF4-FFF2-40B4-BE49-F238E27FC236}">
                  <a16:creationId xmlns:a16="http://schemas.microsoft.com/office/drawing/2014/main" id="{0D7A42B8-D67A-4EB5-8925-0DBB967A467C}"/>
                </a:ext>
              </a:extLst>
            </p:cNvPr>
            <p:cNvSpPr txBox="1">
              <a:spLocks noChangeArrowheads="1"/>
            </p:cNvSpPr>
            <p:nvPr/>
          </p:nvSpPr>
          <p:spPr bwMode="auto">
            <a:xfrm>
              <a:off x="1500" y="1611"/>
              <a:ext cx="4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aseline="30000" dirty="0">
                  <a:latin typeface="Times New Roman" panose="02020603050405020304" pitchFamily="18" charset="0"/>
                  <a:cs typeface="Helvetica Regular" charset="0"/>
                  <a:sym typeface="Symbol" panose="05050102010706020507" pitchFamily="18" charset="2"/>
                </a:rPr>
                <a:t></a:t>
              </a:r>
              <a:r>
                <a:rPr lang="en-US" altLang="en-US" sz="2400" dirty="0">
                  <a:latin typeface="Times New Roman" panose="02020603050405020304" pitchFamily="18" charset="0"/>
                  <a:cs typeface="Helvetica Regular" charset="0"/>
                  <a:sym typeface="Symbol" panose="05050102010706020507" pitchFamily="18" charset="2"/>
                </a:rPr>
                <a:t>/</a:t>
              </a:r>
              <a:r>
                <a:rPr lang="en-US" altLang="en-US" sz="2400" baseline="-25000" dirty="0">
                  <a:latin typeface="Times New Roman" panose="02020603050405020304" pitchFamily="18" charset="0"/>
                  <a:cs typeface="Helvetica Regular" charset="0"/>
                  <a:sym typeface="Symbol" panose="05050102010706020507" pitchFamily="18" charset="2"/>
                </a:rPr>
                <a:t>2</a:t>
              </a:r>
              <a:endParaRPr lang="en-US" altLang="en-US" sz="2400" baseline="-25000" dirty="0">
                <a:latin typeface="Times New Roman" panose="02020603050405020304" pitchFamily="18" charset="0"/>
                <a:cs typeface="Helvetica Regular" charset="0"/>
              </a:endParaRPr>
            </a:p>
          </p:txBody>
        </p:sp>
      </p:grpSp>
      <p:sp>
        <p:nvSpPr>
          <p:cNvPr id="27664" name="Rectangle 26">
            <a:extLst>
              <a:ext uri="{FF2B5EF4-FFF2-40B4-BE49-F238E27FC236}">
                <a16:creationId xmlns:a16="http://schemas.microsoft.com/office/drawing/2014/main" id="{25D3E531-EB08-4679-B19E-7084F38843A6}"/>
              </a:ext>
            </a:extLst>
          </p:cNvPr>
          <p:cNvSpPr>
            <a:spLocks noChangeArrowheads="1"/>
          </p:cNvSpPr>
          <p:nvPr/>
        </p:nvSpPr>
        <p:spPr bwMode="auto">
          <a:xfrm>
            <a:off x="9525" y="4760913"/>
            <a:ext cx="8229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spcBef>
                <a:spcPct val="20000"/>
              </a:spcBef>
              <a:buFontTx/>
              <a:buChar char="–"/>
            </a:pPr>
            <a:r>
              <a:rPr lang="en-US" altLang="en-US" sz="2400" dirty="0">
                <a:solidFill>
                  <a:srgbClr val="0000FF"/>
                </a:solidFill>
                <a:latin typeface="Helvetica Regular" charset="0"/>
                <a:ea typeface="Helvetica Regular" charset="0"/>
                <a:cs typeface="Helvetica Regular" charset="0"/>
                <a:sym typeface="Symbol" panose="05050102010706020507" pitchFamily="18" charset="2"/>
              </a:rPr>
              <a:t>: Deflection Angle</a:t>
            </a:r>
          </a:p>
          <a:p>
            <a:pPr lvl="1">
              <a:spcBef>
                <a:spcPct val="20000"/>
              </a:spcBef>
              <a:buFontTx/>
              <a:buChar char="–"/>
            </a:pPr>
            <a:r>
              <a:rPr lang="en-US" altLang="en-US" sz="2400" dirty="0">
                <a:solidFill>
                  <a:srgbClr val="0000FF"/>
                </a:solidFill>
                <a:latin typeface="Helvetica Regular" charset="0"/>
                <a:ea typeface="Helvetica Regular" charset="0"/>
                <a:cs typeface="Helvetica Regular" charset="0"/>
              </a:rPr>
              <a:t>E: External ordinate</a:t>
            </a:r>
          </a:p>
          <a:p>
            <a:pPr lvl="1">
              <a:spcBef>
                <a:spcPct val="20000"/>
              </a:spcBef>
              <a:buFontTx/>
              <a:buChar char="–"/>
            </a:pPr>
            <a:r>
              <a:rPr lang="en-US" altLang="en-US" sz="2400" dirty="0">
                <a:solidFill>
                  <a:srgbClr val="0000FF"/>
                </a:solidFill>
                <a:latin typeface="Helvetica Regular" charset="0"/>
                <a:ea typeface="Helvetica Regular" charset="0"/>
                <a:cs typeface="Helvetica Regular" charset="0"/>
              </a:rPr>
              <a:t>M: Middle ordinate</a:t>
            </a:r>
          </a:p>
        </p:txBody>
      </p:sp>
      <p:pic>
        <p:nvPicPr>
          <p:cNvPr id="27665" name="Picture 5">
            <a:extLst>
              <a:ext uri="{FF2B5EF4-FFF2-40B4-BE49-F238E27FC236}">
                <a16:creationId xmlns:a16="http://schemas.microsoft.com/office/drawing/2014/main" id="{325C1D03-D26A-4779-94B8-E3D70E8F87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9698" name="Slide Number Placeholder 1">
            <a:extLst>
              <a:ext uri="{FF2B5EF4-FFF2-40B4-BE49-F238E27FC236}">
                <a16:creationId xmlns:a16="http://schemas.microsoft.com/office/drawing/2014/main" id="{91DED165-2F92-4903-969A-549C3D23B3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1F2C87-6263-4C47-BA09-4F9353128423}" type="slidenum">
              <a:rPr lang="es-ES" altLang="en-US">
                <a:solidFill>
                  <a:srgbClr val="FFFFFF"/>
                </a:solidFill>
                <a:latin typeface="Helvetica Regular" charset="0"/>
                <a:cs typeface="Helvetica Regular" charset="0"/>
              </a:rPr>
              <a:pPr/>
              <a:t>23</a:t>
            </a:fld>
            <a:endParaRPr lang="es-ES" altLang="en-US" dirty="0">
              <a:solidFill>
                <a:srgbClr val="FFFFFF"/>
              </a:solidFill>
              <a:latin typeface="Helvetica Regular" charset="0"/>
              <a:cs typeface="Helvetica Regular" charset="0"/>
            </a:endParaRPr>
          </a:p>
        </p:txBody>
      </p:sp>
      <p:sp>
        <p:nvSpPr>
          <p:cNvPr id="29699" name="Rectangle 2">
            <a:extLst>
              <a:ext uri="{FF2B5EF4-FFF2-40B4-BE49-F238E27FC236}">
                <a16:creationId xmlns:a16="http://schemas.microsoft.com/office/drawing/2014/main" id="{98366BF9-8214-4CA2-9020-9D54B689AF6F}"/>
              </a:ext>
            </a:extLst>
          </p:cNvPr>
          <p:cNvSpPr>
            <a:spLocks noChangeArrowheads="1"/>
          </p:cNvSpPr>
          <p:nvPr/>
        </p:nvSpPr>
        <p:spPr bwMode="auto">
          <a:xfrm>
            <a:off x="323851" y="106363"/>
            <a:ext cx="67684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3000" b="1" dirty="0">
                <a:solidFill>
                  <a:srgbClr val="A50021"/>
                </a:solidFill>
                <a:latin typeface="Helvetica" charset="0"/>
                <a:ea typeface="Helvetica" charset="0"/>
                <a:cs typeface="Helvetica" charset="0"/>
              </a:rPr>
              <a:t>Geometric Design: Horizontal Curves in The Project</a:t>
            </a:r>
          </a:p>
        </p:txBody>
      </p:sp>
      <p:sp>
        <p:nvSpPr>
          <p:cNvPr id="29700" name="Rectangle 3">
            <a:extLst>
              <a:ext uri="{FF2B5EF4-FFF2-40B4-BE49-F238E27FC236}">
                <a16:creationId xmlns:a16="http://schemas.microsoft.com/office/drawing/2014/main" id="{438857A2-72D5-4E6A-84FB-E85A17B25DE8}"/>
              </a:ext>
            </a:extLst>
          </p:cNvPr>
          <p:cNvSpPr>
            <a:spLocks noChangeArrowheads="1"/>
          </p:cNvSpPr>
          <p:nvPr/>
        </p:nvSpPr>
        <p:spPr bwMode="auto">
          <a:xfrm>
            <a:off x="323851" y="1280198"/>
            <a:ext cx="2638425" cy="446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300" dirty="0">
                <a:latin typeface="Helvetica Regular" charset="0"/>
                <a:cs typeface="Helvetica Regular" charset="0"/>
              </a:rPr>
              <a:t>First Curve details </a:t>
            </a:r>
          </a:p>
        </p:txBody>
      </p:sp>
      <p:graphicFrame>
        <p:nvGraphicFramePr>
          <p:cNvPr id="5" name="Table 4">
            <a:extLst>
              <a:ext uri="{FF2B5EF4-FFF2-40B4-BE49-F238E27FC236}">
                <a16:creationId xmlns:a16="http://schemas.microsoft.com/office/drawing/2014/main" id="{D01D88F6-2355-440E-A63C-59CCB1BC230B}"/>
              </a:ext>
            </a:extLst>
          </p:cNvPr>
          <p:cNvGraphicFramePr>
            <a:graphicFrameLocks noGrp="1"/>
          </p:cNvGraphicFramePr>
          <p:nvPr>
            <p:extLst>
              <p:ext uri="{D42A27DB-BD31-4B8C-83A1-F6EECF244321}">
                <p14:modId xmlns:p14="http://schemas.microsoft.com/office/powerpoint/2010/main" val="142736160"/>
              </p:ext>
            </p:extLst>
          </p:nvPr>
        </p:nvGraphicFramePr>
        <p:xfrm>
          <a:off x="672134" y="1804650"/>
          <a:ext cx="7783512" cy="4456113"/>
        </p:xfrm>
        <a:graphic>
          <a:graphicData uri="http://schemas.openxmlformats.org/drawingml/2006/table">
            <a:tbl>
              <a:tblPr/>
              <a:tblGrid>
                <a:gridCol w="1555645">
                  <a:extLst>
                    <a:ext uri="{9D8B030D-6E8A-4147-A177-3AD203B41FA5}">
                      <a16:colId xmlns:a16="http://schemas.microsoft.com/office/drawing/2014/main" val="20000"/>
                    </a:ext>
                  </a:extLst>
                </a:gridCol>
                <a:gridCol w="1557407">
                  <a:extLst>
                    <a:ext uri="{9D8B030D-6E8A-4147-A177-3AD203B41FA5}">
                      <a16:colId xmlns:a16="http://schemas.microsoft.com/office/drawing/2014/main" val="20001"/>
                    </a:ext>
                  </a:extLst>
                </a:gridCol>
                <a:gridCol w="1555646">
                  <a:extLst>
                    <a:ext uri="{9D8B030D-6E8A-4147-A177-3AD203B41FA5}">
                      <a16:colId xmlns:a16="http://schemas.microsoft.com/office/drawing/2014/main" val="20002"/>
                    </a:ext>
                  </a:extLst>
                </a:gridCol>
                <a:gridCol w="1557407">
                  <a:extLst>
                    <a:ext uri="{9D8B030D-6E8A-4147-A177-3AD203B41FA5}">
                      <a16:colId xmlns:a16="http://schemas.microsoft.com/office/drawing/2014/main" val="20003"/>
                    </a:ext>
                  </a:extLst>
                </a:gridCol>
                <a:gridCol w="1557407">
                  <a:extLst>
                    <a:ext uri="{9D8B030D-6E8A-4147-A177-3AD203B41FA5}">
                      <a16:colId xmlns:a16="http://schemas.microsoft.com/office/drawing/2014/main" val="20004"/>
                    </a:ext>
                  </a:extLst>
                </a:gridCol>
              </a:tblGrid>
              <a:tr h="744123">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Station</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(0+00)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err="1">
                          <a:ln>
                            <a:noFill/>
                          </a:ln>
                          <a:solidFill>
                            <a:srgbClr val="FF0000"/>
                          </a:solidFill>
                          <a:effectLst/>
                          <a:latin typeface="Helvetica" charset="0"/>
                          <a:ea typeface="Helvetica" charset="0"/>
                          <a:cs typeface="Helvetica" charset="0"/>
                        </a:rPr>
                        <a:t>Θ</a:t>
                      </a:r>
                      <a:endParaRPr kumimoji="0" lang="en-US" altLang="x-none" sz="1800" b="1" i="0" u="none" strike="noStrike" cap="none" normalizeH="0" baseline="0" dirty="0">
                        <a:ln>
                          <a:noFill/>
                        </a:ln>
                        <a:solidFill>
                          <a:srgbClr val="FF0000"/>
                        </a:solidFill>
                        <a:effectLst/>
                        <a:latin typeface="Helvetica" charset="0"/>
                        <a:ea typeface="Helvetica" charset="0"/>
                        <a:cs typeface="Helvetica" charset="0"/>
                      </a:endParaRP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a:t>
                      </a:r>
                      <a:r>
                        <a:rPr kumimoji="0" lang="en-US" altLang="x-none" sz="1800" b="1" i="0" u="none" strike="noStrike" cap="none" normalizeH="0" baseline="0" dirty="0" err="1">
                          <a:ln>
                            <a:noFill/>
                          </a:ln>
                          <a:solidFill>
                            <a:srgbClr val="FF0000"/>
                          </a:solidFill>
                          <a:effectLst/>
                          <a:latin typeface="Helvetica" charset="0"/>
                          <a:ea typeface="Helvetica" charset="0"/>
                          <a:cs typeface="Helvetica" charset="0"/>
                        </a:rPr>
                        <a:t>deg</a:t>
                      </a: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X</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(m)</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Y</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(m)</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L’</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FF0000"/>
                          </a:solidFill>
                          <a:effectLst/>
                          <a:latin typeface="Helvetica" charset="0"/>
                          <a:ea typeface="Helvetica" charset="0"/>
                          <a:cs typeface="Helvetica" charset="0"/>
                        </a:rPr>
                        <a:t>(m)</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199">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115+40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1"/>
                  </a:ext>
                </a:extLst>
              </a:tr>
              <a:tr h="371199">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115+60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2.076°</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49.99</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0.9057</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100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2"/>
                  </a:ext>
                </a:extLst>
              </a:tr>
              <a:tr h="371199">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a:ln>
                            <a:noFill/>
                          </a:ln>
                          <a:solidFill>
                            <a:schemeClr val="tx1"/>
                          </a:solidFill>
                          <a:effectLst/>
                          <a:latin typeface="Helvetica" charset="0"/>
                          <a:ea typeface="Helvetica" charset="0"/>
                          <a:cs typeface="Helvetica" charset="0"/>
                        </a:rPr>
                        <a:t>115+80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4.152°</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99.9</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3.6218</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3"/>
                  </a:ext>
                </a:extLst>
              </a:tr>
              <a:tr h="371199">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a:ln>
                            <a:noFill/>
                          </a:ln>
                          <a:solidFill>
                            <a:schemeClr val="tx1"/>
                          </a:solidFill>
                          <a:effectLst/>
                          <a:latin typeface="Helvetica" charset="0"/>
                          <a:ea typeface="Helvetica" charset="0"/>
                          <a:cs typeface="Helvetica" charset="0"/>
                        </a:rPr>
                        <a:t>116+00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6.227°</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149.622</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8.142</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4"/>
                  </a:ext>
                </a:extLst>
              </a:tr>
              <a:tr h="371199">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a:ln>
                            <a:noFill/>
                          </a:ln>
                          <a:solidFill>
                            <a:schemeClr val="tx1"/>
                          </a:solidFill>
                          <a:effectLst/>
                          <a:latin typeface="Helvetica" charset="0"/>
                          <a:ea typeface="Helvetica" charset="0"/>
                          <a:cs typeface="Helvetica" charset="0"/>
                        </a:rPr>
                        <a:t>116+20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8.304°</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199.11</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14.47</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400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5"/>
                  </a:ext>
                </a:extLst>
              </a:tr>
              <a:tr h="371199">
                <a:tc>
                  <a:txBody>
                    <a:bodyPr/>
                    <a:lstStyle>
                      <a:lvl1pPr>
                        <a:spcBef>
                          <a:spcPct val="20000"/>
                        </a:spcBef>
                        <a:buFont typeface="Arial" charset="0"/>
                        <a:tabLst>
                          <a:tab pos="146050" algn="l"/>
                          <a:tab pos="471488" algn="ctr"/>
                          <a:tab pos="919163" algn="l"/>
                        </a:tabLst>
                        <a:defRPr sz="1600" i="1">
                          <a:solidFill>
                            <a:schemeClr val="tx1"/>
                          </a:solidFill>
                          <a:latin typeface="Candara" charset="0"/>
                        </a:defRPr>
                      </a:lvl1pPr>
                      <a:lvl2pPr marL="742950" indent="-285750">
                        <a:spcBef>
                          <a:spcPct val="20000"/>
                        </a:spcBef>
                        <a:buFont typeface="Arial" charset="0"/>
                        <a:tabLst>
                          <a:tab pos="146050" algn="l"/>
                          <a:tab pos="471488" algn="ctr"/>
                          <a:tab pos="919163" algn="l"/>
                        </a:tabLst>
                        <a:defRPr sz="1600" i="1">
                          <a:solidFill>
                            <a:schemeClr val="tx1"/>
                          </a:solidFill>
                          <a:latin typeface="Candara" charset="0"/>
                        </a:defRPr>
                      </a:lvl2pPr>
                      <a:lvl3pPr marL="1143000" indent="-228600">
                        <a:spcBef>
                          <a:spcPct val="20000"/>
                        </a:spcBef>
                        <a:buFont typeface="Arial" charset="0"/>
                        <a:tabLst>
                          <a:tab pos="146050" algn="l"/>
                          <a:tab pos="471488" algn="ctr"/>
                          <a:tab pos="919163" algn="l"/>
                        </a:tabLst>
                        <a:defRPr sz="1600" i="1">
                          <a:solidFill>
                            <a:schemeClr val="tx1"/>
                          </a:solidFill>
                          <a:latin typeface="Candara" charset="0"/>
                        </a:defRPr>
                      </a:lvl3pPr>
                      <a:lvl4pPr marL="1600200" indent="-228600">
                        <a:spcBef>
                          <a:spcPct val="20000"/>
                        </a:spcBef>
                        <a:buFont typeface="Arial" charset="0"/>
                        <a:tabLst>
                          <a:tab pos="146050" algn="l"/>
                          <a:tab pos="471488" algn="ctr"/>
                          <a:tab pos="919163" algn="l"/>
                        </a:tabLst>
                        <a:defRPr sz="1600" i="1">
                          <a:solidFill>
                            <a:schemeClr val="tx1"/>
                          </a:solidFill>
                          <a:latin typeface="Candara" charset="0"/>
                        </a:defRPr>
                      </a:lvl4pPr>
                      <a:lvl5pPr marL="2057400" indent="-228600">
                        <a:spcBef>
                          <a:spcPct val="20000"/>
                        </a:spcBef>
                        <a:buFont typeface="Arial" charset="0"/>
                        <a:tabLst>
                          <a:tab pos="146050" algn="l"/>
                          <a:tab pos="471488" algn="ctr"/>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146050" algn="l"/>
                          <a:tab pos="471488" algn="ctr"/>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116+40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10.38°</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253.32</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22.6</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500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6"/>
                  </a:ext>
                </a:extLst>
              </a:tr>
              <a:tr h="371199">
                <a:tc>
                  <a:txBody>
                    <a:bodyPr/>
                    <a:lstStyle>
                      <a:lvl1pPr>
                        <a:spcBef>
                          <a:spcPct val="20000"/>
                        </a:spcBef>
                        <a:buFont typeface="Arial" charset="0"/>
                        <a:tabLst>
                          <a:tab pos="146050" algn="l"/>
                          <a:tab pos="471488" algn="ctr"/>
                          <a:tab pos="919163" algn="l"/>
                        </a:tabLst>
                        <a:defRPr sz="1600" i="1">
                          <a:solidFill>
                            <a:schemeClr val="tx1"/>
                          </a:solidFill>
                          <a:latin typeface="Candara" charset="0"/>
                        </a:defRPr>
                      </a:lvl1pPr>
                      <a:lvl2pPr marL="742950" indent="-285750">
                        <a:spcBef>
                          <a:spcPct val="20000"/>
                        </a:spcBef>
                        <a:buFont typeface="Arial" charset="0"/>
                        <a:tabLst>
                          <a:tab pos="146050" algn="l"/>
                          <a:tab pos="471488" algn="ctr"/>
                          <a:tab pos="919163" algn="l"/>
                        </a:tabLst>
                        <a:defRPr sz="1600" i="1">
                          <a:solidFill>
                            <a:schemeClr val="tx1"/>
                          </a:solidFill>
                          <a:latin typeface="Candara" charset="0"/>
                        </a:defRPr>
                      </a:lvl2pPr>
                      <a:lvl3pPr marL="1143000" indent="-228600">
                        <a:spcBef>
                          <a:spcPct val="20000"/>
                        </a:spcBef>
                        <a:buFont typeface="Arial" charset="0"/>
                        <a:tabLst>
                          <a:tab pos="146050" algn="l"/>
                          <a:tab pos="471488" algn="ctr"/>
                          <a:tab pos="919163" algn="l"/>
                        </a:tabLst>
                        <a:defRPr sz="1600" i="1">
                          <a:solidFill>
                            <a:schemeClr val="tx1"/>
                          </a:solidFill>
                          <a:latin typeface="Candara" charset="0"/>
                        </a:defRPr>
                      </a:lvl3pPr>
                      <a:lvl4pPr marL="1600200" indent="-228600">
                        <a:spcBef>
                          <a:spcPct val="20000"/>
                        </a:spcBef>
                        <a:buFont typeface="Arial" charset="0"/>
                        <a:tabLst>
                          <a:tab pos="146050" algn="l"/>
                          <a:tab pos="471488" algn="ctr"/>
                          <a:tab pos="919163" algn="l"/>
                        </a:tabLst>
                        <a:defRPr sz="1600" i="1">
                          <a:solidFill>
                            <a:schemeClr val="tx1"/>
                          </a:solidFill>
                          <a:latin typeface="Candara" charset="0"/>
                        </a:defRPr>
                      </a:lvl4pPr>
                      <a:lvl5pPr marL="2057400" indent="-228600">
                        <a:spcBef>
                          <a:spcPct val="20000"/>
                        </a:spcBef>
                        <a:buFont typeface="Arial" charset="0"/>
                        <a:tabLst>
                          <a:tab pos="146050" algn="l"/>
                          <a:tab pos="471488" algn="ctr"/>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146050" algn="l"/>
                          <a:tab pos="471488" algn="ctr"/>
                          <a:tab pos="919163" algn="l"/>
                        </a:tabLst>
                      </a:pPr>
                      <a:r>
                        <a:rPr kumimoji="0" lang="en-US" altLang="x-none" sz="1800" b="1" i="0" u="none" strike="noStrike" cap="none" normalizeH="0" baseline="0">
                          <a:ln>
                            <a:noFill/>
                          </a:ln>
                          <a:solidFill>
                            <a:schemeClr val="tx1"/>
                          </a:solidFill>
                          <a:effectLst/>
                          <a:latin typeface="Helvetica" charset="0"/>
                          <a:ea typeface="Helvetica" charset="0"/>
                          <a:cs typeface="Helvetica" charset="0"/>
                        </a:rPr>
                        <a:t>116+80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12.46°</a:t>
                      </a:r>
                    </a:p>
                  </a:txBody>
                  <a:tcPr marL="53519" marR="535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297.74</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32.5</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600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7"/>
                  </a:ext>
                </a:extLst>
              </a:tr>
              <a:tr h="371199">
                <a:tc>
                  <a:txBody>
                    <a:bodyPr/>
                    <a:lstStyle>
                      <a:lvl1pPr>
                        <a:spcBef>
                          <a:spcPct val="20000"/>
                        </a:spcBef>
                        <a:buFont typeface="Arial" charset="0"/>
                        <a:tabLst>
                          <a:tab pos="146050" algn="l"/>
                          <a:tab pos="471488" algn="ctr"/>
                          <a:tab pos="919163" algn="l"/>
                        </a:tabLst>
                        <a:defRPr sz="1600" i="1">
                          <a:solidFill>
                            <a:schemeClr val="tx1"/>
                          </a:solidFill>
                          <a:latin typeface="Candara" charset="0"/>
                        </a:defRPr>
                      </a:lvl1pPr>
                      <a:lvl2pPr marL="742950" indent="-285750">
                        <a:spcBef>
                          <a:spcPct val="20000"/>
                        </a:spcBef>
                        <a:buFont typeface="Arial" charset="0"/>
                        <a:tabLst>
                          <a:tab pos="146050" algn="l"/>
                          <a:tab pos="471488" algn="ctr"/>
                          <a:tab pos="919163" algn="l"/>
                        </a:tabLst>
                        <a:defRPr sz="1600" i="1">
                          <a:solidFill>
                            <a:schemeClr val="tx1"/>
                          </a:solidFill>
                          <a:latin typeface="Candara" charset="0"/>
                        </a:defRPr>
                      </a:lvl2pPr>
                      <a:lvl3pPr marL="1143000" indent="-228600">
                        <a:spcBef>
                          <a:spcPct val="20000"/>
                        </a:spcBef>
                        <a:buFont typeface="Arial" charset="0"/>
                        <a:tabLst>
                          <a:tab pos="146050" algn="l"/>
                          <a:tab pos="471488" algn="ctr"/>
                          <a:tab pos="919163" algn="l"/>
                        </a:tabLst>
                        <a:defRPr sz="1600" i="1">
                          <a:solidFill>
                            <a:schemeClr val="tx1"/>
                          </a:solidFill>
                          <a:latin typeface="Candara" charset="0"/>
                        </a:defRPr>
                      </a:lvl3pPr>
                      <a:lvl4pPr marL="1600200" indent="-228600">
                        <a:spcBef>
                          <a:spcPct val="20000"/>
                        </a:spcBef>
                        <a:buFont typeface="Arial" charset="0"/>
                        <a:tabLst>
                          <a:tab pos="146050" algn="l"/>
                          <a:tab pos="471488" algn="ctr"/>
                          <a:tab pos="919163" algn="l"/>
                        </a:tabLst>
                        <a:defRPr sz="1600" i="1">
                          <a:solidFill>
                            <a:schemeClr val="tx1"/>
                          </a:solidFill>
                          <a:latin typeface="Candara" charset="0"/>
                        </a:defRPr>
                      </a:lvl4pPr>
                      <a:lvl5pPr marL="2057400" indent="-228600">
                        <a:spcBef>
                          <a:spcPct val="20000"/>
                        </a:spcBef>
                        <a:buFont typeface="Arial" charset="0"/>
                        <a:tabLst>
                          <a:tab pos="146050" algn="l"/>
                          <a:tab pos="471488" algn="ctr"/>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146050" algn="l"/>
                          <a:tab pos="471488" algn="ctr"/>
                          <a:tab pos="919163" algn="l"/>
                        </a:tabLst>
                      </a:pPr>
                      <a:r>
                        <a:rPr kumimoji="0" lang="en-US" altLang="x-none" sz="1800" b="1" i="0" u="none" strike="noStrike" cap="none" normalizeH="0" baseline="0">
                          <a:ln>
                            <a:noFill/>
                          </a:ln>
                          <a:solidFill>
                            <a:schemeClr val="tx1"/>
                          </a:solidFill>
                          <a:effectLst/>
                          <a:latin typeface="Helvetica" charset="0"/>
                          <a:ea typeface="Helvetica" charset="0"/>
                          <a:cs typeface="Helvetica" charset="0"/>
                        </a:rPr>
                        <a:t>117+00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14.53°</a:t>
                      </a:r>
                    </a:p>
                  </a:txBody>
                  <a:tcPr marL="53519" marR="535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346.22</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44.137</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700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8"/>
                  </a:ext>
                </a:extLst>
              </a:tr>
              <a:tr h="371199">
                <a:tc>
                  <a:txBody>
                    <a:bodyPr/>
                    <a:lstStyle>
                      <a:lvl1pPr>
                        <a:spcBef>
                          <a:spcPct val="20000"/>
                        </a:spcBef>
                        <a:buFont typeface="Arial" charset="0"/>
                        <a:tabLst>
                          <a:tab pos="146050" algn="l"/>
                          <a:tab pos="471488" algn="ctr"/>
                          <a:tab pos="919163" algn="l"/>
                        </a:tabLst>
                        <a:defRPr sz="1600" i="1">
                          <a:solidFill>
                            <a:schemeClr val="tx1"/>
                          </a:solidFill>
                          <a:latin typeface="Candara" charset="0"/>
                        </a:defRPr>
                      </a:lvl1pPr>
                      <a:lvl2pPr marL="742950" indent="-285750">
                        <a:spcBef>
                          <a:spcPct val="20000"/>
                        </a:spcBef>
                        <a:buFont typeface="Arial" charset="0"/>
                        <a:tabLst>
                          <a:tab pos="146050" algn="l"/>
                          <a:tab pos="471488" algn="ctr"/>
                          <a:tab pos="919163" algn="l"/>
                        </a:tabLst>
                        <a:defRPr sz="1600" i="1">
                          <a:solidFill>
                            <a:schemeClr val="tx1"/>
                          </a:solidFill>
                          <a:latin typeface="Candara" charset="0"/>
                        </a:defRPr>
                      </a:lvl2pPr>
                      <a:lvl3pPr marL="1143000" indent="-228600">
                        <a:spcBef>
                          <a:spcPct val="20000"/>
                        </a:spcBef>
                        <a:buFont typeface="Arial" charset="0"/>
                        <a:tabLst>
                          <a:tab pos="146050" algn="l"/>
                          <a:tab pos="471488" algn="ctr"/>
                          <a:tab pos="919163" algn="l"/>
                        </a:tabLst>
                        <a:defRPr sz="1600" i="1">
                          <a:solidFill>
                            <a:schemeClr val="tx1"/>
                          </a:solidFill>
                          <a:latin typeface="Candara" charset="0"/>
                        </a:defRPr>
                      </a:lvl3pPr>
                      <a:lvl4pPr marL="1600200" indent="-228600">
                        <a:spcBef>
                          <a:spcPct val="20000"/>
                        </a:spcBef>
                        <a:buFont typeface="Arial" charset="0"/>
                        <a:tabLst>
                          <a:tab pos="146050" algn="l"/>
                          <a:tab pos="471488" algn="ctr"/>
                          <a:tab pos="919163" algn="l"/>
                        </a:tabLst>
                        <a:defRPr sz="1600" i="1">
                          <a:solidFill>
                            <a:schemeClr val="tx1"/>
                          </a:solidFill>
                          <a:latin typeface="Candara" charset="0"/>
                        </a:defRPr>
                      </a:lvl4pPr>
                      <a:lvl5pPr marL="2057400" indent="-228600">
                        <a:spcBef>
                          <a:spcPct val="20000"/>
                        </a:spcBef>
                        <a:buFont typeface="Arial" charset="0"/>
                        <a:tabLst>
                          <a:tab pos="146050" algn="l"/>
                          <a:tab pos="471488" algn="ctr"/>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146050" algn="l"/>
                          <a:tab pos="471488" algn="ctr"/>
                          <a:tab pos="919163" algn="l"/>
                        </a:tabLst>
                      </a:pPr>
                      <a:r>
                        <a:rPr kumimoji="0" lang="en-US" altLang="x-none" sz="1800" b="1" i="0" u="none" strike="noStrike" cap="none" normalizeH="0" baseline="0">
                          <a:ln>
                            <a:noFill/>
                          </a:ln>
                          <a:solidFill>
                            <a:schemeClr val="tx1"/>
                          </a:solidFill>
                          <a:effectLst/>
                          <a:latin typeface="Helvetica" charset="0"/>
                          <a:ea typeface="Helvetica" charset="0"/>
                          <a:cs typeface="Helvetica" charset="0"/>
                        </a:rPr>
                        <a:t>117+20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16.61°</a:t>
                      </a:r>
                    </a:p>
                  </a:txBody>
                  <a:tcPr marL="53519" marR="535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394.48</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57.6</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800</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9"/>
                  </a:ext>
                </a:extLst>
              </a:tr>
              <a:tr h="371199">
                <a:tc>
                  <a:txBody>
                    <a:bodyPr/>
                    <a:lstStyle>
                      <a:lvl1pPr>
                        <a:spcBef>
                          <a:spcPct val="20000"/>
                        </a:spcBef>
                        <a:buFont typeface="Arial" charset="0"/>
                        <a:tabLst>
                          <a:tab pos="146050" algn="l"/>
                          <a:tab pos="471488" algn="ctr"/>
                          <a:tab pos="919163" algn="l"/>
                        </a:tabLst>
                        <a:defRPr sz="1600" i="1">
                          <a:solidFill>
                            <a:schemeClr val="tx1"/>
                          </a:solidFill>
                          <a:latin typeface="Candara" charset="0"/>
                        </a:defRPr>
                      </a:lvl1pPr>
                      <a:lvl2pPr marL="742950" indent="-285750">
                        <a:spcBef>
                          <a:spcPct val="20000"/>
                        </a:spcBef>
                        <a:buFont typeface="Arial" charset="0"/>
                        <a:tabLst>
                          <a:tab pos="146050" algn="l"/>
                          <a:tab pos="471488" algn="ctr"/>
                          <a:tab pos="919163" algn="l"/>
                        </a:tabLst>
                        <a:defRPr sz="1600" i="1">
                          <a:solidFill>
                            <a:schemeClr val="tx1"/>
                          </a:solidFill>
                          <a:latin typeface="Candara" charset="0"/>
                        </a:defRPr>
                      </a:lvl2pPr>
                      <a:lvl3pPr marL="1143000" indent="-228600">
                        <a:spcBef>
                          <a:spcPct val="20000"/>
                        </a:spcBef>
                        <a:buFont typeface="Arial" charset="0"/>
                        <a:tabLst>
                          <a:tab pos="146050" algn="l"/>
                          <a:tab pos="471488" algn="ctr"/>
                          <a:tab pos="919163" algn="l"/>
                        </a:tabLst>
                        <a:defRPr sz="1600" i="1">
                          <a:solidFill>
                            <a:schemeClr val="tx1"/>
                          </a:solidFill>
                          <a:latin typeface="Candara" charset="0"/>
                        </a:defRPr>
                      </a:lvl3pPr>
                      <a:lvl4pPr marL="1600200" indent="-228600">
                        <a:spcBef>
                          <a:spcPct val="20000"/>
                        </a:spcBef>
                        <a:buFont typeface="Arial" charset="0"/>
                        <a:tabLst>
                          <a:tab pos="146050" algn="l"/>
                          <a:tab pos="471488" algn="ctr"/>
                          <a:tab pos="919163" algn="l"/>
                        </a:tabLst>
                        <a:defRPr sz="1600" i="1">
                          <a:solidFill>
                            <a:schemeClr val="tx1"/>
                          </a:solidFill>
                          <a:latin typeface="Candara" charset="0"/>
                        </a:defRPr>
                      </a:lvl4pPr>
                      <a:lvl5pPr marL="2057400" indent="-228600">
                        <a:spcBef>
                          <a:spcPct val="20000"/>
                        </a:spcBef>
                        <a:buFont typeface="Arial" charset="0"/>
                        <a:tabLst>
                          <a:tab pos="146050" algn="l"/>
                          <a:tab pos="471488" algn="ctr"/>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146050" algn="l"/>
                          <a:tab pos="471488" algn="ctr"/>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146050" algn="l"/>
                          <a:tab pos="471488" algn="ctr"/>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117+24</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16.87°</a:t>
                      </a:r>
                    </a:p>
                  </a:txBody>
                  <a:tcPr marL="53519" marR="535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400.47</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59.387</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812.31</a:t>
                      </a:r>
                    </a:p>
                  </a:txBody>
                  <a:tcPr marL="53519" marR="535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0"/>
                  </a:ext>
                </a:extLst>
              </a:tr>
            </a:tbl>
          </a:graphicData>
        </a:graphic>
      </p:graphicFrame>
      <p:pic>
        <p:nvPicPr>
          <p:cNvPr id="29775" name="Picture 5">
            <a:extLst>
              <a:ext uri="{FF2B5EF4-FFF2-40B4-BE49-F238E27FC236}">
                <a16:creationId xmlns:a16="http://schemas.microsoft.com/office/drawing/2014/main" id="{3783329D-F9A1-41F0-BE04-F6314EA9F3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08066" y="6381096"/>
            <a:ext cx="1679755" cy="307777"/>
          </a:xfrm>
          <a:prstGeom prst="rect">
            <a:avLst/>
          </a:prstGeom>
          <a:noFill/>
        </p:spPr>
        <p:txBody>
          <a:bodyPr wrap="none" rtlCol="0">
            <a:spAutoFit/>
          </a:bodyPr>
          <a:lstStyle/>
          <a:p>
            <a:r>
              <a:rPr lang="en-US" sz="1400" dirty="0">
                <a:latin typeface="Helvetica" charset="0"/>
                <a:ea typeface="Helvetica" charset="0"/>
                <a:cs typeface="Helvetica" charset="0"/>
              </a:rPr>
              <a:t>Table [4]: 1</a:t>
            </a:r>
            <a:r>
              <a:rPr lang="en-US" sz="1400" baseline="30000" dirty="0">
                <a:latin typeface="Helvetica" charset="0"/>
                <a:ea typeface="Helvetica" charset="0"/>
                <a:cs typeface="Helvetica" charset="0"/>
              </a:rPr>
              <a:t>st</a:t>
            </a:r>
            <a:r>
              <a:rPr lang="en-US" sz="1400" dirty="0">
                <a:latin typeface="Helvetica" charset="0"/>
                <a:ea typeface="Helvetica" charset="0"/>
                <a:cs typeface="Helvetica" charset="0"/>
              </a:rPr>
              <a:t> Curve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0722" name="Slide Number Placeholder 1">
            <a:extLst>
              <a:ext uri="{FF2B5EF4-FFF2-40B4-BE49-F238E27FC236}">
                <a16:creationId xmlns:a16="http://schemas.microsoft.com/office/drawing/2014/main" id="{5C74A751-E482-46F9-AF42-E2BF6ABC48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3879A1-EBCE-44AE-9D3C-285CA1AF9191}" type="slidenum">
              <a:rPr lang="es-ES" altLang="en-US">
                <a:solidFill>
                  <a:srgbClr val="FFFFFF"/>
                </a:solidFill>
                <a:latin typeface="Helvetica Regular" charset="0"/>
                <a:cs typeface="Helvetica Regular" charset="0"/>
              </a:rPr>
              <a:pPr/>
              <a:t>24</a:t>
            </a:fld>
            <a:endParaRPr lang="es-ES" altLang="en-US" dirty="0">
              <a:solidFill>
                <a:srgbClr val="FFFFFF"/>
              </a:solidFill>
              <a:latin typeface="Helvetica Regular" charset="0"/>
              <a:cs typeface="Helvetica Regular" charset="0"/>
            </a:endParaRPr>
          </a:p>
        </p:txBody>
      </p:sp>
      <p:sp>
        <p:nvSpPr>
          <p:cNvPr id="30723" name="Rectangle 3">
            <a:extLst>
              <a:ext uri="{FF2B5EF4-FFF2-40B4-BE49-F238E27FC236}">
                <a16:creationId xmlns:a16="http://schemas.microsoft.com/office/drawing/2014/main" id="{48535E26-1578-4BEB-9E66-12D899F97E83}"/>
              </a:ext>
            </a:extLst>
          </p:cNvPr>
          <p:cNvSpPr>
            <a:spLocks noChangeArrowheads="1"/>
          </p:cNvSpPr>
          <p:nvPr/>
        </p:nvSpPr>
        <p:spPr bwMode="auto">
          <a:xfrm>
            <a:off x="395288" y="401638"/>
            <a:ext cx="3065462" cy="4460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300" dirty="0">
                <a:latin typeface="Helvetica Regular" charset="0"/>
                <a:cs typeface="Helvetica Regular" charset="0"/>
              </a:rPr>
              <a:t>Second Curve details </a:t>
            </a:r>
          </a:p>
        </p:txBody>
      </p:sp>
      <p:graphicFrame>
        <p:nvGraphicFramePr>
          <p:cNvPr id="6" name="Table 5">
            <a:extLst>
              <a:ext uri="{FF2B5EF4-FFF2-40B4-BE49-F238E27FC236}">
                <a16:creationId xmlns:a16="http://schemas.microsoft.com/office/drawing/2014/main" id="{FD162A6B-DC74-4E26-94D9-7AB0FACBF1EF}"/>
              </a:ext>
            </a:extLst>
          </p:cNvPr>
          <p:cNvGraphicFramePr>
            <a:graphicFrameLocks noGrp="1"/>
          </p:cNvGraphicFramePr>
          <p:nvPr>
            <p:extLst>
              <p:ext uri="{D42A27DB-BD31-4B8C-83A1-F6EECF244321}">
                <p14:modId xmlns:p14="http://schemas.microsoft.com/office/powerpoint/2010/main" val="1667746093"/>
              </p:ext>
            </p:extLst>
          </p:nvPr>
        </p:nvGraphicFramePr>
        <p:xfrm>
          <a:off x="395288" y="1250950"/>
          <a:ext cx="8353176" cy="4735510"/>
        </p:xfrm>
        <a:graphic>
          <a:graphicData uri="http://schemas.openxmlformats.org/drawingml/2006/table">
            <a:tbl>
              <a:tblPr/>
              <a:tblGrid>
                <a:gridCol w="1934482">
                  <a:extLst>
                    <a:ext uri="{9D8B030D-6E8A-4147-A177-3AD203B41FA5}">
                      <a16:colId xmlns:a16="http://schemas.microsoft.com/office/drawing/2014/main" val="20000"/>
                    </a:ext>
                  </a:extLst>
                </a:gridCol>
                <a:gridCol w="1405625">
                  <a:extLst>
                    <a:ext uri="{9D8B030D-6E8A-4147-A177-3AD203B41FA5}">
                      <a16:colId xmlns:a16="http://schemas.microsoft.com/office/drawing/2014/main" val="20001"/>
                    </a:ext>
                  </a:extLst>
                </a:gridCol>
                <a:gridCol w="1671023">
                  <a:extLst>
                    <a:ext uri="{9D8B030D-6E8A-4147-A177-3AD203B41FA5}">
                      <a16:colId xmlns:a16="http://schemas.microsoft.com/office/drawing/2014/main" val="20002"/>
                    </a:ext>
                  </a:extLst>
                </a:gridCol>
                <a:gridCol w="1671023">
                  <a:extLst>
                    <a:ext uri="{9D8B030D-6E8A-4147-A177-3AD203B41FA5}">
                      <a16:colId xmlns:a16="http://schemas.microsoft.com/office/drawing/2014/main" val="20003"/>
                    </a:ext>
                  </a:extLst>
                </a:gridCol>
                <a:gridCol w="1671023">
                  <a:extLst>
                    <a:ext uri="{9D8B030D-6E8A-4147-A177-3AD203B41FA5}">
                      <a16:colId xmlns:a16="http://schemas.microsoft.com/office/drawing/2014/main" val="20004"/>
                    </a:ext>
                  </a:extLst>
                </a:gridCol>
              </a:tblGrid>
              <a:tr h="945638">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Station</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(0+00)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err="1">
                          <a:ln>
                            <a:noFill/>
                          </a:ln>
                          <a:solidFill>
                            <a:srgbClr val="C00000"/>
                          </a:solidFill>
                          <a:effectLst/>
                          <a:latin typeface="Helvetica" charset="0"/>
                          <a:ea typeface="Helvetica" charset="0"/>
                          <a:cs typeface="Helvetica" charset="0"/>
                        </a:rPr>
                        <a:t>Θ</a:t>
                      </a:r>
                      <a:endParaRPr kumimoji="0" lang="en-US" altLang="x-none" sz="1800" b="1" i="0" u="none" strike="noStrike" cap="none" normalizeH="0" baseline="0" dirty="0">
                        <a:ln>
                          <a:noFill/>
                        </a:ln>
                        <a:solidFill>
                          <a:srgbClr val="C00000"/>
                        </a:solidFill>
                        <a:effectLst/>
                        <a:latin typeface="Helvetica" charset="0"/>
                        <a:ea typeface="Helvetica" charset="0"/>
                        <a:cs typeface="Helvetica" charset="0"/>
                      </a:endParaRP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a:t>
                      </a:r>
                      <a:r>
                        <a:rPr kumimoji="0" lang="en-US" altLang="x-none" sz="1800" b="1" i="0" u="none" strike="noStrike" cap="none" normalizeH="0" baseline="0" dirty="0" err="1">
                          <a:ln>
                            <a:noFill/>
                          </a:ln>
                          <a:solidFill>
                            <a:srgbClr val="C00000"/>
                          </a:solidFill>
                          <a:effectLst/>
                          <a:latin typeface="Helvetica" charset="0"/>
                          <a:ea typeface="Helvetica" charset="0"/>
                          <a:cs typeface="Helvetica" charset="0"/>
                        </a:rPr>
                        <a:t>deg</a:t>
                      </a: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X</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(m)</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a:ln>
                            <a:noFill/>
                          </a:ln>
                          <a:solidFill>
                            <a:srgbClr val="C00000"/>
                          </a:solidFill>
                          <a:effectLst/>
                          <a:latin typeface="Helvetica" charset="0"/>
                          <a:ea typeface="Helvetica" charset="0"/>
                          <a:cs typeface="Helvetica" charset="0"/>
                        </a:rPr>
                        <a:t>Y</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a:ln>
                            <a:noFill/>
                          </a:ln>
                          <a:solidFill>
                            <a:srgbClr val="C00000"/>
                          </a:solidFill>
                          <a:effectLst/>
                          <a:latin typeface="Helvetica" charset="0"/>
                          <a:ea typeface="Helvetica" charset="0"/>
                          <a:cs typeface="Helvetica" charset="0"/>
                        </a:rPr>
                        <a:t>(m)</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L</a:t>
                      </a:r>
                    </a:p>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rgbClr val="C00000"/>
                          </a:solidFill>
                          <a:effectLst/>
                          <a:latin typeface="Helvetica" charset="0"/>
                          <a:ea typeface="Helvetica" charset="0"/>
                          <a:cs typeface="Helvetica" charset="0"/>
                        </a:rPr>
                        <a:t>(m)</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167+40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0°</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1"/>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167+60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1.87°</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49.92</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0.815</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100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2"/>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167+80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3.74°</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99.8</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3.26</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3"/>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168+00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5.62°</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149.83</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7.354</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4"/>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168+20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7.49°</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199.44</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13.05</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400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5"/>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168+40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9.36°</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248.83</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20.37</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500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6"/>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168+60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11.24°</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298.22</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29.35</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600</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7"/>
                  </a:ext>
                </a:extLst>
              </a:tr>
              <a:tr h="473734">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1" i="0" u="none" strike="noStrike" cap="none" normalizeH="0" baseline="0" dirty="0">
                          <a:ln>
                            <a:noFill/>
                          </a:ln>
                          <a:solidFill>
                            <a:schemeClr val="tx1"/>
                          </a:solidFill>
                          <a:effectLst/>
                          <a:latin typeface="Helvetica" charset="0"/>
                          <a:ea typeface="Helvetica" charset="0"/>
                          <a:cs typeface="Helvetica" charset="0"/>
                        </a:rPr>
                        <a:t>168+79.85</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13.10°</a:t>
                      </a:r>
                    </a:p>
                  </a:txBody>
                  <a:tcPr marL="53513" marR="5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346.77</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a:ln>
                            <a:noFill/>
                          </a:ln>
                          <a:solidFill>
                            <a:srgbClr val="3F3F3F"/>
                          </a:solidFill>
                          <a:effectLst/>
                          <a:latin typeface="Helvetica" charset="0"/>
                          <a:ea typeface="Helvetica" charset="0"/>
                          <a:cs typeface="Helvetica" charset="0"/>
                        </a:rPr>
                        <a:t>39.82</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tabLst>
                          <a:tab pos="919163" algn="l"/>
                        </a:tabLst>
                        <a:defRPr sz="1600" i="1">
                          <a:solidFill>
                            <a:schemeClr val="tx1"/>
                          </a:solidFill>
                          <a:latin typeface="Candara" charset="0"/>
                        </a:defRPr>
                      </a:lvl1pPr>
                      <a:lvl2pPr marL="742950" indent="-285750">
                        <a:spcBef>
                          <a:spcPct val="20000"/>
                        </a:spcBef>
                        <a:buFont typeface="Arial" charset="0"/>
                        <a:tabLst>
                          <a:tab pos="919163" algn="l"/>
                        </a:tabLst>
                        <a:defRPr sz="1600" i="1">
                          <a:solidFill>
                            <a:schemeClr val="tx1"/>
                          </a:solidFill>
                          <a:latin typeface="Candara" charset="0"/>
                        </a:defRPr>
                      </a:lvl2pPr>
                      <a:lvl3pPr marL="1143000" indent="-228600">
                        <a:spcBef>
                          <a:spcPct val="20000"/>
                        </a:spcBef>
                        <a:buFont typeface="Arial" charset="0"/>
                        <a:tabLst>
                          <a:tab pos="919163" algn="l"/>
                        </a:tabLst>
                        <a:defRPr sz="1600" i="1">
                          <a:solidFill>
                            <a:schemeClr val="tx1"/>
                          </a:solidFill>
                          <a:latin typeface="Candara" charset="0"/>
                        </a:defRPr>
                      </a:lvl3pPr>
                      <a:lvl4pPr marL="1600200" indent="-228600">
                        <a:spcBef>
                          <a:spcPct val="20000"/>
                        </a:spcBef>
                        <a:buFont typeface="Arial" charset="0"/>
                        <a:tabLst>
                          <a:tab pos="919163" algn="l"/>
                        </a:tabLst>
                        <a:defRPr sz="1600" i="1">
                          <a:solidFill>
                            <a:schemeClr val="tx1"/>
                          </a:solidFill>
                          <a:latin typeface="Candara" charset="0"/>
                        </a:defRPr>
                      </a:lvl4pPr>
                      <a:lvl5pPr marL="2057400" indent="-228600">
                        <a:spcBef>
                          <a:spcPct val="20000"/>
                        </a:spcBef>
                        <a:buFont typeface="Arial" charset="0"/>
                        <a:tabLst>
                          <a:tab pos="919163" algn="l"/>
                        </a:tabLst>
                        <a:defRPr sz="1600" i="1">
                          <a:solidFill>
                            <a:schemeClr val="tx1"/>
                          </a:solidFill>
                          <a:latin typeface="Candara" charset="0"/>
                        </a:defRPr>
                      </a:lvl5pPr>
                      <a:lvl6pPr marL="25146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6pPr>
                      <a:lvl7pPr marL="29718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7pPr>
                      <a:lvl8pPr marL="34290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8pPr>
                      <a:lvl9pPr marL="3886200" indent="-228600" eaLnBrk="0" fontAlgn="base" hangingPunct="0">
                        <a:spcBef>
                          <a:spcPct val="20000"/>
                        </a:spcBef>
                        <a:spcAft>
                          <a:spcPct val="0"/>
                        </a:spcAft>
                        <a:buFont typeface="Arial" charset="0"/>
                        <a:tabLst>
                          <a:tab pos="919163" algn="l"/>
                        </a:tabLst>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tab pos="919163" algn="l"/>
                        </a:tabLst>
                      </a:pPr>
                      <a:r>
                        <a:rPr kumimoji="0" lang="en-US" altLang="x-none" sz="1800" b="0" i="0" u="none" strike="noStrike" cap="none" normalizeH="0" baseline="0" dirty="0">
                          <a:ln>
                            <a:noFill/>
                          </a:ln>
                          <a:solidFill>
                            <a:srgbClr val="3F3F3F"/>
                          </a:solidFill>
                          <a:effectLst/>
                          <a:latin typeface="Helvetica" charset="0"/>
                          <a:ea typeface="Helvetica" charset="0"/>
                          <a:cs typeface="Helvetica" charset="0"/>
                        </a:rPr>
                        <a:t>699.285</a:t>
                      </a:r>
                    </a:p>
                  </a:txBody>
                  <a:tcPr marL="53513" marR="535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8"/>
                  </a:ext>
                </a:extLst>
              </a:tr>
            </a:tbl>
          </a:graphicData>
        </a:graphic>
      </p:graphicFrame>
      <p:pic>
        <p:nvPicPr>
          <p:cNvPr id="30786" name="Picture 5">
            <a:extLst>
              <a:ext uri="{FF2B5EF4-FFF2-40B4-BE49-F238E27FC236}">
                <a16:creationId xmlns:a16="http://schemas.microsoft.com/office/drawing/2014/main" id="{A8D0549E-6A3C-4B5D-8D12-CE8F06966A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9725" y="-23596"/>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23928" y="6202461"/>
            <a:ext cx="1771126" cy="307777"/>
          </a:xfrm>
          <a:prstGeom prst="rect">
            <a:avLst/>
          </a:prstGeom>
          <a:noFill/>
        </p:spPr>
        <p:txBody>
          <a:bodyPr wrap="none" rtlCol="0">
            <a:spAutoFit/>
          </a:bodyPr>
          <a:lstStyle/>
          <a:p>
            <a:r>
              <a:rPr lang="en-US" sz="1400" dirty="0">
                <a:latin typeface="Helvetica" charset="0"/>
                <a:ea typeface="Helvetica" charset="0"/>
                <a:cs typeface="Helvetica" charset="0"/>
              </a:rPr>
              <a:t>Table [5]: 2</a:t>
            </a:r>
            <a:r>
              <a:rPr lang="en-US" sz="1400" baseline="30000" dirty="0">
                <a:latin typeface="Helvetica" charset="0"/>
                <a:ea typeface="Helvetica" charset="0"/>
                <a:cs typeface="Helvetica" charset="0"/>
              </a:rPr>
              <a:t>nd</a:t>
            </a:r>
            <a:r>
              <a:rPr lang="en-US" sz="1400" dirty="0">
                <a:latin typeface="Helvetica" charset="0"/>
                <a:ea typeface="Helvetica" charset="0"/>
                <a:cs typeface="Helvetica" charset="0"/>
              </a:rPr>
              <a:t> Curve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6463143-2022-4291-A905-10389939CEBA}"/>
              </a:ext>
            </a:extLst>
          </p:cNvPr>
          <p:cNvSpPr>
            <a:spLocks noGrp="1" noChangeArrowheads="1"/>
          </p:cNvSpPr>
          <p:nvPr>
            <p:ph type="title"/>
          </p:nvPr>
        </p:nvSpPr>
        <p:spPr>
          <a:xfrm>
            <a:off x="454025" y="1361578"/>
            <a:ext cx="8235950" cy="914400"/>
          </a:xfrm>
        </p:spPr>
        <p:txBody>
          <a:bodyPr/>
          <a:lstStyle/>
          <a:p>
            <a:r>
              <a:rPr lang="en-US" altLang="en-US" sz="2000" dirty="0">
                <a:latin typeface="Helvetica" charset="0"/>
                <a:ea typeface="Helvetica" charset="0"/>
                <a:cs typeface="Helvetica" charset="0"/>
              </a:rPr>
              <a:t>The 1</a:t>
            </a:r>
            <a:r>
              <a:rPr lang="en-US" altLang="en-US" sz="2000" baseline="30000" dirty="0">
                <a:latin typeface="Helvetica" charset="0"/>
                <a:ea typeface="Helvetica" charset="0"/>
                <a:cs typeface="Helvetica" charset="0"/>
              </a:rPr>
              <a:t>st</a:t>
            </a:r>
            <a:r>
              <a:rPr lang="en-US" altLang="en-US" sz="2000" dirty="0">
                <a:latin typeface="Helvetica" charset="0"/>
                <a:ea typeface="Helvetica" charset="0"/>
                <a:cs typeface="Helvetica" charset="0"/>
              </a:rPr>
              <a:t> Procedure in Alignment was Stationing</a:t>
            </a:r>
          </a:p>
        </p:txBody>
      </p:sp>
      <p:sp>
        <p:nvSpPr>
          <p:cNvPr id="31758" name="Text Box 17">
            <a:extLst>
              <a:ext uri="{FF2B5EF4-FFF2-40B4-BE49-F238E27FC236}">
                <a16:creationId xmlns:a16="http://schemas.microsoft.com/office/drawing/2014/main" id="{1427794F-0D41-4A5E-B053-DDB96918783C}"/>
              </a:ext>
            </a:extLst>
          </p:cNvPr>
          <p:cNvSpPr txBox="1">
            <a:spLocks noChangeArrowheads="1"/>
          </p:cNvSpPr>
          <p:nvPr/>
        </p:nvSpPr>
        <p:spPr bwMode="auto">
          <a:xfrm>
            <a:off x="2988657" y="5791200"/>
            <a:ext cx="26245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500" dirty="0">
                <a:latin typeface="Helvetica" charset="0"/>
                <a:ea typeface="Helvetica" charset="0"/>
                <a:cs typeface="Helvetica" charset="0"/>
              </a:rPr>
              <a:t>Graph [1]: Vertical Alignment</a:t>
            </a:r>
          </a:p>
        </p:txBody>
      </p:sp>
      <p:sp>
        <p:nvSpPr>
          <p:cNvPr id="31759" name="Rectangle 18">
            <a:extLst>
              <a:ext uri="{FF2B5EF4-FFF2-40B4-BE49-F238E27FC236}">
                <a16:creationId xmlns:a16="http://schemas.microsoft.com/office/drawing/2014/main" id="{1058F115-2DE9-4E3F-BDD6-535057098A90}"/>
              </a:ext>
            </a:extLst>
          </p:cNvPr>
          <p:cNvSpPr>
            <a:spLocks noChangeArrowheads="1"/>
          </p:cNvSpPr>
          <p:nvPr/>
        </p:nvSpPr>
        <p:spPr bwMode="auto">
          <a:xfrm>
            <a:off x="180677" y="158614"/>
            <a:ext cx="75596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dirty="0">
                <a:solidFill>
                  <a:srgbClr val="A50021"/>
                </a:solidFill>
                <a:latin typeface="Helvetica" charset="0"/>
                <a:ea typeface="Helvetica" charset="0"/>
                <a:cs typeface="Helvetica" charset="0"/>
              </a:rPr>
              <a:t>Geometric Design: Vertical Alignment</a:t>
            </a:r>
          </a:p>
        </p:txBody>
      </p:sp>
      <p:pic>
        <p:nvPicPr>
          <p:cNvPr id="31760" name="Picture 5">
            <a:extLst>
              <a:ext uri="{FF2B5EF4-FFF2-40B4-BE49-F238E27FC236}">
                <a16:creationId xmlns:a16="http://schemas.microsoft.com/office/drawing/2014/main" id="{A0A201B9-44E8-402E-A8CC-2C3DF35EC6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CD6E37E-5A69-412A-A6DD-C012F98323E1}"/>
              </a:ext>
            </a:extLst>
          </p:cNvPr>
          <p:cNvPicPr>
            <a:picLocks noChangeAspect="1"/>
          </p:cNvPicPr>
          <p:nvPr/>
        </p:nvPicPr>
        <p:blipFill>
          <a:blip r:embed="rId4"/>
          <a:stretch>
            <a:fillRect/>
          </a:stretch>
        </p:blipFill>
        <p:spPr>
          <a:xfrm>
            <a:off x="456756" y="2504118"/>
            <a:ext cx="8233219" cy="305894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3794" name="Picture 16">
            <a:extLst>
              <a:ext uri="{FF2B5EF4-FFF2-40B4-BE49-F238E27FC236}">
                <a16:creationId xmlns:a16="http://schemas.microsoft.com/office/drawing/2014/main" id="{77199F34-4285-4E41-98F5-94290CC3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863" y="6350"/>
            <a:ext cx="4170362"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8163BA54-9161-439E-AC8D-04CBD48620A7}"/>
              </a:ext>
            </a:extLst>
          </p:cNvPr>
          <p:cNvSpPr>
            <a:spLocks noGrp="1" noChangeArrowheads="1"/>
          </p:cNvSpPr>
          <p:nvPr>
            <p:ph idx="1"/>
          </p:nvPr>
        </p:nvSpPr>
        <p:spPr>
          <a:xfrm>
            <a:off x="185738" y="768350"/>
            <a:ext cx="4995862" cy="4114800"/>
          </a:xfrm>
        </p:spPr>
        <p:txBody>
          <a:bodyPr>
            <a:noAutofit/>
          </a:bodyPr>
          <a:lstStyle/>
          <a:p>
            <a:pPr fontAlgn="auto">
              <a:lnSpc>
                <a:spcPct val="80000"/>
              </a:lnSpc>
              <a:spcAft>
                <a:spcPts val="0"/>
              </a:spcAft>
              <a:buFont typeface="Arial"/>
              <a:buChar char="•"/>
              <a:defRPr/>
            </a:pPr>
            <a:endParaRPr lang="en-US" altLang="x-none" sz="1500" dirty="0">
              <a:latin typeface="Helvetica" charset="0"/>
              <a:ea typeface="Helvetica" charset="0"/>
              <a:cs typeface="Helvetica" charset="0"/>
            </a:endParaRPr>
          </a:p>
          <a:p>
            <a:pPr fontAlgn="auto">
              <a:lnSpc>
                <a:spcPct val="80000"/>
              </a:lnSpc>
              <a:spcAft>
                <a:spcPts val="0"/>
              </a:spcAft>
              <a:buFont typeface="Arial"/>
              <a:buChar char="•"/>
              <a:defRPr/>
            </a:pPr>
            <a:r>
              <a:rPr lang="en-US" altLang="x-none" sz="1500" b="1" dirty="0">
                <a:solidFill>
                  <a:srgbClr val="0000FF"/>
                </a:solidFill>
                <a:latin typeface="Helvetica" charset="0"/>
                <a:ea typeface="Helvetica" charset="0"/>
                <a:cs typeface="Helvetica" charset="0"/>
              </a:rPr>
              <a:t>Definition:</a:t>
            </a:r>
          </a:p>
          <a:p>
            <a:pPr lvl="1" fontAlgn="auto">
              <a:lnSpc>
                <a:spcPct val="80000"/>
              </a:lnSpc>
              <a:spcAft>
                <a:spcPts val="0"/>
              </a:spcAft>
              <a:buFont typeface="Arial"/>
              <a:buChar char="•"/>
              <a:defRPr/>
            </a:pPr>
            <a:r>
              <a:rPr lang="en-US" altLang="x-none" sz="1500" b="1" dirty="0">
                <a:latin typeface="Helvetica" charset="0"/>
                <a:ea typeface="Helvetica" charset="0"/>
                <a:cs typeface="Helvetica" charset="0"/>
              </a:rPr>
              <a:t>It is the elevation or the profile of the center line of the road</a:t>
            </a:r>
          </a:p>
          <a:p>
            <a:pPr lvl="1" fontAlgn="auto">
              <a:lnSpc>
                <a:spcPct val="80000"/>
              </a:lnSpc>
              <a:spcAft>
                <a:spcPts val="0"/>
              </a:spcAft>
              <a:buFont typeface="Arial"/>
              <a:buChar char="•"/>
              <a:defRPr/>
            </a:pPr>
            <a:endParaRPr lang="en-US" altLang="x-none" sz="1500" b="1" dirty="0">
              <a:latin typeface="Helvetica" charset="0"/>
              <a:ea typeface="Helvetica" charset="0"/>
              <a:cs typeface="Helvetica" charset="0"/>
            </a:endParaRPr>
          </a:p>
          <a:p>
            <a:pPr fontAlgn="auto">
              <a:lnSpc>
                <a:spcPct val="80000"/>
              </a:lnSpc>
              <a:spcAft>
                <a:spcPts val="0"/>
              </a:spcAft>
              <a:buFont typeface="Arial"/>
              <a:buChar char="•"/>
              <a:defRPr/>
            </a:pPr>
            <a:r>
              <a:rPr lang="en-US" altLang="x-none" sz="1500" b="1" dirty="0">
                <a:solidFill>
                  <a:srgbClr val="0000FF"/>
                </a:solidFill>
                <a:latin typeface="Helvetica" charset="0"/>
                <a:ea typeface="Helvetica" charset="0"/>
                <a:cs typeface="Helvetica" charset="0"/>
              </a:rPr>
              <a:t>Objective:</a:t>
            </a:r>
            <a:r>
              <a:rPr lang="en-US" altLang="x-none" sz="1500" b="1" dirty="0">
                <a:latin typeface="Helvetica" charset="0"/>
                <a:ea typeface="Helvetica" charset="0"/>
                <a:cs typeface="Helvetica" charset="0"/>
              </a:rPr>
              <a:t> </a:t>
            </a:r>
            <a:endParaRPr lang="ar-SA" altLang="x-none" sz="1500" b="1" dirty="0">
              <a:latin typeface="Helvetica" charset="0"/>
              <a:ea typeface="Helvetica" charset="0"/>
              <a:cs typeface="Helvetica" charset="0"/>
            </a:endParaRPr>
          </a:p>
          <a:p>
            <a:pPr marL="0" indent="0" fontAlgn="auto">
              <a:lnSpc>
                <a:spcPct val="80000"/>
              </a:lnSpc>
              <a:spcAft>
                <a:spcPts val="0"/>
              </a:spcAft>
              <a:buFont typeface="Arial"/>
              <a:buNone/>
              <a:defRPr/>
            </a:pPr>
            <a:r>
              <a:rPr lang="ar-SA" altLang="x-none" sz="1500" b="1" dirty="0">
                <a:latin typeface="Helvetica" charset="0"/>
                <a:ea typeface="Helvetica" charset="0"/>
                <a:cs typeface="Helvetica" charset="0"/>
              </a:rPr>
              <a:t> -</a:t>
            </a:r>
            <a:r>
              <a:rPr lang="en-US" altLang="x-none" sz="1500" b="1" dirty="0">
                <a:latin typeface="Helvetica" charset="0"/>
                <a:ea typeface="Helvetica" charset="0"/>
                <a:cs typeface="Helvetica" charset="0"/>
              </a:rPr>
              <a:t>Determine elevation to ensure: </a:t>
            </a:r>
            <a:endParaRPr lang="ar-SA" altLang="x-none" sz="1500" b="1" dirty="0">
              <a:latin typeface="Helvetica" charset="0"/>
              <a:ea typeface="Helvetica" charset="0"/>
              <a:cs typeface="Helvetica" charset="0"/>
            </a:endParaRPr>
          </a:p>
          <a:p>
            <a:pPr lvl="2" fontAlgn="auto">
              <a:lnSpc>
                <a:spcPct val="80000"/>
              </a:lnSpc>
              <a:spcAft>
                <a:spcPts val="0"/>
              </a:spcAft>
              <a:buFont typeface="Arial"/>
              <a:buChar char="•"/>
              <a:defRPr/>
            </a:pPr>
            <a:endParaRPr lang="ar-SA" altLang="x-none" b="1" dirty="0">
              <a:latin typeface="Helvetica" charset="0"/>
              <a:ea typeface="Helvetica" charset="0"/>
              <a:cs typeface="Helvetica" charset="0"/>
            </a:endParaRPr>
          </a:p>
          <a:p>
            <a:pPr lvl="2" fontAlgn="auto">
              <a:lnSpc>
                <a:spcPct val="80000"/>
              </a:lnSpc>
              <a:spcAft>
                <a:spcPts val="0"/>
              </a:spcAft>
              <a:buFont typeface="Arial"/>
              <a:buChar char="•"/>
              <a:defRPr/>
            </a:pPr>
            <a:r>
              <a:rPr lang="en-US" altLang="x-none" b="1" dirty="0">
                <a:latin typeface="Helvetica" charset="0"/>
                <a:ea typeface="Helvetica" charset="0"/>
                <a:cs typeface="Helvetica" charset="0"/>
              </a:rPr>
              <a:t>Proper drainage</a:t>
            </a:r>
          </a:p>
          <a:p>
            <a:pPr lvl="2" fontAlgn="auto">
              <a:lnSpc>
                <a:spcPct val="80000"/>
              </a:lnSpc>
              <a:spcAft>
                <a:spcPts val="0"/>
              </a:spcAft>
              <a:buFont typeface="Arial"/>
              <a:buChar char="•"/>
              <a:defRPr/>
            </a:pPr>
            <a:r>
              <a:rPr lang="en-US" altLang="x-none" b="1" dirty="0">
                <a:latin typeface="Helvetica" charset="0"/>
                <a:ea typeface="Helvetica" charset="0"/>
                <a:cs typeface="Helvetica" charset="0"/>
              </a:rPr>
              <a:t>Acceptable level of safety</a:t>
            </a:r>
          </a:p>
          <a:p>
            <a:pPr fontAlgn="auto">
              <a:lnSpc>
                <a:spcPct val="80000"/>
              </a:lnSpc>
              <a:spcAft>
                <a:spcPts val="0"/>
              </a:spcAft>
              <a:buFont typeface="Wingdings" charset="2"/>
              <a:buChar char="¡"/>
              <a:defRPr/>
            </a:pPr>
            <a:endParaRPr lang="en-US" altLang="x-none" sz="1500" b="1" dirty="0">
              <a:latin typeface="Helvetica" charset="0"/>
              <a:ea typeface="Helvetica" charset="0"/>
              <a:cs typeface="Helvetica" charset="0"/>
            </a:endParaRPr>
          </a:p>
          <a:p>
            <a:pPr fontAlgn="auto">
              <a:lnSpc>
                <a:spcPct val="80000"/>
              </a:lnSpc>
              <a:spcAft>
                <a:spcPts val="0"/>
              </a:spcAft>
              <a:buFont typeface="Arial" charset="0"/>
              <a:buChar char="•"/>
              <a:defRPr/>
            </a:pPr>
            <a:r>
              <a:rPr lang="en-US" altLang="x-none" sz="1500" b="1" dirty="0">
                <a:solidFill>
                  <a:srgbClr val="0000FF"/>
                </a:solidFill>
                <a:latin typeface="Helvetica" charset="0"/>
                <a:ea typeface="Helvetica" charset="0"/>
                <a:cs typeface="Helvetica" charset="0"/>
              </a:rPr>
              <a:t>Primary challenge</a:t>
            </a:r>
          </a:p>
          <a:p>
            <a:pPr lvl="1" fontAlgn="auto">
              <a:lnSpc>
                <a:spcPct val="80000"/>
              </a:lnSpc>
              <a:spcAft>
                <a:spcPts val="0"/>
              </a:spcAft>
              <a:buFont typeface="Arial" charset="0"/>
              <a:buChar char="•"/>
              <a:defRPr/>
            </a:pPr>
            <a:r>
              <a:rPr lang="en-US" altLang="x-none" sz="1500" b="1" dirty="0">
                <a:latin typeface="Helvetica" charset="0"/>
                <a:ea typeface="Helvetica" charset="0"/>
                <a:cs typeface="Helvetica" charset="0"/>
              </a:rPr>
              <a:t>Transition between two grades</a:t>
            </a:r>
          </a:p>
          <a:p>
            <a:pPr lvl="1" fontAlgn="auto">
              <a:lnSpc>
                <a:spcPct val="80000"/>
              </a:lnSpc>
              <a:spcAft>
                <a:spcPts val="0"/>
              </a:spcAft>
              <a:buFont typeface="Arial" charset="0"/>
              <a:buChar char="•"/>
              <a:defRPr/>
            </a:pPr>
            <a:r>
              <a:rPr lang="en-US" altLang="x-none" sz="1500" b="1" dirty="0">
                <a:latin typeface="Helvetica" charset="0"/>
                <a:ea typeface="Helvetica" charset="0"/>
                <a:cs typeface="Helvetica" charset="0"/>
              </a:rPr>
              <a:t>Vertical curves detail</a:t>
            </a:r>
          </a:p>
          <a:p>
            <a:pPr lvl="1" fontAlgn="auto">
              <a:lnSpc>
                <a:spcPct val="80000"/>
              </a:lnSpc>
              <a:spcAft>
                <a:spcPts val="0"/>
              </a:spcAft>
              <a:buFont typeface="Arial" charset="0"/>
              <a:buChar char="•"/>
              <a:defRPr/>
            </a:pPr>
            <a:r>
              <a:rPr lang="en-US" altLang="x-none" sz="1500" b="1" dirty="0">
                <a:latin typeface="Helvetica" charset="0"/>
                <a:ea typeface="Helvetica" charset="0"/>
                <a:cs typeface="Helvetica" charset="0"/>
              </a:rPr>
              <a:t>Quantity of cut and fill</a:t>
            </a:r>
          </a:p>
        </p:txBody>
      </p:sp>
      <p:sp>
        <p:nvSpPr>
          <p:cNvPr id="33796" name="عنصر نائب لرقم الشريحة 5">
            <a:extLst>
              <a:ext uri="{FF2B5EF4-FFF2-40B4-BE49-F238E27FC236}">
                <a16:creationId xmlns:a16="http://schemas.microsoft.com/office/drawing/2014/main" id="{6BF8BEEF-81BF-4455-9459-EAEB7F6194CE}"/>
              </a:ext>
            </a:extLst>
          </p:cNvPr>
          <p:cNvSpPr>
            <a:spLocks noGrp="1"/>
          </p:cNvSpPr>
          <p:nvPr>
            <p:ph type="sldNum" sz="quarter" idx="12"/>
          </p:nvPr>
        </p:nvSpPr>
        <p:spPr bwMode="auto">
          <a:xfrm>
            <a:off x="6553200" y="62484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6D5E77-DB86-4472-A0EB-DE9EEA206FEB}" type="slidenum">
              <a:rPr lang="ar-SA" altLang="en-US">
                <a:latin typeface="Helvetica Regular" charset="0"/>
                <a:cs typeface="Helvetica Regular" charset="0"/>
              </a:rPr>
              <a:pPr/>
              <a:t>26</a:t>
            </a:fld>
            <a:endParaRPr lang="en-US" altLang="en-US" dirty="0">
              <a:latin typeface="Helvetica Regular" charset="0"/>
              <a:cs typeface="Helvetica Regular" charset="0"/>
            </a:endParaRPr>
          </a:p>
        </p:txBody>
      </p:sp>
      <p:sp>
        <p:nvSpPr>
          <p:cNvPr id="33797" name="Line 4">
            <a:extLst>
              <a:ext uri="{FF2B5EF4-FFF2-40B4-BE49-F238E27FC236}">
                <a16:creationId xmlns:a16="http://schemas.microsoft.com/office/drawing/2014/main" id="{064467C2-C12B-4037-8DF0-97A4088B5DFD}"/>
              </a:ext>
            </a:extLst>
          </p:cNvPr>
          <p:cNvSpPr>
            <a:spLocks noChangeShapeType="1"/>
          </p:cNvSpPr>
          <p:nvPr/>
        </p:nvSpPr>
        <p:spPr bwMode="auto">
          <a:xfrm flipV="1">
            <a:off x="212725" y="4956175"/>
            <a:ext cx="2482850" cy="109855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33798" name="Line 5">
            <a:extLst>
              <a:ext uri="{FF2B5EF4-FFF2-40B4-BE49-F238E27FC236}">
                <a16:creationId xmlns:a16="http://schemas.microsoft.com/office/drawing/2014/main" id="{624E2176-87AD-47B2-89A3-BC9CDFCF108A}"/>
              </a:ext>
            </a:extLst>
          </p:cNvPr>
          <p:cNvSpPr>
            <a:spLocks noChangeShapeType="1"/>
          </p:cNvSpPr>
          <p:nvPr/>
        </p:nvSpPr>
        <p:spPr bwMode="auto">
          <a:xfrm>
            <a:off x="2270125" y="5140325"/>
            <a:ext cx="2476500" cy="6191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33799" name="Freeform 6">
            <a:extLst>
              <a:ext uri="{FF2B5EF4-FFF2-40B4-BE49-F238E27FC236}">
                <a16:creationId xmlns:a16="http://schemas.microsoft.com/office/drawing/2014/main" id="{F8FCEEF1-FA6C-4EEF-9EE4-7B73D8D1E20E}"/>
              </a:ext>
            </a:extLst>
          </p:cNvPr>
          <p:cNvSpPr>
            <a:spLocks/>
          </p:cNvSpPr>
          <p:nvPr/>
        </p:nvSpPr>
        <p:spPr bwMode="auto">
          <a:xfrm>
            <a:off x="720725" y="5376863"/>
            <a:ext cx="3340100" cy="449262"/>
          </a:xfrm>
          <a:custGeom>
            <a:avLst/>
            <a:gdLst>
              <a:gd name="T0" fmla="*/ 0 w 2104"/>
              <a:gd name="T1" fmla="*/ 2147483646 h 283"/>
              <a:gd name="T2" fmla="*/ 2147483646 w 2104"/>
              <a:gd name="T3" fmla="*/ 2147483646 h 283"/>
              <a:gd name="T4" fmla="*/ 2147483646 w 2104"/>
              <a:gd name="T5" fmla="*/ 2147483646 h 283"/>
              <a:gd name="T6" fmla="*/ 2147483646 w 2104"/>
              <a:gd name="T7" fmla="*/ 2147483646 h 283"/>
              <a:gd name="T8" fmla="*/ 2147483646 w 2104"/>
              <a:gd name="T9" fmla="*/ 2147483646 h 283"/>
              <a:gd name="T10" fmla="*/ 2147483646 w 2104"/>
              <a:gd name="T11" fmla="*/ 2147483646 h 283"/>
              <a:gd name="T12" fmla="*/ 2147483646 w 2104"/>
              <a:gd name="T13" fmla="*/ 2147483646 h 283"/>
              <a:gd name="T14" fmla="*/ 2147483646 w 2104"/>
              <a:gd name="T15" fmla="*/ 2147483646 h 283"/>
              <a:gd name="T16" fmla="*/ 2147483646 w 2104"/>
              <a:gd name="T17" fmla="*/ 2147483646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4"/>
              <a:gd name="T28" fmla="*/ 0 h 283"/>
              <a:gd name="T29" fmla="*/ 2104 w 2104"/>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4" h="283">
                <a:moveTo>
                  <a:pt x="0" y="283"/>
                </a:moveTo>
                <a:cubicBezTo>
                  <a:pt x="106" y="242"/>
                  <a:pt x="213" y="201"/>
                  <a:pt x="316" y="167"/>
                </a:cubicBezTo>
                <a:cubicBezTo>
                  <a:pt x="419" y="133"/>
                  <a:pt x="528" y="102"/>
                  <a:pt x="620" y="79"/>
                </a:cubicBezTo>
                <a:cubicBezTo>
                  <a:pt x="712" y="56"/>
                  <a:pt x="789" y="40"/>
                  <a:pt x="868" y="27"/>
                </a:cubicBezTo>
                <a:cubicBezTo>
                  <a:pt x="947" y="14"/>
                  <a:pt x="1020" y="6"/>
                  <a:pt x="1096" y="3"/>
                </a:cubicBezTo>
                <a:cubicBezTo>
                  <a:pt x="1172" y="0"/>
                  <a:pt x="1239" y="2"/>
                  <a:pt x="1324" y="7"/>
                </a:cubicBezTo>
                <a:cubicBezTo>
                  <a:pt x="1409" y="12"/>
                  <a:pt x="1512" y="21"/>
                  <a:pt x="1608" y="35"/>
                </a:cubicBezTo>
                <a:cubicBezTo>
                  <a:pt x="1704" y="49"/>
                  <a:pt x="1817" y="75"/>
                  <a:pt x="1900" y="91"/>
                </a:cubicBezTo>
                <a:cubicBezTo>
                  <a:pt x="1983" y="107"/>
                  <a:pt x="2043" y="119"/>
                  <a:pt x="2104" y="13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Helvetica Regular" charset="0"/>
              <a:cs typeface="Helvetica Regular" charset="0"/>
            </a:endParaRPr>
          </a:p>
        </p:txBody>
      </p:sp>
      <p:sp>
        <p:nvSpPr>
          <p:cNvPr id="33800" name="Text Box 7">
            <a:extLst>
              <a:ext uri="{FF2B5EF4-FFF2-40B4-BE49-F238E27FC236}">
                <a16:creationId xmlns:a16="http://schemas.microsoft.com/office/drawing/2014/main" id="{6593F0EC-5685-4CB7-B0BD-2C66BCE0DF03}"/>
              </a:ext>
            </a:extLst>
          </p:cNvPr>
          <p:cNvSpPr txBox="1">
            <a:spLocks noChangeArrowheads="1"/>
          </p:cNvSpPr>
          <p:nvPr/>
        </p:nvSpPr>
        <p:spPr bwMode="auto">
          <a:xfrm>
            <a:off x="1414284" y="4967288"/>
            <a:ext cx="478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latin typeface="Helvetica Regular" charset="0"/>
                <a:cs typeface="Helvetica Regular" charset="0"/>
              </a:rPr>
              <a:t>G</a:t>
            </a:r>
            <a:r>
              <a:rPr lang="en-US" altLang="en-US" sz="2000" baseline="-25000" dirty="0">
                <a:latin typeface="Helvetica Regular" charset="0"/>
                <a:cs typeface="Helvetica Regular" charset="0"/>
              </a:rPr>
              <a:t>1</a:t>
            </a:r>
          </a:p>
        </p:txBody>
      </p:sp>
      <p:sp>
        <p:nvSpPr>
          <p:cNvPr id="33801" name="Text Box 8">
            <a:extLst>
              <a:ext uri="{FF2B5EF4-FFF2-40B4-BE49-F238E27FC236}">
                <a16:creationId xmlns:a16="http://schemas.microsoft.com/office/drawing/2014/main" id="{20C2F785-F26E-419E-BBBD-1DAC72CC5A53}"/>
              </a:ext>
            </a:extLst>
          </p:cNvPr>
          <p:cNvSpPr txBox="1">
            <a:spLocks noChangeArrowheads="1"/>
          </p:cNvSpPr>
          <p:nvPr/>
        </p:nvSpPr>
        <p:spPr bwMode="auto">
          <a:xfrm>
            <a:off x="2925584" y="4967288"/>
            <a:ext cx="478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latin typeface="Helvetica Regular" charset="0"/>
                <a:cs typeface="Helvetica Regular" charset="0"/>
              </a:rPr>
              <a:t>G</a:t>
            </a:r>
            <a:r>
              <a:rPr lang="en-US" altLang="en-US" sz="2000" baseline="-25000" dirty="0">
                <a:latin typeface="Helvetica Regular" charset="0"/>
                <a:cs typeface="Helvetica Regular" charset="0"/>
              </a:rPr>
              <a:t>2</a:t>
            </a:r>
          </a:p>
        </p:txBody>
      </p:sp>
      <p:sp>
        <p:nvSpPr>
          <p:cNvPr id="33802" name="Line 9">
            <a:extLst>
              <a:ext uri="{FF2B5EF4-FFF2-40B4-BE49-F238E27FC236}">
                <a16:creationId xmlns:a16="http://schemas.microsoft.com/office/drawing/2014/main" id="{0E55C02B-F852-4375-A3A5-4F07D318C48B}"/>
              </a:ext>
            </a:extLst>
          </p:cNvPr>
          <p:cNvSpPr>
            <a:spLocks noChangeShapeType="1"/>
          </p:cNvSpPr>
          <p:nvPr/>
        </p:nvSpPr>
        <p:spPr bwMode="auto">
          <a:xfrm>
            <a:off x="4394200" y="5095875"/>
            <a:ext cx="2482850" cy="109855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33803" name="Line 10">
            <a:extLst>
              <a:ext uri="{FF2B5EF4-FFF2-40B4-BE49-F238E27FC236}">
                <a16:creationId xmlns:a16="http://schemas.microsoft.com/office/drawing/2014/main" id="{4D8F4939-241E-411A-904D-21DADB70E3F9}"/>
              </a:ext>
            </a:extLst>
          </p:cNvPr>
          <p:cNvSpPr>
            <a:spLocks noChangeShapeType="1"/>
          </p:cNvSpPr>
          <p:nvPr/>
        </p:nvSpPr>
        <p:spPr bwMode="auto">
          <a:xfrm flipV="1">
            <a:off x="5880100" y="5280025"/>
            <a:ext cx="3048000" cy="7588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latin typeface="Helvetica Regular" charset="0"/>
              <a:cs typeface="Helvetica Regular" charset="0"/>
            </a:endParaRPr>
          </a:p>
        </p:txBody>
      </p:sp>
      <p:sp>
        <p:nvSpPr>
          <p:cNvPr id="33804" name="Freeform 11">
            <a:extLst>
              <a:ext uri="{FF2B5EF4-FFF2-40B4-BE49-F238E27FC236}">
                <a16:creationId xmlns:a16="http://schemas.microsoft.com/office/drawing/2014/main" id="{AEAF7889-BAFF-46C1-A6F9-E33B5A6CF831}"/>
              </a:ext>
            </a:extLst>
          </p:cNvPr>
          <p:cNvSpPr>
            <a:spLocks/>
          </p:cNvSpPr>
          <p:nvPr/>
        </p:nvSpPr>
        <p:spPr bwMode="auto">
          <a:xfrm flipV="1">
            <a:off x="4711700" y="5249863"/>
            <a:ext cx="3340100" cy="449262"/>
          </a:xfrm>
          <a:custGeom>
            <a:avLst/>
            <a:gdLst>
              <a:gd name="T0" fmla="*/ 0 w 2104"/>
              <a:gd name="T1" fmla="*/ 2147483646 h 283"/>
              <a:gd name="T2" fmla="*/ 2147483646 w 2104"/>
              <a:gd name="T3" fmla="*/ 2147483646 h 283"/>
              <a:gd name="T4" fmla="*/ 2147483646 w 2104"/>
              <a:gd name="T5" fmla="*/ 2147483646 h 283"/>
              <a:gd name="T6" fmla="*/ 2147483646 w 2104"/>
              <a:gd name="T7" fmla="*/ 2147483646 h 283"/>
              <a:gd name="T8" fmla="*/ 2147483646 w 2104"/>
              <a:gd name="T9" fmla="*/ 2147483646 h 283"/>
              <a:gd name="T10" fmla="*/ 2147483646 w 2104"/>
              <a:gd name="T11" fmla="*/ 2147483646 h 283"/>
              <a:gd name="T12" fmla="*/ 2147483646 w 2104"/>
              <a:gd name="T13" fmla="*/ 2147483646 h 283"/>
              <a:gd name="T14" fmla="*/ 2147483646 w 2104"/>
              <a:gd name="T15" fmla="*/ 2147483646 h 283"/>
              <a:gd name="T16" fmla="*/ 2147483646 w 2104"/>
              <a:gd name="T17" fmla="*/ 2147483646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4"/>
              <a:gd name="T28" fmla="*/ 0 h 283"/>
              <a:gd name="T29" fmla="*/ 2104 w 2104"/>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4" h="283">
                <a:moveTo>
                  <a:pt x="0" y="283"/>
                </a:moveTo>
                <a:cubicBezTo>
                  <a:pt x="106" y="242"/>
                  <a:pt x="213" y="201"/>
                  <a:pt x="316" y="167"/>
                </a:cubicBezTo>
                <a:cubicBezTo>
                  <a:pt x="419" y="133"/>
                  <a:pt x="528" y="102"/>
                  <a:pt x="620" y="79"/>
                </a:cubicBezTo>
                <a:cubicBezTo>
                  <a:pt x="712" y="56"/>
                  <a:pt x="789" y="40"/>
                  <a:pt x="868" y="27"/>
                </a:cubicBezTo>
                <a:cubicBezTo>
                  <a:pt x="947" y="14"/>
                  <a:pt x="1020" y="6"/>
                  <a:pt x="1096" y="3"/>
                </a:cubicBezTo>
                <a:cubicBezTo>
                  <a:pt x="1172" y="0"/>
                  <a:pt x="1239" y="2"/>
                  <a:pt x="1324" y="7"/>
                </a:cubicBezTo>
                <a:cubicBezTo>
                  <a:pt x="1409" y="12"/>
                  <a:pt x="1512" y="21"/>
                  <a:pt x="1608" y="35"/>
                </a:cubicBezTo>
                <a:cubicBezTo>
                  <a:pt x="1704" y="49"/>
                  <a:pt x="1817" y="75"/>
                  <a:pt x="1900" y="91"/>
                </a:cubicBezTo>
                <a:cubicBezTo>
                  <a:pt x="1983" y="107"/>
                  <a:pt x="2043" y="119"/>
                  <a:pt x="2104" y="13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Helvetica Regular" charset="0"/>
              <a:cs typeface="Helvetica Regular" charset="0"/>
            </a:endParaRPr>
          </a:p>
        </p:txBody>
      </p:sp>
      <p:sp>
        <p:nvSpPr>
          <p:cNvPr id="33805" name="Text Box 12">
            <a:extLst>
              <a:ext uri="{FF2B5EF4-FFF2-40B4-BE49-F238E27FC236}">
                <a16:creationId xmlns:a16="http://schemas.microsoft.com/office/drawing/2014/main" id="{7044CCB4-EDB5-4118-A907-3B0361B09727}"/>
              </a:ext>
            </a:extLst>
          </p:cNvPr>
          <p:cNvSpPr txBox="1">
            <a:spLocks noChangeArrowheads="1"/>
          </p:cNvSpPr>
          <p:nvPr/>
        </p:nvSpPr>
        <p:spPr bwMode="auto">
          <a:xfrm>
            <a:off x="5278259" y="5653088"/>
            <a:ext cx="478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latin typeface="Helvetica Regular" charset="0"/>
                <a:cs typeface="Helvetica Regular" charset="0"/>
              </a:rPr>
              <a:t>G</a:t>
            </a:r>
            <a:r>
              <a:rPr lang="en-US" altLang="en-US" sz="2000" baseline="-25000" dirty="0">
                <a:latin typeface="Helvetica Regular" charset="0"/>
                <a:cs typeface="Helvetica Regular" charset="0"/>
              </a:rPr>
              <a:t>1</a:t>
            </a:r>
          </a:p>
        </p:txBody>
      </p:sp>
      <p:sp>
        <p:nvSpPr>
          <p:cNvPr id="33806" name="Text Box 13">
            <a:extLst>
              <a:ext uri="{FF2B5EF4-FFF2-40B4-BE49-F238E27FC236}">
                <a16:creationId xmlns:a16="http://schemas.microsoft.com/office/drawing/2014/main" id="{E2147A35-A85F-4618-9A5A-91F2C602AD60}"/>
              </a:ext>
            </a:extLst>
          </p:cNvPr>
          <p:cNvSpPr txBox="1">
            <a:spLocks noChangeArrowheads="1"/>
          </p:cNvSpPr>
          <p:nvPr/>
        </p:nvSpPr>
        <p:spPr bwMode="auto">
          <a:xfrm>
            <a:off x="7602359" y="5627688"/>
            <a:ext cx="478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latin typeface="Helvetica Regular" charset="0"/>
                <a:cs typeface="Helvetica Regular" charset="0"/>
              </a:rPr>
              <a:t>G</a:t>
            </a:r>
            <a:r>
              <a:rPr lang="en-US" altLang="en-US" sz="2000" baseline="-25000" dirty="0">
                <a:latin typeface="Helvetica Regular" charset="0"/>
                <a:cs typeface="Helvetica Regular" charset="0"/>
              </a:rPr>
              <a:t>2</a:t>
            </a:r>
          </a:p>
        </p:txBody>
      </p:sp>
      <p:sp>
        <p:nvSpPr>
          <p:cNvPr id="33807" name="Text Box 14">
            <a:extLst>
              <a:ext uri="{FF2B5EF4-FFF2-40B4-BE49-F238E27FC236}">
                <a16:creationId xmlns:a16="http://schemas.microsoft.com/office/drawing/2014/main" id="{598DD66F-4335-480D-9E6E-B38EBBAF2273}"/>
              </a:ext>
            </a:extLst>
          </p:cNvPr>
          <p:cNvSpPr txBox="1">
            <a:spLocks noChangeArrowheads="1"/>
          </p:cNvSpPr>
          <p:nvPr/>
        </p:nvSpPr>
        <p:spPr bwMode="auto">
          <a:xfrm>
            <a:off x="1256387" y="5653088"/>
            <a:ext cx="2464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latin typeface="Helvetica Regular" charset="0"/>
                <a:cs typeface="Helvetica Regular" charset="0"/>
              </a:rPr>
              <a:t>Crest Vertical Curve</a:t>
            </a:r>
            <a:endParaRPr lang="en-US" altLang="en-US" sz="2000" baseline="-25000" dirty="0">
              <a:latin typeface="Helvetica Regular" charset="0"/>
              <a:cs typeface="Helvetica Regular" charset="0"/>
            </a:endParaRPr>
          </a:p>
        </p:txBody>
      </p:sp>
      <p:sp>
        <p:nvSpPr>
          <p:cNvPr id="33808" name="Text Box 15">
            <a:extLst>
              <a:ext uri="{FF2B5EF4-FFF2-40B4-BE49-F238E27FC236}">
                <a16:creationId xmlns:a16="http://schemas.microsoft.com/office/drawing/2014/main" id="{2418EB1E-EF14-4FE4-83DA-A5CDDA151316}"/>
              </a:ext>
            </a:extLst>
          </p:cNvPr>
          <p:cNvSpPr txBox="1">
            <a:spLocks noChangeArrowheads="1"/>
          </p:cNvSpPr>
          <p:nvPr/>
        </p:nvSpPr>
        <p:spPr bwMode="auto">
          <a:xfrm>
            <a:off x="5847353" y="4957763"/>
            <a:ext cx="2309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latin typeface="Helvetica Regular" charset="0"/>
                <a:cs typeface="Helvetica Regular" charset="0"/>
              </a:rPr>
              <a:t>Sag Vertical Curve</a:t>
            </a:r>
            <a:endParaRPr lang="en-US" altLang="en-US" sz="2000" baseline="-25000" dirty="0">
              <a:latin typeface="Helvetica Regular" charset="0"/>
              <a:cs typeface="Helvetica Regular" charset="0"/>
            </a:endParaRPr>
          </a:p>
        </p:txBody>
      </p:sp>
      <p:pic>
        <p:nvPicPr>
          <p:cNvPr id="33809" name="Picture 5">
            <a:extLst>
              <a:ext uri="{FF2B5EF4-FFF2-40B4-BE49-F238E27FC236}">
                <a16:creationId xmlns:a16="http://schemas.microsoft.com/office/drawing/2014/main" id="{8AC030FD-DE3A-47BD-8138-1D637FDC89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BE19F60B-01B3-47A5-90D7-35EB28404A0A}"/>
              </a:ext>
            </a:extLst>
          </p:cNvPr>
          <p:cNvSpPr>
            <a:spLocks noGrp="1"/>
          </p:cNvSpPr>
          <p:nvPr>
            <p:ph type="title"/>
          </p:nvPr>
        </p:nvSpPr>
        <p:spPr>
          <a:xfrm>
            <a:off x="179388" y="-85725"/>
            <a:ext cx="4248596" cy="1325563"/>
          </a:xfrm>
        </p:spPr>
        <p:txBody>
          <a:bodyPr/>
          <a:lstStyle/>
          <a:p>
            <a:r>
              <a:rPr lang="en-US" altLang="en-US" sz="3000" b="1" dirty="0">
                <a:solidFill>
                  <a:srgbClr val="A50021"/>
                </a:solidFill>
                <a:latin typeface="Helvetica" charset="0"/>
                <a:ea typeface="Helvetica" charset="0"/>
                <a:cs typeface="Helvetica" charset="0"/>
              </a:rPr>
              <a:t>Geometric Design: Cut and Fill Quantities</a:t>
            </a:r>
          </a:p>
        </p:txBody>
      </p:sp>
      <p:pic>
        <p:nvPicPr>
          <p:cNvPr id="62467" name="Content Placeholder 5">
            <a:extLst>
              <a:ext uri="{FF2B5EF4-FFF2-40B4-BE49-F238E27FC236}">
                <a16:creationId xmlns:a16="http://schemas.microsoft.com/office/drawing/2014/main" id="{D57BFF45-8080-465A-8180-434F2394FD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38361" t="56265" r="9082" b="13680"/>
          <a:stretch>
            <a:fillRect/>
          </a:stretch>
        </p:blipFill>
        <p:spPr bwMode="auto">
          <a:xfrm>
            <a:off x="971600" y="747098"/>
            <a:ext cx="15481720" cy="5609252"/>
          </a:xfrm>
        </p:spPr>
      </p:pic>
      <p:sp>
        <p:nvSpPr>
          <p:cNvPr id="4" name="Slide Number Placeholder 3">
            <a:extLst>
              <a:ext uri="{FF2B5EF4-FFF2-40B4-BE49-F238E27FC236}">
                <a16:creationId xmlns:a16="http://schemas.microsoft.com/office/drawing/2014/main" id="{0FEFFF6E-6F20-40E9-A20F-3F80D01098A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CCC7E5-C170-4B60-B100-4B31A282CB6C}" type="slidenum">
              <a:rPr lang="es-ES" altLang="en-US">
                <a:solidFill>
                  <a:srgbClr val="898989"/>
                </a:solidFill>
                <a:latin typeface="Helvetica Regular" charset="0"/>
                <a:cs typeface="Helvetica Regular" charset="0"/>
              </a:rPr>
              <a:pPr/>
              <a:t>27</a:t>
            </a:fld>
            <a:endParaRPr lang="es-ES" altLang="en-US" dirty="0">
              <a:solidFill>
                <a:srgbClr val="898989"/>
              </a:solidFill>
              <a:latin typeface="Helvetica Regular" charset="0"/>
              <a:cs typeface="Helvetica Regular" charset="0"/>
            </a:endParaRPr>
          </a:p>
        </p:txBody>
      </p:sp>
      <p:sp>
        <p:nvSpPr>
          <p:cNvPr id="2" name="TextBox 1"/>
          <p:cNvSpPr txBox="1"/>
          <p:nvPr/>
        </p:nvSpPr>
        <p:spPr>
          <a:xfrm>
            <a:off x="3275856" y="6445715"/>
            <a:ext cx="1885453" cy="307777"/>
          </a:xfrm>
          <a:prstGeom prst="rect">
            <a:avLst/>
          </a:prstGeom>
          <a:noFill/>
        </p:spPr>
        <p:txBody>
          <a:bodyPr wrap="none" rtlCol="0">
            <a:spAutoFit/>
          </a:bodyPr>
          <a:lstStyle/>
          <a:p>
            <a:r>
              <a:rPr lang="en-US" sz="1400" dirty="0">
                <a:latin typeface="Helvetica" charset="0"/>
                <a:ea typeface="Helvetica" charset="0"/>
                <a:cs typeface="Helvetica" charset="0"/>
              </a:rPr>
              <a:t>Graph [2] Cut and Fill</a:t>
            </a:r>
          </a:p>
        </p:txBody>
      </p:sp>
    </p:spTree>
    <p:extLst>
      <p:ext uri="{BB962C8B-B14F-4D97-AF65-F5344CB8AC3E}">
        <p14:creationId xmlns:p14="http://schemas.microsoft.com/office/powerpoint/2010/main" val="175594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E916CA8-2059-4DCC-9989-1AB44C33AD29}"/>
              </a:ext>
            </a:extLst>
          </p:cNvPr>
          <p:cNvSpPr>
            <a:spLocks noGrp="1" noChangeArrowheads="1"/>
          </p:cNvSpPr>
          <p:nvPr>
            <p:ph type="title"/>
          </p:nvPr>
        </p:nvSpPr>
        <p:spPr>
          <a:xfrm>
            <a:off x="15875" y="11113"/>
            <a:ext cx="6742113" cy="1545679"/>
          </a:xfrm>
        </p:spPr>
        <p:txBody>
          <a:bodyPr/>
          <a:lstStyle/>
          <a:p>
            <a:r>
              <a:rPr lang="en-US" altLang="en-US" sz="3000" b="1" dirty="0">
                <a:solidFill>
                  <a:srgbClr val="A50021"/>
                </a:solidFill>
                <a:latin typeface="Helvetica" charset="0"/>
                <a:ea typeface="Helvetica" charset="0"/>
                <a:cs typeface="Helvetica" charset="0"/>
              </a:rPr>
              <a:t>Geometric Design: Maximum Grades for </a:t>
            </a:r>
            <a:br>
              <a:rPr lang="en-US" altLang="en-US" sz="3000" b="1" dirty="0">
                <a:solidFill>
                  <a:srgbClr val="A50021"/>
                </a:solidFill>
                <a:latin typeface="Helvetica" charset="0"/>
                <a:ea typeface="Helvetica" charset="0"/>
                <a:cs typeface="Helvetica" charset="0"/>
              </a:rPr>
            </a:br>
            <a:r>
              <a:rPr lang="en-US" altLang="en-US" sz="3000" b="1" dirty="0">
                <a:solidFill>
                  <a:srgbClr val="A50021"/>
                </a:solidFill>
                <a:latin typeface="Helvetica" charset="0"/>
                <a:ea typeface="Helvetica" charset="0"/>
                <a:cs typeface="Helvetica" charset="0"/>
              </a:rPr>
              <a:t>Urban and Rural Highways</a:t>
            </a:r>
          </a:p>
        </p:txBody>
      </p:sp>
      <p:sp>
        <p:nvSpPr>
          <p:cNvPr id="34819" name="عنصر نائب لرقم الشريحة 5">
            <a:extLst>
              <a:ext uri="{FF2B5EF4-FFF2-40B4-BE49-F238E27FC236}">
                <a16:creationId xmlns:a16="http://schemas.microsoft.com/office/drawing/2014/main" id="{5BD978C1-A75E-4582-A862-40E35A1E0D43}"/>
              </a:ext>
            </a:extLst>
          </p:cNvPr>
          <p:cNvSpPr>
            <a:spLocks noGrp="1"/>
          </p:cNvSpPr>
          <p:nvPr>
            <p:ph type="sldNum" sz="quarter" idx="12"/>
          </p:nvPr>
        </p:nvSpPr>
        <p:spPr bwMode="auto">
          <a:xfrm>
            <a:off x="6553200" y="62484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AF2495-7A2E-4165-A6E8-2A9A8EFC8866}" type="slidenum">
              <a:rPr lang="ar-SA" altLang="en-US">
                <a:latin typeface="Helvetica Regular" charset="0"/>
                <a:cs typeface="Helvetica Regular" charset="0"/>
              </a:rPr>
              <a:pPr/>
              <a:t>28</a:t>
            </a:fld>
            <a:endParaRPr lang="en-US" altLang="en-US" dirty="0">
              <a:latin typeface="Helvetica Regular" charset="0"/>
              <a:cs typeface="Helvetica Regular" charset="0"/>
            </a:endParaRPr>
          </a:p>
        </p:txBody>
      </p:sp>
      <p:pic>
        <p:nvPicPr>
          <p:cNvPr id="34820" name="Picture 3">
            <a:extLst>
              <a:ext uri="{FF2B5EF4-FFF2-40B4-BE49-F238E27FC236}">
                <a16:creationId xmlns:a16="http://schemas.microsoft.com/office/drawing/2014/main" id="{8367FE0F-2D9C-41AB-A666-DCDE215D8C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088" y="2276475"/>
            <a:ext cx="845185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4DCEE554-5A14-4ACF-8FEC-0759A60A49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82872" y="5660856"/>
            <a:ext cx="3160930" cy="323165"/>
          </a:xfrm>
          <a:prstGeom prst="rect">
            <a:avLst/>
          </a:prstGeom>
          <a:noFill/>
        </p:spPr>
        <p:txBody>
          <a:bodyPr wrap="none" rtlCol="0">
            <a:spAutoFit/>
          </a:bodyPr>
          <a:lstStyle/>
          <a:p>
            <a:r>
              <a:rPr lang="en-US" sz="1500" dirty="0">
                <a:latin typeface="Helvetica" charset="0"/>
                <a:ea typeface="Helvetica" charset="0"/>
                <a:cs typeface="Helvetica" charset="0"/>
              </a:rPr>
              <a:t>Table : Urban and Rural Freeways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DD9787A-6009-483A-B398-083AA61E23EA}"/>
              </a:ext>
            </a:extLst>
          </p:cNvPr>
          <p:cNvSpPr>
            <a:spLocks noGrp="1" noChangeArrowheads="1"/>
          </p:cNvSpPr>
          <p:nvPr>
            <p:ph type="title"/>
          </p:nvPr>
        </p:nvSpPr>
        <p:spPr>
          <a:xfrm>
            <a:off x="351288" y="260648"/>
            <a:ext cx="5903913" cy="1130300"/>
          </a:xfrm>
        </p:spPr>
        <p:txBody>
          <a:bodyPr/>
          <a:lstStyle/>
          <a:p>
            <a:r>
              <a:rPr lang="en-US" altLang="en-US" sz="3000" b="1" dirty="0">
                <a:solidFill>
                  <a:srgbClr val="A50021"/>
                </a:solidFill>
                <a:latin typeface="Helvetica" charset="0"/>
                <a:ea typeface="Helvetica" charset="0"/>
                <a:cs typeface="Helvetica" charset="0"/>
              </a:rPr>
              <a:t>Geometric Design: Maximum Grades for </a:t>
            </a:r>
            <a:br>
              <a:rPr lang="en-US" altLang="en-US" sz="3000" b="1" dirty="0">
                <a:solidFill>
                  <a:srgbClr val="A50021"/>
                </a:solidFill>
                <a:latin typeface="Helvetica" charset="0"/>
                <a:ea typeface="Helvetica" charset="0"/>
                <a:cs typeface="Helvetica" charset="0"/>
              </a:rPr>
            </a:br>
            <a:r>
              <a:rPr lang="en-US" altLang="en-US" sz="3000" b="1" dirty="0">
                <a:solidFill>
                  <a:srgbClr val="A50021"/>
                </a:solidFill>
                <a:latin typeface="Helvetica" charset="0"/>
                <a:ea typeface="Helvetica" charset="0"/>
                <a:cs typeface="Helvetica" charset="0"/>
              </a:rPr>
              <a:t>Local Road and Street</a:t>
            </a:r>
          </a:p>
        </p:txBody>
      </p:sp>
      <p:sp>
        <p:nvSpPr>
          <p:cNvPr id="35843" name="عنصر نائب لرقم الشريحة 5">
            <a:extLst>
              <a:ext uri="{FF2B5EF4-FFF2-40B4-BE49-F238E27FC236}">
                <a16:creationId xmlns:a16="http://schemas.microsoft.com/office/drawing/2014/main" id="{DDCA0444-2A1A-423C-9B33-A9D53DD15FAD}"/>
              </a:ext>
            </a:extLst>
          </p:cNvPr>
          <p:cNvSpPr>
            <a:spLocks noGrp="1"/>
          </p:cNvSpPr>
          <p:nvPr>
            <p:ph type="sldNum" sz="quarter" idx="12"/>
          </p:nvPr>
        </p:nvSpPr>
        <p:spPr bwMode="auto">
          <a:xfrm>
            <a:off x="6553200" y="62484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36076B-B888-4150-9B8B-CFC64ABD9189}" type="slidenum">
              <a:rPr lang="ar-SA" altLang="en-US">
                <a:latin typeface="Helvetica Regular" charset="0"/>
                <a:cs typeface="Helvetica Regular" charset="0"/>
              </a:rPr>
              <a:pPr/>
              <a:t>29</a:t>
            </a:fld>
            <a:endParaRPr lang="en-US" altLang="en-US" dirty="0">
              <a:latin typeface="Helvetica Regular" charset="0"/>
              <a:cs typeface="Helvetica Regular" charset="0"/>
            </a:endParaRPr>
          </a:p>
        </p:txBody>
      </p:sp>
      <p:pic>
        <p:nvPicPr>
          <p:cNvPr id="35844" name="Picture 3">
            <a:extLst>
              <a:ext uri="{FF2B5EF4-FFF2-40B4-BE49-F238E27FC236}">
                <a16:creationId xmlns:a16="http://schemas.microsoft.com/office/drawing/2014/main" id="{A693B670-48FE-4CE3-9BED-38FCCDB01D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09800"/>
            <a:ext cx="8526463"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a:extLst>
              <a:ext uri="{FF2B5EF4-FFF2-40B4-BE49-F238E27FC236}">
                <a16:creationId xmlns:a16="http://schemas.microsoft.com/office/drawing/2014/main" id="{1A2EF098-DDB8-4CB5-8892-4D9B0369A6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51376" y="6217920"/>
            <a:ext cx="2082686" cy="369332"/>
          </a:xfrm>
          <a:prstGeom prst="rect">
            <a:avLst/>
          </a:prstGeom>
          <a:noFill/>
        </p:spPr>
        <p:txBody>
          <a:bodyPr wrap="none" rtlCol="0">
            <a:spAutoFit/>
          </a:bodyPr>
          <a:lstStyle/>
          <a:p>
            <a:r>
              <a:rPr lang="en-US" dirty="0">
                <a:latin typeface="Helvetica Regular" charset="0"/>
                <a:cs typeface="Helvetica Regular" charset="0"/>
              </a:rPr>
              <a:t>Table Local Roads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EAE996A-EABC-4A7C-98FC-8076C4DAF1CF}"/>
              </a:ext>
            </a:extLst>
          </p:cNvPr>
          <p:cNvSpPr>
            <a:spLocks noGrp="1"/>
          </p:cNvSpPr>
          <p:nvPr>
            <p:ph type="title"/>
          </p:nvPr>
        </p:nvSpPr>
        <p:spPr>
          <a:xfrm>
            <a:off x="121249" y="203464"/>
            <a:ext cx="4690872" cy="820688"/>
          </a:xfrm>
        </p:spPr>
        <p:txBody>
          <a:bodyPr vert="horz" lIns="91440" tIns="45720" rIns="91440" bIns="45720" rtlCol="0" anchor="ctr">
            <a:normAutofit/>
          </a:bodyPr>
          <a:lstStyle/>
          <a:p>
            <a:pPr defTabSz="914400"/>
            <a:r>
              <a:rPr lang="en-US" altLang="en-US" sz="3000" b="1" dirty="0">
                <a:solidFill>
                  <a:srgbClr val="A50021"/>
                </a:solidFill>
                <a:latin typeface="Helvetica" charset="0"/>
                <a:ea typeface="Helvetica" charset="0"/>
                <a:cs typeface="Helvetica" charset="0"/>
              </a:rPr>
              <a:t>OUTLINE</a:t>
            </a:r>
          </a:p>
        </p:txBody>
      </p:sp>
      <p:sp>
        <p:nvSpPr>
          <p:cNvPr id="8195" name="Content Placeholder 2">
            <a:extLst>
              <a:ext uri="{FF2B5EF4-FFF2-40B4-BE49-F238E27FC236}">
                <a16:creationId xmlns:a16="http://schemas.microsoft.com/office/drawing/2014/main" id="{8DC5F083-9FD4-4455-8461-E5B37D43C854}"/>
              </a:ext>
            </a:extLst>
          </p:cNvPr>
          <p:cNvSpPr>
            <a:spLocks noGrp="1"/>
          </p:cNvSpPr>
          <p:nvPr>
            <p:ph sz="half" idx="1"/>
          </p:nvPr>
        </p:nvSpPr>
        <p:spPr>
          <a:xfrm>
            <a:off x="107505" y="1124744"/>
            <a:ext cx="5556694" cy="5056600"/>
          </a:xfrm>
        </p:spPr>
        <p:txBody>
          <a:bodyPr vert="horz" lIns="91440" tIns="45720" rIns="91440" bIns="45720" numCol="2" rtlCol="0">
            <a:noAutofit/>
          </a:bodyPr>
          <a:lstStyle/>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Introduction </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Objectives</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Location</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Methodology</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Constraints</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Traffic Analysis</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Geometric Design</a:t>
            </a:r>
          </a:p>
          <a:p>
            <a:pPr lvl="1" indent="-228600" defTabSz="914400" fontAlgn="auto">
              <a:spcAft>
                <a:spcPts val="0"/>
              </a:spcAft>
              <a:defRPr/>
            </a:pPr>
            <a:r>
              <a:rPr lang="en-US" altLang="en-US" sz="1400" b="1" dirty="0">
                <a:solidFill>
                  <a:srgbClr val="A50021"/>
                </a:solidFill>
                <a:latin typeface="Helvetica" charset="0"/>
                <a:ea typeface="Helvetica" charset="0"/>
                <a:cs typeface="Helvetica" charset="0"/>
              </a:rPr>
              <a:t>Horizontal Curves</a:t>
            </a:r>
          </a:p>
          <a:p>
            <a:pPr lvl="1" indent="-228600" defTabSz="914400" fontAlgn="auto">
              <a:spcAft>
                <a:spcPts val="0"/>
              </a:spcAft>
              <a:defRPr/>
            </a:pPr>
            <a:r>
              <a:rPr lang="en-US" altLang="en-US" sz="1400" b="1" dirty="0">
                <a:solidFill>
                  <a:srgbClr val="A50021"/>
                </a:solidFill>
                <a:latin typeface="Helvetica" charset="0"/>
                <a:ea typeface="Helvetica" charset="0"/>
                <a:cs typeface="Helvetica" charset="0"/>
              </a:rPr>
              <a:t>Vertical Curves</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Soil Studies</a:t>
            </a:r>
          </a:p>
          <a:p>
            <a:pPr lvl="1" indent="-228600" defTabSz="914400" fontAlgn="auto">
              <a:spcAft>
                <a:spcPts val="0"/>
              </a:spcAft>
              <a:defRPr/>
            </a:pPr>
            <a:r>
              <a:rPr lang="en-US" altLang="en-US" sz="1400" b="1" dirty="0">
                <a:solidFill>
                  <a:srgbClr val="A50021"/>
                </a:solidFill>
                <a:latin typeface="Helvetica" charset="0"/>
                <a:ea typeface="Helvetica" charset="0"/>
                <a:cs typeface="Helvetica" charset="0"/>
              </a:rPr>
              <a:t>Soil Classification </a:t>
            </a:r>
          </a:p>
          <a:p>
            <a:pPr lvl="1" indent="-228600" defTabSz="914400" fontAlgn="auto">
              <a:spcAft>
                <a:spcPts val="0"/>
              </a:spcAft>
              <a:defRPr/>
            </a:pPr>
            <a:r>
              <a:rPr lang="en-US" altLang="en-US" sz="1400" b="1" dirty="0">
                <a:solidFill>
                  <a:srgbClr val="A50021"/>
                </a:solidFill>
                <a:latin typeface="Helvetica" charset="0"/>
                <a:ea typeface="Helvetica" charset="0"/>
                <a:cs typeface="Helvetica" charset="0"/>
              </a:rPr>
              <a:t>California Bearing Ratio</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Structural Design</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Drainage System</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Interchange and Intersection Design</a:t>
            </a:r>
          </a:p>
          <a:p>
            <a:pPr lvl="1" indent="-228600" defTabSz="914400" fontAlgn="auto">
              <a:spcAft>
                <a:spcPts val="0"/>
              </a:spcAft>
              <a:defRPr/>
            </a:pPr>
            <a:r>
              <a:rPr lang="en-US" altLang="en-US" sz="1400" b="1" dirty="0">
                <a:solidFill>
                  <a:srgbClr val="A50021"/>
                </a:solidFill>
                <a:latin typeface="Helvetica" charset="0"/>
                <a:ea typeface="Helvetica" charset="0"/>
                <a:cs typeface="Helvetica" charset="0"/>
              </a:rPr>
              <a:t>AASHTO Standard</a:t>
            </a:r>
          </a:p>
          <a:p>
            <a:pPr lvl="1" indent="-228600" defTabSz="914400" fontAlgn="auto">
              <a:spcAft>
                <a:spcPts val="0"/>
              </a:spcAft>
              <a:defRPr/>
            </a:pPr>
            <a:r>
              <a:rPr lang="en-US" altLang="en-US" sz="1400" b="1" dirty="0">
                <a:solidFill>
                  <a:srgbClr val="A50021"/>
                </a:solidFill>
                <a:latin typeface="Helvetica" charset="0"/>
                <a:ea typeface="Helvetica" charset="0"/>
                <a:cs typeface="Helvetica" charset="0"/>
              </a:rPr>
              <a:t>Road Cross-Section</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Cost Estimation</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Civil 3D Technology (Short Clip)</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Conclusion</a:t>
            </a:r>
          </a:p>
          <a:p>
            <a:pPr indent="-228600" defTabSz="914400" fontAlgn="auto">
              <a:spcAft>
                <a:spcPts val="0"/>
              </a:spcAft>
              <a:defRPr/>
            </a:pPr>
            <a:r>
              <a:rPr lang="en-US" altLang="en-US" sz="1400" b="1" dirty="0">
                <a:solidFill>
                  <a:srgbClr val="A50021"/>
                </a:solidFill>
                <a:latin typeface="Helvetica" charset="0"/>
                <a:ea typeface="Helvetica" charset="0"/>
                <a:cs typeface="Helvetica" charset="0"/>
              </a:rPr>
              <a:t>References</a:t>
            </a:r>
          </a:p>
          <a:p>
            <a:pPr lvl="1" indent="-228600" defTabSz="914400" fontAlgn="auto">
              <a:spcAft>
                <a:spcPts val="0"/>
              </a:spcAft>
              <a:defRPr/>
            </a:pPr>
            <a:endParaRPr lang="en-US" altLang="en-US" sz="1400" b="1" dirty="0">
              <a:solidFill>
                <a:srgbClr val="A50021"/>
              </a:solidFill>
              <a:latin typeface="Helvetica" charset="0"/>
              <a:ea typeface="Helvetica" charset="0"/>
              <a:cs typeface="Helvetica" charset="0"/>
            </a:endParaRPr>
          </a:p>
          <a:p>
            <a:pPr indent="-228600" defTabSz="914400" fontAlgn="auto">
              <a:spcAft>
                <a:spcPts val="0"/>
              </a:spcAft>
              <a:defRPr/>
            </a:pPr>
            <a:endParaRPr lang="en-US" altLang="en-US" sz="1400" b="1" dirty="0">
              <a:solidFill>
                <a:srgbClr val="A50021"/>
              </a:solidFill>
              <a:latin typeface="Helvetica" charset="0"/>
              <a:ea typeface="Helvetica" charset="0"/>
              <a:cs typeface="Helvetica" charset="0"/>
            </a:endParaRPr>
          </a:p>
          <a:p>
            <a:pPr indent="-228600" defTabSz="914400" fontAlgn="auto">
              <a:spcAft>
                <a:spcPts val="0"/>
              </a:spcAft>
              <a:defRPr/>
            </a:pPr>
            <a:endParaRPr lang="en-US" altLang="en-US" sz="1400" b="1" dirty="0">
              <a:solidFill>
                <a:srgbClr val="A50021"/>
              </a:solidFill>
              <a:latin typeface="Helvetica" charset="0"/>
              <a:ea typeface="Helvetica" charset="0"/>
              <a:cs typeface="Helvetica" charset="0"/>
            </a:endParaRPr>
          </a:p>
          <a:p>
            <a:pPr indent="-228600" defTabSz="914400" fontAlgn="auto">
              <a:spcAft>
                <a:spcPts val="0"/>
              </a:spcAft>
              <a:defRPr/>
            </a:pPr>
            <a:endParaRPr lang="en-US" altLang="en-US" sz="1400" b="1" dirty="0">
              <a:solidFill>
                <a:srgbClr val="A50021"/>
              </a:solidFill>
              <a:latin typeface="Helvetica" charset="0"/>
              <a:ea typeface="Helvetica" charset="0"/>
              <a:cs typeface="Helvetica" charset="0"/>
            </a:endParaRPr>
          </a:p>
          <a:p>
            <a:pPr indent="-228600" defTabSz="914400" fontAlgn="auto">
              <a:spcAft>
                <a:spcPts val="0"/>
              </a:spcAft>
              <a:defRPr/>
            </a:pPr>
            <a:endParaRPr lang="en-US" altLang="en-US" sz="1400" b="1" dirty="0">
              <a:solidFill>
                <a:srgbClr val="A50021"/>
              </a:solidFill>
              <a:latin typeface="Helvetica" charset="0"/>
              <a:ea typeface="Helvetica" charset="0"/>
              <a:cs typeface="Helvetica" charset="0"/>
            </a:endParaRPr>
          </a:p>
        </p:txBody>
      </p:sp>
      <p:pic>
        <p:nvPicPr>
          <p:cNvPr id="3" name="Content Placeholder 2"/>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9357" r="19902"/>
          <a:stretch/>
        </p:blipFill>
        <p:spPr>
          <a:xfrm>
            <a:off x="5664199" y="10"/>
            <a:ext cx="3479800" cy="6857990"/>
          </a:xfrm>
          <a:prstGeom prst="rect">
            <a:avLst/>
          </a:prstGeom>
        </p:spPr>
      </p:pic>
      <p:sp>
        <p:nvSpPr>
          <p:cNvPr id="5125" name="Slide Number Placeholder 7">
            <a:extLst>
              <a:ext uri="{FF2B5EF4-FFF2-40B4-BE49-F238E27FC236}">
                <a16:creationId xmlns:a16="http://schemas.microsoft.com/office/drawing/2014/main" id="{DC1DEA3C-874D-44C2-9719-A0BD66F46A3A}"/>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600"/>
              </a:spcAft>
              <a:defRPr/>
            </a:pPr>
            <a:fld id="{35B79DE8-ACD9-4E89-B41A-66732C02A2C9}" type="slidenum">
              <a:rPr lang="en-US" altLang="en-US" sz="1200">
                <a:solidFill>
                  <a:srgbClr val="FFFFFF"/>
                </a:solidFill>
                <a:latin typeface="Calibri" panose="020F0502020204030204"/>
                <a:cs typeface="+mn-cs"/>
              </a:rPr>
              <a:pPr eaLnBrk="1" fontAlgn="auto" hangingPunct="1">
                <a:spcBef>
                  <a:spcPts val="0"/>
                </a:spcBef>
                <a:spcAft>
                  <a:spcPts val="600"/>
                </a:spcAft>
                <a:defRPr/>
              </a:pPr>
              <a:t>3</a:t>
            </a:fld>
            <a:endParaRPr lang="en-US" alt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262763618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7890" name="عنصر نائب لرقم الشريحة 5">
            <a:extLst>
              <a:ext uri="{FF2B5EF4-FFF2-40B4-BE49-F238E27FC236}">
                <a16:creationId xmlns:a16="http://schemas.microsoft.com/office/drawing/2014/main" id="{12B59B57-BB26-4DC0-9C7C-C4240B035874}"/>
              </a:ext>
            </a:extLst>
          </p:cNvPr>
          <p:cNvSpPr>
            <a:spLocks noGrp="1"/>
          </p:cNvSpPr>
          <p:nvPr>
            <p:ph type="sldNum" sz="quarter" idx="12"/>
          </p:nvPr>
        </p:nvSpPr>
        <p:spPr bwMode="auto">
          <a:xfrm>
            <a:off x="6553200" y="62484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C356BF-1FD1-4965-A5DD-1FF4EAA4EFA0}" type="slidenum">
              <a:rPr lang="ar-SA" altLang="en-US">
                <a:latin typeface="Helvetica Regular" charset="0"/>
                <a:cs typeface="Helvetica Regular" charset="0"/>
              </a:rPr>
              <a:pPr/>
              <a:t>30</a:t>
            </a:fld>
            <a:endParaRPr lang="en-US" altLang="en-US" dirty="0">
              <a:latin typeface="Helvetica Regular" charset="0"/>
              <a:cs typeface="Helvetica Regular" charset="0"/>
            </a:endParaRPr>
          </a:p>
        </p:txBody>
      </p:sp>
      <p:sp>
        <p:nvSpPr>
          <p:cNvPr id="37891" name="Text Box 2">
            <a:extLst>
              <a:ext uri="{FF2B5EF4-FFF2-40B4-BE49-F238E27FC236}">
                <a16:creationId xmlns:a16="http://schemas.microsoft.com/office/drawing/2014/main" id="{AF9E20F0-3402-4515-AB4D-59C6AD5A85A1}"/>
              </a:ext>
            </a:extLst>
          </p:cNvPr>
          <p:cNvSpPr txBox="1">
            <a:spLocks noChangeArrowheads="1"/>
          </p:cNvSpPr>
          <p:nvPr/>
        </p:nvSpPr>
        <p:spPr bwMode="auto">
          <a:xfrm>
            <a:off x="152400" y="6248400"/>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latin typeface="Times New Roman" panose="02020603050405020304" pitchFamily="18" charset="0"/>
                <a:cs typeface="Helvetica Regular" charset="0"/>
              </a:rPr>
              <a:t>Source:  Iowa DOT Design Manual</a:t>
            </a:r>
          </a:p>
        </p:txBody>
      </p:sp>
      <p:pic>
        <p:nvPicPr>
          <p:cNvPr id="37892" name="Picture 3">
            <a:extLst>
              <a:ext uri="{FF2B5EF4-FFF2-40B4-BE49-F238E27FC236}">
                <a16:creationId xmlns:a16="http://schemas.microsoft.com/office/drawing/2014/main" id="{21BC95CC-B204-4BE7-A93E-3003A853D6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8920"/>
          <a:stretch>
            <a:fillRect/>
          </a:stretch>
        </p:blipFill>
        <p:spPr bwMode="auto">
          <a:xfrm>
            <a:off x="381000" y="228600"/>
            <a:ext cx="8288338"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a:extLst>
              <a:ext uri="{FF2B5EF4-FFF2-40B4-BE49-F238E27FC236}">
                <a16:creationId xmlns:a16="http://schemas.microsoft.com/office/drawing/2014/main" id="{390CAF0C-4B4F-4DD7-947B-39F514F2DB2E}"/>
              </a:ext>
            </a:extLst>
          </p:cNvPr>
          <p:cNvSpPr txBox="1">
            <a:spLocks noChangeArrowheads="1"/>
          </p:cNvSpPr>
          <p:nvPr/>
        </p:nvSpPr>
        <p:spPr bwMode="auto">
          <a:xfrm>
            <a:off x="538163" y="5230813"/>
            <a:ext cx="595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latin typeface="Helvetica" charset="0"/>
                <a:ea typeface="Helvetica" charset="0"/>
                <a:cs typeface="Helvetica" charset="0"/>
              </a:rPr>
              <a:t>Note: L is measured from here to here</a:t>
            </a:r>
          </a:p>
        </p:txBody>
      </p:sp>
      <p:sp>
        <p:nvSpPr>
          <p:cNvPr id="37894" name="Line 5">
            <a:extLst>
              <a:ext uri="{FF2B5EF4-FFF2-40B4-BE49-F238E27FC236}">
                <a16:creationId xmlns:a16="http://schemas.microsoft.com/office/drawing/2014/main" id="{73DCFAE2-D49D-4103-B4A0-0ED0BC4E4087}"/>
              </a:ext>
            </a:extLst>
          </p:cNvPr>
          <p:cNvSpPr>
            <a:spLocks noChangeShapeType="1"/>
          </p:cNvSpPr>
          <p:nvPr/>
        </p:nvSpPr>
        <p:spPr bwMode="auto">
          <a:xfrm flipV="1">
            <a:off x="1552575" y="4133850"/>
            <a:ext cx="57150" cy="97155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dirty="0">
              <a:latin typeface="Helvetica Regular" charset="0"/>
              <a:cs typeface="Helvetica Regular" charset="0"/>
            </a:endParaRPr>
          </a:p>
        </p:txBody>
      </p:sp>
      <p:sp>
        <p:nvSpPr>
          <p:cNvPr id="37895" name="Line 6">
            <a:extLst>
              <a:ext uri="{FF2B5EF4-FFF2-40B4-BE49-F238E27FC236}">
                <a16:creationId xmlns:a16="http://schemas.microsoft.com/office/drawing/2014/main" id="{E704635A-8C7B-4648-B7FF-2128EC5F7F18}"/>
              </a:ext>
            </a:extLst>
          </p:cNvPr>
          <p:cNvSpPr>
            <a:spLocks noChangeShapeType="1"/>
          </p:cNvSpPr>
          <p:nvPr/>
        </p:nvSpPr>
        <p:spPr bwMode="auto">
          <a:xfrm flipV="1">
            <a:off x="5324475" y="4143375"/>
            <a:ext cx="2095500" cy="12573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dirty="0">
              <a:latin typeface="Helvetica Regular" charset="0"/>
              <a:cs typeface="Helvetica Regular" charset="0"/>
            </a:endParaRPr>
          </a:p>
        </p:txBody>
      </p:sp>
      <p:sp>
        <p:nvSpPr>
          <p:cNvPr id="37896" name="Text Box 7">
            <a:extLst>
              <a:ext uri="{FF2B5EF4-FFF2-40B4-BE49-F238E27FC236}">
                <a16:creationId xmlns:a16="http://schemas.microsoft.com/office/drawing/2014/main" id="{6EAE626B-EF2F-4E0E-81E6-B4F082E5EB6F}"/>
              </a:ext>
            </a:extLst>
          </p:cNvPr>
          <p:cNvSpPr txBox="1">
            <a:spLocks noChangeArrowheads="1"/>
          </p:cNvSpPr>
          <p:nvPr/>
        </p:nvSpPr>
        <p:spPr bwMode="auto">
          <a:xfrm>
            <a:off x="3181350" y="6076950"/>
            <a:ext cx="401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Helvetica Regular" charset="0"/>
              </a:rPr>
              <a:t>Not here</a:t>
            </a:r>
          </a:p>
        </p:txBody>
      </p:sp>
      <p:sp>
        <p:nvSpPr>
          <p:cNvPr id="37897" name="Freeform 8">
            <a:extLst>
              <a:ext uri="{FF2B5EF4-FFF2-40B4-BE49-F238E27FC236}">
                <a16:creationId xmlns:a16="http://schemas.microsoft.com/office/drawing/2014/main" id="{C69BED90-D903-4355-9DAB-53F1859C272F}"/>
              </a:ext>
            </a:extLst>
          </p:cNvPr>
          <p:cNvSpPr>
            <a:spLocks/>
          </p:cNvSpPr>
          <p:nvPr/>
        </p:nvSpPr>
        <p:spPr bwMode="auto">
          <a:xfrm>
            <a:off x="1609725" y="2139950"/>
            <a:ext cx="5867400" cy="917575"/>
          </a:xfrm>
          <a:custGeom>
            <a:avLst/>
            <a:gdLst>
              <a:gd name="T0" fmla="*/ 0 w 3696"/>
              <a:gd name="T1" fmla="*/ 2147483646 h 578"/>
              <a:gd name="T2" fmla="*/ 2147483646 w 3696"/>
              <a:gd name="T3" fmla="*/ 2147483646 h 578"/>
              <a:gd name="T4" fmla="*/ 2147483646 w 3696"/>
              <a:gd name="T5" fmla="*/ 2147483646 h 578"/>
              <a:gd name="T6" fmla="*/ 2147483646 w 3696"/>
              <a:gd name="T7" fmla="*/ 2147483646 h 578"/>
              <a:gd name="T8" fmla="*/ 2147483646 w 3696"/>
              <a:gd name="T9" fmla="*/ 2147483646 h 578"/>
              <a:gd name="T10" fmla="*/ 2147483646 w 3696"/>
              <a:gd name="T11" fmla="*/ 2147483646 h 578"/>
              <a:gd name="T12" fmla="*/ 2147483646 w 3696"/>
              <a:gd name="T13" fmla="*/ 2147483646 h 578"/>
              <a:gd name="T14" fmla="*/ 2147483646 w 3696"/>
              <a:gd name="T15" fmla="*/ 2147483646 h 578"/>
              <a:gd name="T16" fmla="*/ 2147483646 w 3696"/>
              <a:gd name="T17" fmla="*/ 2147483646 h 5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6"/>
              <a:gd name="T28" fmla="*/ 0 h 578"/>
              <a:gd name="T29" fmla="*/ 3696 w 3696"/>
              <a:gd name="T30" fmla="*/ 578 h 5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6" h="578">
                <a:moveTo>
                  <a:pt x="0" y="566"/>
                </a:moveTo>
                <a:cubicBezTo>
                  <a:pt x="141" y="477"/>
                  <a:pt x="283" y="389"/>
                  <a:pt x="426" y="320"/>
                </a:cubicBezTo>
                <a:cubicBezTo>
                  <a:pt x="569" y="251"/>
                  <a:pt x="677" y="201"/>
                  <a:pt x="858" y="152"/>
                </a:cubicBezTo>
                <a:cubicBezTo>
                  <a:pt x="1039" y="103"/>
                  <a:pt x="1302" y="49"/>
                  <a:pt x="1512" y="26"/>
                </a:cubicBezTo>
                <a:cubicBezTo>
                  <a:pt x="1722" y="3"/>
                  <a:pt x="1929" y="0"/>
                  <a:pt x="2118" y="14"/>
                </a:cubicBezTo>
                <a:cubicBezTo>
                  <a:pt x="2307" y="28"/>
                  <a:pt x="2469" y="65"/>
                  <a:pt x="2646" y="110"/>
                </a:cubicBezTo>
                <a:cubicBezTo>
                  <a:pt x="2823" y="155"/>
                  <a:pt x="3027" y="222"/>
                  <a:pt x="3180" y="284"/>
                </a:cubicBezTo>
                <a:cubicBezTo>
                  <a:pt x="3333" y="346"/>
                  <a:pt x="3478" y="433"/>
                  <a:pt x="3564" y="482"/>
                </a:cubicBezTo>
                <a:cubicBezTo>
                  <a:pt x="3650" y="531"/>
                  <a:pt x="3673" y="554"/>
                  <a:pt x="3696" y="578"/>
                </a:cubicBezTo>
              </a:path>
            </a:pathLst>
          </a:custGeom>
          <a:noFill/>
          <a:ln w="381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dirty="0">
              <a:latin typeface="Helvetica Regular" charset="0"/>
              <a:cs typeface="Helvetica Regular" charset="0"/>
            </a:endParaRPr>
          </a:p>
        </p:txBody>
      </p:sp>
      <p:sp>
        <p:nvSpPr>
          <p:cNvPr id="37898" name="Line 9">
            <a:extLst>
              <a:ext uri="{FF2B5EF4-FFF2-40B4-BE49-F238E27FC236}">
                <a16:creationId xmlns:a16="http://schemas.microsoft.com/office/drawing/2014/main" id="{02CB4A6D-F4B7-4921-9FB8-704F64E1D3FA}"/>
              </a:ext>
            </a:extLst>
          </p:cNvPr>
          <p:cNvSpPr>
            <a:spLocks noChangeShapeType="1"/>
          </p:cNvSpPr>
          <p:nvPr/>
        </p:nvSpPr>
        <p:spPr bwMode="auto">
          <a:xfrm flipH="1" flipV="1">
            <a:off x="3514725" y="2333625"/>
            <a:ext cx="209550" cy="368617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dirty="0">
              <a:latin typeface="Helvetica Regular" charset="0"/>
              <a:cs typeface="Helvetica Regular" charset="0"/>
            </a:endParaRPr>
          </a:p>
        </p:txBody>
      </p:sp>
      <p:sp>
        <p:nvSpPr>
          <p:cNvPr id="37899" name="Text Box 10">
            <a:extLst>
              <a:ext uri="{FF2B5EF4-FFF2-40B4-BE49-F238E27FC236}">
                <a16:creationId xmlns:a16="http://schemas.microsoft.com/office/drawing/2014/main" id="{970E77FA-35C1-4162-A4A9-3E7EDB19E5EE}"/>
              </a:ext>
            </a:extLst>
          </p:cNvPr>
          <p:cNvSpPr txBox="1">
            <a:spLocks noChangeArrowheads="1"/>
          </p:cNvSpPr>
          <p:nvPr/>
        </p:nvSpPr>
        <p:spPr bwMode="auto">
          <a:xfrm>
            <a:off x="758825" y="2611438"/>
            <a:ext cx="771525" cy="36671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altLang="en-US" dirty="0">
                <a:latin typeface="Helvetica Regular" charset="0"/>
                <a:cs typeface="Helvetica Regular" charset="0"/>
              </a:rPr>
              <a:t>PVC</a:t>
            </a:r>
          </a:p>
        </p:txBody>
      </p:sp>
      <p:sp>
        <p:nvSpPr>
          <p:cNvPr id="37900" name="Text Box 11">
            <a:extLst>
              <a:ext uri="{FF2B5EF4-FFF2-40B4-BE49-F238E27FC236}">
                <a16:creationId xmlns:a16="http://schemas.microsoft.com/office/drawing/2014/main" id="{89BEB453-615A-405D-B087-923422DE9AEB}"/>
              </a:ext>
            </a:extLst>
          </p:cNvPr>
          <p:cNvSpPr txBox="1">
            <a:spLocks noChangeArrowheads="1"/>
          </p:cNvSpPr>
          <p:nvPr/>
        </p:nvSpPr>
        <p:spPr bwMode="auto">
          <a:xfrm>
            <a:off x="3856038" y="661988"/>
            <a:ext cx="771525" cy="36671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altLang="en-US" dirty="0">
                <a:latin typeface="Helvetica Regular" charset="0"/>
                <a:cs typeface="Helvetica Regular" charset="0"/>
              </a:rPr>
              <a:t>PVI</a:t>
            </a:r>
          </a:p>
        </p:txBody>
      </p:sp>
      <p:sp>
        <p:nvSpPr>
          <p:cNvPr id="37901" name="Text Box 12">
            <a:extLst>
              <a:ext uri="{FF2B5EF4-FFF2-40B4-BE49-F238E27FC236}">
                <a16:creationId xmlns:a16="http://schemas.microsoft.com/office/drawing/2014/main" id="{33D8E0ED-9E7A-4A95-9355-DE6CC3DD53FA}"/>
              </a:ext>
            </a:extLst>
          </p:cNvPr>
          <p:cNvSpPr txBox="1">
            <a:spLocks noChangeArrowheads="1"/>
          </p:cNvSpPr>
          <p:nvPr/>
        </p:nvSpPr>
        <p:spPr bwMode="auto">
          <a:xfrm>
            <a:off x="7418388" y="2633663"/>
            <a:ext cx="771525" cy="36671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altLang="en-US" dirty="0">
                <a:latin typeface="Helvetica Regular" charset="0"/>
                <a:cs typeface="Helvetica Regular" charset="0"/>
              </a:rPr>
              <a:t>PVT</a:t>
            </a:r>
          </a:p>
        </p:txBody>
      </p:sp>
      <p:pic>
        <p:nvPicPr>
          <p:cNvPr id="37902" name="Picture 5">
            <a:extLst>
              <a:ext uri="{FF2B5EF4-FFF2-40B4-BE49-F238E27FC236}">
                <a16:creationId xmlns:a16="http://schemas.microsoft.com/office/drawing/2014/main" id="{409E247D-C3F2-4C17-A8B0-CEB1F91849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0962" name="Slide Number Placeholder 1">
            <a:extLst>
              <a:ext uri="{FF2B5EF4-FFF2-40B4-BE49-F238E27FC236}">
                <a16:creationId xmlns:a16="http://schemas.microsoft.com/office/drawing/2014/main" id="{075EF756-45FC-452F-AE92-1391658F59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BDC222-8779-45BB-B2F4-0E00B91937FE}" type="slidenum">
              <a:rPr lang="es-ES" altLang="en-US">
                <a:solidFill>
                  <a:srgbClr val="FFFFFF"/>
                </a:solidFill>
                <a:latin typeface="Helvetica Regular" charset="0"/>
                <a:cs typeface="Helvetica Regular" charset="0"/>
              </a:rPr>
              <a:pPr/>
              <a:t>31</a:t>
            </a:fld>
            <a:endParaRPr lang="es-ES" altLang="en-US" dirty="0">
              <a:solidFill>
                <a:srgbClr val="FFFFFF"/>
              </a:solidFill>
              <a:latin typeface="Helvetica Regular" charset="0"/>
              <a:cs typeface="Helvetica Regular" charset="0"/>
            </a:endParaRPr>
          </a:p>
        </p:txBody>
      </p:sp>
      <p:sp>
        <p:nvSpPr>
          <p:cNvPr id="40963" name="Rectangle 2">
            <a:extLst>
              <a:ext uri="{FF2B5EF4-FFF2-40B4-BE49-F238E27FC236}">
                <a16:creationId xmlns:a16="http://schemas.microsoft.com/office/drawing/2014/main" id="{B64AD6D7-AB4B-4A80-BE2D-60A985605C34}"/>
              </a:ext>
            </a:extLst>
          </p:cNvPr>
          <p:cNvSpPr>
            <a:spLocks noChangeArrowheads="1"/>
          </p:cNvSpPr>
          <p:nvPr/>
        </p:nvSpPr>
        <p:spPr bwMode="auto">
          <a:xfrm>
            <a:off x="323850" y="209550"/>
            <a:ext cx="54858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3000" b="1" dirty="0">
                <a:solidFill>
                  <a:srgbClr val="A50021"/>
                </a:solidFill>
                <a:latin typeface="Helvetica" charset="0"/>
                <a:ea typeface="Helvetica" charset="0"/>
                <a:cs typeface="Helvetica" charset="0"/>
              </a:rPr>
              <a:t>Geometric Design:</a:t>
            </a:r>
          </a:p>
          <a:p>
            <a:pPr rtl="1"/>
            <a:r>
              <a:rPr lang="en-US" altLang="en-US" sz="3000" b="1" dirty="0">
                <a:solidFill>
                  <a:srgbClr val="A50021"/>
                </a:solidFill>
                <a:latin typeface="Helvetica" charset="0"/>
                <a:ea typeface="Helvetica" charset="0"/>
                <a:cs typeface="Helvetica" charset="0"/>
              </a:rPr>
              <a:t>Vertical Curves in the project</a:t>
            </a:r>
          </a:p>
        </p:txBody>
      </p:sp>
      <p:sp>
        <p:nvSpPr>
          <p:cNvPr id="40964" name="Rectangle 3">
            <a:extLst>
              <a:ext uri="{FF2B5EF4-FFF2-40B4-BE49-F238E27FC236}">
                <a16:creationId xmlns:a16="http://schemas.microsoft.com/office/drawing/2014/main" id="{D98B2181-574C-45CA-AC3F-7C5912CA282A}"/>
              </a:ext>
            </a:extLst>
          </p:cNvPr>
          <p:cNvSpPr>
            <a:spLocks noChangeArrowheads="1"/>
          </p:cNvSpPr>
          <p:nvPr/>
        </p:nvSpPr>
        <p:spPr bwMode="auto">
          <a:xfrm>
            <a:off x="485775" y="1196975"/>
            <a:ext cx="2638425" cy="446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300" dirty="0">
                <a:latin typeface="Helvetica Regular" charset="0"/>
                <a:cs typeface="Helvetica Regular" charset="0"/>
              </a:rPr>
              <a:t>First Curve details </a:t>
            </a:r>
          </a:p>
        </p:txBody>
      </p:sp>
      <p:graphicFrame>
        <p:nvGraphicFramePr>
          <p:cNvPr id="6" name="Table 5">
            <a:extLst>
              <a:ext uri="{FF2B5EF4-FFF2-40B4-BE49-F238E27FC236}">
                <a16:creationId xmlns:a16="http://schemas.microsoft.com/office/drawing/2014/main" id="{5FC4B44A-8FDB-48B4-9C9F-08396DC906CD}"/>
              </a:ext>
            </a:extLst>
          </p:cNvPr>
          <p:cNvGraphicFramePr>
            <a:graphicFrameLocks noGrp="1"/>
          </p:cNvGraphicFramePr>
          <p:nvPr/>
        </p:nvGraphicFramePr>
        <p:xfrm>
          <a:off x="485776" y="1772815"/>
          <a:ext cx="7686625" cy="3960440"/>
        </p:xfrm>
        <a:graphic>
          <a:graphicData uri="http://schemas.openxmlformats.org/drawingml/2006/table">
            <a:tbl>
              <a:tblPr firstRow="1" firstCol="1" bandRow="1">
                <a:tableStyleId>{5C22544A-7EE6-4342-B048-85BDC9FD1C3A}</a:tableStyleId>
              </a:tblPr>
              <a:tblGrid>
                <a:gridCol w="1537152">
                  <a:extLst>
                    <a:ext uri="{9D8B030D-6E8A-4147-A177-3AD203B41FA5}">
                      <a16:colId xmlns:a16="http://schemas.microsoft.com/office/drawing/2014/main" val="20000"/>
                    </a:ext>
                  </a:extLst>
                </a:gridCol>
                <a:gridCol w="1537152">
                  <a:extLst>
                    <a:ext uri="{9D8B030D-6E8A-4147-A177-3AD203B41FA5}">
                      <a16:colId xmlns:a16="http://schemas.microsoft.com/office/drawing/2014/main" val="20001"/>
                    </a:ext>
                  </a:extLst>
                </a:gridCol>
                <a:gridCol w="1537152">
                  <a:extLst>
                    <a:ext uri="{9D8B030D-6E8A-4147-A177-3AD203B41FA5}">
                      <a16:colId xmlns:a16="http://schemas.microsoft.com/office/drawing/2014/main" val="20002"/>
                    </a:ext>
                  </a:extLst>
                </a:gridCol>
                <a:gridCol w="1537152">
                  <a:extLst>
                    <a:ext uri="{9D8B030D-6E8A-4147-A177-3AD203B41FA5}">
                      <a16:colId xmlns:a16="http://schemas.microsoft.com/office/drawing/2014/main" val="20003"/>
                    </a:ext>
                  </a:extLst>
                </a:gridCol>
                <a:gridCol w="1538017">
                  <a:extLst>
                    <a:ext uri="{9D8B030D-6E8A-4147-A177-3AD203B41FA5}">
                      <a16:colId xmlns:a16="http://schemas.microsoft.com/office/drawing/2014/main" val="20004"/>
                    </a:ext>
                  </a:extLst>
                </a:gridCol>
              </a:tblGrid>
              <a:tr h="495055">
                <a:tc>
                  <a:txBody>
                    <a:bodyPr/>
                    <a:lstStyle/>
                    <a:p>
                      <a:pPr algn="ctr">
                        <a:lnSpc>
                          <a:spcPct val="115000"/>
                        </a:lnSpc>
                        <a:spcAft>
                          <a:spcPts val="0"/>
                        </a:spcAft>
                      </a:pPr>
                      <a:r>
                        <a:rPr lang="en-US" sz="1800" b="0" i="0" dirty="0">
                          <a:solidFill>
                            <a:srgbClr val="C00000"/>
                          </a:solidFill>
                          <a:effectLst/>
                          <a:latin typeface="Helvetica Regular" charset="0"/>
                        </a:rPr>
                        <a:t>Point</a:t>
                      </a:r>
                      <a:endParaRPr lang="en-US" sz="1800" b="0" i="0" dirty="0">
                        <a:solidFill>
                          <a:srgbClr val="C00000"/>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solidFill>
                            <a:srgbClr val="C00000"/>
                          </a:solidFill>
                          <a:effectLst/>
                          <a:latin typeface="Helvetica Regular" charset="0"/>
                        </a:rPr>
                        <a:t>X</a:t>
                      </a:r>
                      <a:endParaRPr lang="en-US" sz="1800" b="0" i="0" dirty="0">
                        <a:solidFill>
                          <a:srgbClr val="C00000"/>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solidFill>
                            <a:srgbClr val="C00000"/>
                          </a:solidFill>
                          <a:effectLst/>
                          <a:latin typeface="Helvetica Regular" charset="0"/>
                        </a:rPr>
                        <a:t>Station</a:t>
                      </a:r>
                      <a:endParaRPr lang="en-US" sz="1800" b="0" i="0" dirty="0">
                        <a:solidFill>
                          <a:srgbClr val="C00000"/>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solidFill>
                            <a:srgbClr val="C00000"/>
                          </a:solidFill>
                          <a:effectLst/>
                          <a:latin typeface="Helvetica Regular" charset="0"/>
                        </a:rPr>
                        <a:t>Y</a:t>
                      </a:r>
                      <a:endParaRPr lang="en-US" sz="1800" b="0" i="0" dirty="0">
                        <a:solidFill>
                          <a:srgbClr val="C00000"/>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solidFill>
                            <a:srgbClr val="C00000"/>
                          </a:solidFill>
                          <a:effectLst/>
                          <a:latin typeface="Helvetica Regular" charset="0"/>
                        </a:rPr>
                        <a:t>Elevation</a:t>
                      </a:r>
                      <a:endParaRPr lang="en-US" sz="1800" b="0" i="0" dirty="0">
                        <a:solidFill>
                          <a:srgbClr val="C00000"/>
                        </a:solidFill>
                        <a:effectLst/>
                        <a:latin typeface="Calibri"/>
                        <a:ea typeface="Calibri"/>
                        <a:cs typeface="Helvetica Regular" charset="0"/>
                      </a:endParaRPr>
                    </a:p>
                  </a:txBody>
                  <a:tcPr marL="51497" marR="51497" marT="0" marB="0"/>
                </a:tc>
                <a:extLst>
                  <a:ext uri="{0D108BD9-81ED-4DB2-BD59-A6C34878D82A}">
                    <a16:rowId xmlns:a16="http://schemas.microsoft.com/office/drawing/2014/main" val="10000"/>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PVC</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108108" r="-199130" b="-598649"/>
                      </a:stretch>
                    </a:blipFill>
                  </a:tcPr>
                </a:tc>
                <a:tc>
                  <a:txBody>
                    <a:bodyPr/>
                    <a:lstStyle/>
                    <a:p>
                      <a:pPr algn="ctr">
                        <a:lnSpc>
                          <a:spcPct val="115000"/>
                        </a:lnSpc>
                        <a:spcAft>
                          <a:spcPts val="0"/>
                        </a:spcAft>
                      </a:pPr>
                      <a:r>
                        <a:rPr lang="en-US" sz="1800" b="0" i="0" dirty="0">
                          <a:effectLst/>
                          <a:latin typeface="Helvetica Regular" charset="0"/>
                        </a:rPr>
                        <a:t>0</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227.345</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1"/>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1</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30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210959" r="-199130" b="-506849"/>
                      </a:stretch>
                    </a:blipFill>
                  </a:tcPr>
                </a:tc>
                <a:tc>
                  <a:txBody>
                    <a:bodyPr/>
                    <a:lstStyle/>
                    <a:p>
                      <a:pPr algn="ctr">
                        <a:lnSpc>
                          <a:spcPct val="115000"/>
                        </a:lnSpc>
                        <a:spcAft>
                          <a:spcPts val="0"/>
                        </a:spcAft>
                      </a:pPr>
                      <a:r>
                        <a:rPr lang="en-US" sz="1800" b="0" i="0" dirty="0">
                          <a:effectLst/>
                          <a:latin typeface="Helvetica Regular" charset="0"/>
                        </a:rPr>
                        <a:t>0.055</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228.285</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2"/>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2</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60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306757" r="-199130" b="-400000"/>
                      </a:stretch>
                    </a:blipFill>
                  </a:tcPr>
                </a:tc>
                <a:tc>
                  <a:txBody>
                    <a:bodyPr/>
                    <a:lstStyle/>
                    <a:p>
                      <a:pPr algn="ctr">
                        <a:lnSpc>
                          <a:spcPct val="115000"/>
                        </a:lnSpc>
                        <a:spcAft>
                          <a:spcPts val="0"/>
                        </a:spcAft>
                      </a:pPr>
                      <a:r>
                        <a:rPr lang="en-US" sz="1800" b="0" i="0" dirty="0">
                          <a:effectLst/>
                          <a:latin typeface="Helvetica Regular" charset="0"/>
                        </a:rPr>
                        <a:t>0.22</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229.000</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3"/>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PVI</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90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406757" r="-199130" b="-300000"/>
                      </a:stretch>
                    </a:blipFill>
                  </a:tcPr>
                </a:tc>
                <a:tc>
                  <a:txBody>
                    <a:bodyPr/>
                    <a:lstStyle/>
                    <a:p>
                      <a:pPr algn="ctr">
                        <a:lnSpc>
                          <a:spcPct val="115000"/>
                        </a:lnSpc>
                        <a:spcAft>
                          <a:spcPts val="0"/>
                        </a:spcAft>
                      </a:pPr>
                      <a:r>
                        <a:rPr lang="en-US" sz="1800" b="0" i="0" dirty="0">
                          <a:effectLst/>
                          <a:latin typeface="Helvetica Regular" charset="0"/>
                        </a:rPr>
                        <a:t>0.495</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230.000</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4"/>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4</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120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506757" r="-199130" b="-200000"/>
                      </a:stretch>
                    </a:blipFill>
                  </a:tcPr>
                </a:tc>
                <a:tc>
                  <a:txBody>
                    <a:bodyPr/>
                    <a:lstStyle/>
                    <a:p>
                      <a:pPr algn="ctr">
                        <a:lnSpc>
                          <a:spcPct val="115000"/>
                        </a:lnSpc>
                        <a:spcAft>
                          <a:spcPts val="0"/>
                        </a:spcAft>
                      </a:pPr>
                      <a:r>
                        <a:rPr lang="en-US" sz="1800" b="0" i="0" dirty="0">
                          <a:effectLst/>
                          <a:latin typeface="Helvetica Regular" charset="0"/>
                        </a:rPr>
                        <a:t>0.88</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230.115</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5"/>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5</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150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615068" r="-199130" b="-102740"/>
                      </a:stretch>
                    </a:blipFill>
                  </a:tcPr>
                </a:tc>
                <a:tc>
                  <a:txBody>
                    <a:bodyPr/>
                    <a:lstStyle/>
                    <a:p>
                      <a:pPr algn="ctr">
                        <a:lnSpc>
                          <a:spcPct val="115000"/>
                        </a:lnSpc>
                        <a:spcAft>
                          <a:spcPts val="0"/>
                        </a:spcAft>
                      </a:pPr>
                      <a:r>
                        <a:rPr lang="en-US" sz="1800" b="0" i="0" dirty="0">
                          <a:effectLst/>
                          <a:latin typeface="Helvetica Regular" charset="0"/>
                        </a:rPr>
                        <a:t>1.375</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230.340</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6"/>
                  </a:ext>
                </a:extLst>
              </a:tr>
              <a:tr h="495055">
                <a:tc>
                  <a:txBody>
                    <a:bodyPr/>
                    <a:lstStyle/>
                    <a:p>
                      <a:pPr algn="ctr">
                        <a:lnSpc>
                          <a:spcPct val="115000"/>
                        </a:lnSpc>
                        <a:spcAft>
                          <a:spcPts val="0"/>
                        </a:spcAft>
                      </a:pPr>
                      <a:r>
                        <a:rPr lang="en-US" sz="1800" b="0" i="0" dirty="0">
                          <a:solidFill>
                            <a:schemeClr val="tx1">
                              <a:lumMod val="95000"/>
                              <a:lumOff val="5000"/>
                            </a:schemeClr>
                          </a:solidFill>
                          <a:effectLst/>
                          <a:latin typeface="Helvetica Regular" charset="0"/>
                        </a:rPr>
                        <a:t>PVT</a:t>
                      </a:r>
                      <a:endParaRPr lang="en-US" sz="1800" b="0" i="0" dirty="0">
                        <a:solidFill>
                          <a:schemeClr val="tx1">
                            <a:lumMod val="95000"/>
                            <a:lumOff val="5000"/>
                          </a:schemeClr>
                        </a:solidFill>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180</a:t>
                      </a:r>
                      <a:endParaRPr lang="en-US" sz="1800" b="0" i="0" dirty="0">
                        <a:effectLst/>
                        <a:latin typeface="Calibri"/>
                        <a:ea typeface="Calibri"/>
                        <a:cs typeface="Helvetica Regular" charset="0"/>
                      </a:endParaRPr>
                    </a:p>
                  </a:txBody>
                  <a:tcPr marL="51497" marR="51497" marT="0" marB="0"/>
                </a:tc>
                <a:tc>
                  <a:txBody>
                    <a:bodyPr/>
                    <a:lstStyle/>
                    <a:p>
                      <a:endParaRPr lang="en-US" sz="1800" b="0" i="0" dirty="0">
                        <a:latin typeface="Helvetica Regular" charset="0"/>
                      </a:endParaRPr>
                    </a:p>
                  </a:txBody>
                  <a:tcPr marL="51497" marR="51497" marT="0" marB="0">
                    <a:blipFill rotWithShape="1">
                      <a:blip r:embed="rId2"/>
                      <a:stretch>
                        <a:fillRect l="-199565" t="-705405" r="-199130" b="-1351"/>
                      </a:stretch>
                    </a:blipFill>
                  </a:tcPr>
                </a:tc>
                <a:tc>
                  <a:txBody>
                    <a:bodyPr/>
                    <a:lstStyle/>
                    <a:p>
                      <a:pPr algn="ctr">
                        <a:lnSpc>
                          <a:spcPct val="115000"/>
                        </a:lnSpc>
                        <a:spcAft>
                          <a:spcPts val="0"/>
                        </a:spcAft>
                      </a:pPr>
                      <a:r>
                        <a:rPr lang="en-US" sz="1800" b="0" i="0" dirty="0">
                          <a:effectLst/>
                          <a:latin typeface="Helvetica Regular" charset="0"/>
                        </a:rPr>
                        <a:t>1.98</a:t>
                      </a:r>
                      <a:endParaRPr lang="en-US" sz="18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800" b="0" i="0" dirty="0">
                          <a:effectLst/>
                          <a:latin typeface="Helvetica Regular" charset="0"/>
                        </a:rPr>
                        <a:t>230.675</a:t>
                      </a:r>
                      <a:endParaRPr lang="en-US" sz="18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7"/>
                  </a:ext>
                </a:extLst>
              </a:tr>
            </a:tbl>
          </a:graphicData>
        </a:graphic>
      </p:graphicFrame>
      <p:pic>
        <p:nvPicPr>
          <p:cNvPr id="40966" name="Picture 5">
            <a:extLst>
              <a:ext uri="{FF2B5EF4-FFF2-40B4-BE49-F238E27FC236}">
                <a16:creationId xmlns:a16="http://schemas.microsoft.com/office/drawing/2014/main" id="{517B63A9-93DC-4EC0-9BC7-B1E01D3261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65883" y="6051884"/>
            <a:ext cx="2390293" cy="323165"/>
          </a:xfrm>
          <a:prstGeom prst="rect">
            <a:avLst/>
          </a:prstGeom>
          <a:noFill/>
        </p:spPr>
        <p:txBody>
          <a:bodyPr wrap="square" rtlCol="0">
            <a:spAutoFit/>
          </a:bodyPr>
          <a:lstStyle/>
          <a:p>
            <a:r>
              <a:rPr lang="en-US" sz="1500" dirty="0">
                <a:latin typeface="Helvetica" charset="0"/>
                <a:ea typeface="Helvetica" charset="0"/>
                <a:cs typeface="Helvetica" charset="0"/>
              </a:rPr>
              <a:t>Table [6] Curve Details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1986" name="Slide Number Placeholder 1">
            <a:extLst>
              <a:ext uri="{FF2B5EF4-FFF2-40B4-BE49-F238E27FC236}">
                <a16:creationId xmlns:a16="http://schemas.microsoft.com/office/drawing/2014/main" id="{9A76674D-810E-4A01-956E-229A4FE6C5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BB2DF9-5985-4238-98D9-3B907A1EAE27}" type="slidenum">
              <a:rPr lang="es-ES" altLang="en-US">
                <a:solidFill>
                  <a:srgbClr val="FFFFFF"/>
                </a:solidFill>
                <a:latin typeface="Helvetica Regular" charset="0"/>
                <a:cs typeface="Helvetica Regular" charset="0"/>
              </a:rPr>
              <a:pPr/>
              <a:t>32</a:t>
            </a:fld>
            <a:endParaRPr lang="es-ES" altLang="en-US" dirty="0">
              <a:solidFill>
                <a:srgbClr val="FFFFFF"/>
              </a:solidFill>
              <a:latin typeface="Helvetica Regular" charset="0"/>
              <a:cs typeface="Helvetica Regular" charset="0"/>
            </a:endParaRPr>
          </a:p>
        </p:txBody>
      </p:sp>
      <p:sp>
        <p:nvSpPr>
          <p:cNvPr id="41987" name="Rectangle 2">
            <a:extLst>
              <a:ext uri="{FF2B5EF4-FFF2-40B4-BE49-F238E27FC236}">
                <a16:creationId xmlns:a16="http://schemas.microsoft.com/office/drawing/2014/main" id="{91E04FEC-0322-4710-A6CE-7098905B5169}"/>
              </a:ext>
            </a:extLst>
          </p:cNvPr>
          <p:cNvSpPr>
            <a:spLocks noChangeArrowheads="1"/>
          </p:cNvSpPr>
          <p:nvPr/>
        </p:nvSpPr>
        <p:spPr bwMode="auto">
          <a:xfrm>
            <a:off x="344488" y="212725"/>
            <a:ext cx="55932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3000" b="1" dirty="0">
                <a:solidFill>
                  <a:srgbClr val="A50021"/>
                </a:solidFill>
                <a:latin typeface="Helvetica" charset="0"/>
                <a:ea typeface="Helvetica" charset="0"/>
                <a:cs typeface="Helvetica" charset="0"/>
              </a:rPr>
              <a:t>Geometric Design:</a:t>
            </a:r>
          </a:p>
          <a:p>
            <a:pPr rtl="1"/>
            <a:r>
              <a:rPr lang="en-US" altLang="en-US" sz="3000" b="1" dirty="0">
                <a:solidFill>
                  <a:srgbClr val="A50021"/>
                </a:solidFill>
                <a:latin typeface="Helvetica" charset="0"/>
                <a:ea typeface="Helvetica" charset="0"/>
                <a:cs typeface="Helvetica" charset="0"/>
              </a:rPr>
              <a:t>\Vertical Curves in the project</a:t>
            </a:r>
          </a:p>
        </p:txBody>
      </p:sp>
      <p:sp>
        <p:nvSpPr>
          <p:cNvPr id="41988" name="Rectangle 3">
            <a:extLst>
              <a:ext uri="{FF2B5EF4-FFF2-40B4-BE49-F238E27FC236}">
                <a16:creationId xmlns:a16="http://schemas.microsoft.com/office/drawing/2014/main" id="{79C3C21B-34D2-4B94-867D-63A7C9EA0D86}"/>
              </a:ext>
            </a:extLst>
          </p:cNvPr>
          <p:cNvSpPr>
            <a:spLocks noChangeArrowheads="1"/>
          </p:cNvSpPr>
          <p:nvPr/>
        </p:nvSpPr>
        <p:spPr bwMode="auto">
          <a:xfrm>
            <a:off x="674912" y="1271652"/>
            <a:ext cx="3065463" cy="446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300" dirty="0">
                <a:latin typeface="Helvetica Regular" charset="0"/>
                <a:cs typeface="Helvetica Regular" charset="0"/>
              </a:rPr>
              <a:t>Second Curve details </a:t>
            </a:r>
          </a:p>
        </p:txBody>
      </p:sp>
      <p:graphicFrame>
        <p:nvGraphicFramePr>
          <p:cNvPr id="5" name="Table 4">
            <a:extLst>
              <a:ext uri="{FF2B5EF4-FFF2-40B4-BE49-F238E27FC236}">
                <a16:creationId xmlns:a16="http://schemas.microsoft.com/office/drawing/2014/main" id="{8373557E-60FD-4F7F-BFC3-76378B9E5FC9}"/>
              </a:ext>
            </a:extLst>
          </p:cNvPr>
          <p:cNvGraphicFramePr>
            <a:graphicFrameLocks noGrp="1"/>
          </p:cNvGraphicFramePr>
          <p:nvPr>
            <p:extLst>
              <p:ext uri="{D42A27DB-BD31-4B8C-83A1-F6EECF244321}">
                <p14:modId xmlns:p14="http://schemas.microsoft.com/office/powerpoint/2010/main" val="766007946"/>
              </p:ext>
            </p:extLst>
          </p:nvPr>
        </p:nvGraphicFramePr>
        <p:xfrm>
          <a:off x="674912" y="1844824"/>
          <a:ext cx="7920883" cy="4277020"/>
        </p:xfrm>
        <a:graphic>
          <a:graphicData uri="http://schemas.openxmlformats.org/drawingml/2006/table">
            <a:tbl>
              <a:tblPr firstRow="1" firstCol="1" bandRow="1">
                <a:tableStyleId>{5C22544A-7EE6-4342-B048-85BDC9FD1C3A}</a:tableStyleId>
              </a:tblPr>
              <a:tblGrid>
                <a:gridCol w="1583998">
                  <a:extLst>
                    <a:ext uri="{9D8B030D-6E8A-4147-A177-3AD203B41FA5}">
                      <a16:colId xmlns:a16="http://schemas.microsoft.com/office/drawing/2014/main" val="20000"/>
                    </a:ext>
                  </a:extLst>
                </a:gridCol>
                <a:gridCol w="1583998">
                  <a:extLst>
                    <a:ext uri="{9D8B030D-6E8A-4147-A177-3AD203B41FA5}">
                      <a16:colId xmlns:a16="http://schemas.microsoft.com/office/drawing/2014/main" val="20001"/>
                    </a:ext>
                  </a:extLst>
                </a:gridCol>
                <a:gridCol w="1583998">
                  <a:extLst>
                    <a:ext uri="{9D8B030D-6E8A-4147-A177-3AD203B41FA5}">
                      <a16:colId xmlns:a16="http://schemas.microsoft.com/office/drawing/2014/main" val="20002"/>
                    </a:ext>
                  </a:extLst>
                </a:gridCol>
                <a:gridCol w="1583998">
                  <a:extLst>
                    <a:ext uri="{9D8B030D-6E8A-4147-A177-3AD203B41FA5}">
                      <a16:colId xmlns:a16="http://schemas.microsoft.com/office/drawing/2014/main" val="20003"/>
                    </a:ext>
                  </a:extLst>
                </a:gridCol>
                <a:gridCol w="1584891">
                  <a:extLst>
                    <a:ext uri="{9D8B030D-6E8A-4147-A177-3AD203B41FA5}">
                      <a16:colId xmlns:a16="http://schemas.microsoft.com/office/drawing/2014/main" val="20004"/>
                    </a:ext>
                  </a:extLst>
                </a:gridCol>
              </a:tblGrid>
              <a:tr h="388820">
                <a:tc>
                  <a:txBody>
                    <a:bodyPr/>
                    <a:lstStyle/>
                    <a:p>
                      <a:pPr algn="ctr">
                        <a:lnSpc>
                          <a:spcPct val="115000"/>
                        </a:lnSpc>
                        <a:spcAft>
                          <a:spcPts val="0"/>
                        </a:spcAft>
                      </a:pPr>
                      <a:r>
                        <a:rPr lang="en-US" sz="1600" b="0" i="0" dirty="0">
                          <a:solidFill>
                            <a:srgbClr val="C00000"/>
                          </a:solidFill>
                          <a:effectLst/>
                          <a:latin typeface="Helvetica Regular" charset="0"/>
                          <a:ea typeface="Helvetica Regular" charset="0"/>
                          <a:cs typeface="Helvetica Regular" charset="0"/>
                        </a:rPr>
                        <a:t>Point</a:t>
                      </a:r>
                    </a:p>
                  </a:txBody>
                  <a:tcPr marL="51497" marR="51497" marT="0" marB="0"/>
                </a:tc>
                <a:tc>
                  <a:txBody>
                    <a:bodyPr/>
                    <a:lstStyle/>
                    <a:p>
                      <a:pPr algn="ctr">
                        <a:lnSpc>
                          <a:spcPct val="115000"/>
                        </a:lnSpc>
                        <a:spcAft>
                          <a:spcPts val="0"/>
                        </a:spcAft>
                      </a:pPr>
                      <a:r>
                        <a:rPr lang="en-US" sz="1600" b="0" i="0" dirty="0">
                          <a:solidFill>
                            <a:srgbClr val="C00000"/>
                          </a:solidFill>
                          <a:effectLst/>
                          <a:latin typeface="Helvetica Regular" charset="0"/>
                          <a:ea typeface="Helvetica Regular" charset="0"/>
                          <a:cs typeface="Helvetica Regular" charset="0"/>
                        </a:rPr>
                        <a:t>X</a:t>
                      </a:r>
                    </a:p>
                  </a:txBody>
                  <a:tcPr marL="51497" marR="51497" marT="0" marB="0"/>
                </a:tc>
                <a:tc>
                  <a:txBody>
                    <a:bodyPr/>
                    <a:lstStyle/>
                    <a:p>
                      <a:pPr algn="ctr">
                        <a:lnSpc>
                          <a:spcPct val="115000"/>
                        </a:lnSpc>
                        <a:spcAft>
                          <a:spcPts val="0"/>
                        </a:spcAft>
                      </a:pPr>
                      <a:r>
                        <a:rPr lang="en-US" sz="1600" b="0" i="0" dirty="0">
                          <a:solidFill>
                            <a:srgbClr val="C00000"/>
                          </a:solidFill>
                          <a:effectLst/>
                          <a:latin typeface="Helvetica Regular" charset="0"/>
                          <a:ea typeface="Helvetica Regular" charset="0"/>
                          <a:cs typeface="Helvetica Regular" charset="0"/>
                        </a:rPr>
                        <a:t>Station</a:t>
                      </a:r>
                    </a:p>
                  </a:txBody>
                  <a:tcPr marL="51497" marR="51497" marT="0" marB="0"/>
                </a:tc>
                <a:tc>
                  <a:txBody>
                    <a:bodyPr/>
                    <a:lstStyle/>
                    <a:p>
                      <a:pPr algn="ctr">
                        <a:lnSpc>
                          <a:spcPct val="115000"/>
                        </a:lnSpc>
                        <a:spcAft>
                          <a:spcPts val="0"/>
                        </a:spcAft>
                      </a:pPr>
                      <a:r>
                        <a:rPr lang="en-US" sz="1600" b="0" i="0" dirty="0">
                          <a:solidFill>
                            <a:srgbClr val="C00000"/>
                          </a:solidFill>
                          <a:effectLst/>
                          <a:latin typeface="Helvetica Regular" charset="0"/>
                          <a:ea typeface="Helvetica Regular" charset="0"/>
                          <a:cs typeface="Helvetica Regular" charset="0"/>
                        </a:rPr>
                        <a:t>Y</a:t>
                      </a:r>
                    </a:p>
                  </a:txBody>
                  <a:tcPr marL="51497" marR="51497" marT="0" marB="0"/>
                </a:tc>
                <a:tc>
                  <a:txBody>
                    <a:bodyPr/>
                    <a:lstStyle/>
                    <a:p>
                      <a:pPr algn="ctr">
                        <a:lnSpc>
                          <a:spcPct val="115000"/>
                        </a:lnSpc>
                        <a:spcAft>
                          <a:spcPts val="0"/>
                        </a:spcAft>
                      </a:pPr>
                      <a:r>
                        <a:rPr lang="en-US" sz="1600" b="0" i="0" dirty="0">
                          <a:solidFill>
                            <a:srgbClr val="C00000"/>
                          </a:solidFill>
                          <a:effectLst/>
                          <a:latin typeface="Helvetica Regular" charset="0"/>
                          <a:ea typeface="Helvetica Regular" charset="0"/>
                          <a:cs typeface="Helvetica Regular" charset="0"/>
                        </a:rPr>
                        <a:t>Elevation</a:t>
                      </a:r>
                    </a:p>
                  </a:txBody>
                  <a:tcPr marL="51497" marR="51497" marT="0" marB="0"/>
                </a:tc>
                <a:extLst>
                  <a:ext uri="{0D108BD9-81ED-4DB2-BD59-A6C34878D82A}">
                    <a16:rowId xmlns:a16="http://schemas.microsoft.com/office/drawing/2014/main" val="10000"/>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PVC</a:t>
                      </a:r>
                    </a:p>
                  </a:txBody>
                  <a:tcPr marL="51497" marR="51497" marT="0" marB="0"/>
                </a:tc>
                <a:tc>
                  <a:txBody>
                    <a:bodyPr/>
                    <a:lstStyle/>
                    <a:p>
                      <a:pPr algn="ctr">
                        <a:lnSpc>
                          <a:spcPct val="115000"/>
                        </a:lnSpc>
                        <a:spcAft>
                          <a:spcPts val="0"/>
                        </a:spcAft>
                      </a:pPr>
                      <a:r>
                        <a:rPr lang="en-US" sz="1600" b="0" i="0" dirty="0">
                          <a:effectLst/>
                          <a:latin typeface="Helvetica Regular" charset="0"/>
                        </a:rPr>
                        <a:t>0</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108772" r="-200465" b="-903509"/>
                      </a:stretch>
                    </a:blipFill>
                  </a:tcPr>
                </a:tc>
                <a:tc>
                  <a:txBody>
                    <a:bodyPr/>
                    <a:lstStyle/>
                    <a:p>
                      <a:pPr algn="ctr">
                        <a:lnSpc>
                          <a:spcPct val="115000"/>
                        </a:lnSpc>
                        <a:spcAft>
                          <a:spcPts val="0"/>
                        </a:spcAft>
                      </a:pPr>
                      <a:r>
                        <a:rPr lang="en-US" sz="1600" b="0" i="0" dirty="0">
                          <a:effectLst/>
                          <a:latin typeface="Helvetica Regular" charset="0"/>
                        </a:rPr>
                        <a:t>0</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400465" t="-108772" r="-465" b="-903509"/>
                      </a:stretch>
                    </a:blipFill>
                  </a:tcPr>
                </a:tc>
                <a:extLst>
                  <a:ext uri="{0D108BD9-81ED-4DB2-BD59-A6C34878D82A}">
                    <a16:rowId xmlns:a16="http://schemas.microsoft.com/office/drawing/2014/main" val="10001"/>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1</a:t>
                      </a:r>
                    </a:p>
                  </a:txBody>
                  <a:tcPr marL="51497" marR="51497" marT="0" marB="0"/>
                </a:tc>
                <a:tc>
                  <a:txBody>
                    <a:bodyPr/>
                    <a:lstStyle/>
                    <a:p>
                      <a:pPr algn="ctr">
                        <a:lnSpc>
                          <a:spcPct val="115000"/>
                        </a:lnSpc>
                        <a:spcAft>
                          <a:spcPts val="0"/>
                        </a:spcAft>
                      </a:pPr>
                      <a:r>
                        <a:rPr lang="en-US" sz="1600" b="0" i="0" dirty="0">
                          <a:effectLst/>
                          <a:latin typeface="Helvetica Regular" charset="0"/>
                        </a:rPr>
                        <a:t>25</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205172" r="-200465" b="-787931"/>
                      </a:stretch>
                    </a:blipFill>
                  </a:tcPr>
                </a:tc>
                <a:tc>
                  <a:txBody>
                    <a:bodyPr/>
                    <a:lstStyle/>
                    <a:p>
                      <a:pPr algn="ctr">
                        <a:lnSpc>
                          <a:spcPct val="115000"/>
                        </a:lnSpc>
                        <a:spcAft>
                          <a:spcPts val="0"/>
                        </a:spcAft>
                      </a:pPr>
                      <a:r>
                        <a:rPr lang="en-US" sz="1600" b="0" i="0" dirty="0">
                          <a:effectLst/>
                          <a:latin typeface="Helvetica Regular" charset="0"/>
                        </a:rPr>
                        <a:t>0.0687</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230.700</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2"/>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2</a:t>
                      </a:r>
                    </a:p>
                  </a:txBody>
                  <a:tcPr marL="51497" marR="51497" marT="0" marB="0"/>
                </a:tc>
                <a:tc>
                  <a:txBody>
                    <a:bodyPr/>
                    <a:lstStyle/>
                    <a:p>
                      <a:pPr algn="ctr">
                        <a:lnSpc>
                          <a:spcPct val="115000"/>
                        </a:lnSpc>
                        <a:spcAft>
                          <a:spcPts val="0"/>
                        </a:spcAft>
                      </a:pPr>
                      <a:r>
                        <a:rPr lang="en-US" sz="1600" b="0" i="0" dirty="0">
                          <a:effectLst/>
                          <a:latin typeface="Helvetica Regular" charset="0"/>
                        </a:rPr>
                        <a:t>50</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310526" r="-200465" b="-701754"/>
                      </a:stretch>
                    </a:blipFill>
                  </a:tcPr>
                </a:tc>
                <a:tc>
                  <a:txBody>
                    <a:bodyPr/>
                    <a:lstStyle/>
                    <a:p>
                      <a:pPr algn="ctr">
                        <a:lnSpc>
                          <a:spcPct val="115000"/>
                        </a:lnSpc>
                        <a:spcAft>
                          <a:spcPts val="0"/>
                        </a:spcAft>
                      </a:pPr>
                      <a:r>
                        <a:rPr lang="en-US" sz="1600" b="0" i="0" dirty="0">
                          <a:effectLst/>
                          <a:latin typeface="Helvetica Regular" charset="0"/>
                        </a:rPr>
                        <a:t>0.275</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230.965</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3"/>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3</a:t>
                      </a:r>
                    </a:p>
                  </a:txBody>
                  <a:tcPr marL="51497" marR="51497" marT="0" marB="0"/>
                </a:tc>
                <a:tc>
                  <a:txBody>
                    <a:bodyPr/>
                    <a:lstStyle/>
                    <a:p>
                      <a:pPr algn="ctr">
                        <a:lnSpc>
                          <a:spcPct val="115000"/>
                        </a:lnSpc>
                        <a:spcAft>
                          <a:spcPts val="0"/>
                        </a:spcAft>
                      </a:pPr>
                      <a:r>
                        <a:rPr lang="en-US" sz="1600" b="0" i="0" dirty="0">
                          <a:effectLst/>
                          <a:latin typeface="Helvetica Regular" charset="0"/>
                        </a:rPr>
                        <a:t>75</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410526" r="-200465" b="-601754"/>
                      </a:stretch>
                    </a:blipFill>
                  </a:tcPr>
                </a:tc>
                <a:tc>
                  <a:txBody>
                    <a:bodyPr/>
                    <a:lstStyle/>
                    <a:p>
                      <a:pPr algn="ctr">
                        <a:lnSpc>
                          <a:spcPct val="115000"/>
                        </a:lnSpc>
                        <a:spcAft>
                          <a:spcPts val="0"/>
                        </a:spcAft>
                      </a:pPr>
                      <a:r>
                        <a:rPr lang="en-US" sz="1600" b="0" i="0" dirty="0">
                          <a:effectLst/>
                          <a:latin typeface="Helvetica Regular" charset="0"/>
                        </a:rPr>
                        <a:t>0.62</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231.210</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4"/>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4</a:t>
                      </a:r>
                    </a:p>
                  </a:txBody>
                  <a:tcPr marL="51497" marR="51497" marT="0" marB="0"/>
                </a:tc>
                <a:tc>
                  <a:txBody>
                    <a:bodyPr/>
                    <a:lstStyle/>
                    <a:p>
                      <a:pPr algn="ctr">
                        <a:lnSpc>
                          <a:spcPct val="115000"/>
                        </a:lnSpc>
                        <a:spcAft>
                          <a:spcPts val="0"/>
                        </a:spcAft>
                      </a:pPr>
                      <a:r>
                        <a:rPr lang="en-US" sz="1600" b="0" i="0" dirty="0">
                          <a:effectLst/>
                          <a:latin typeface="Helvetica Regular" charset="0"/>
                        </a:rPr>
                        <a:t>100</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510526" r="-200465" b="-501754"/>
                      </a:stretch>
                    </a:blipFill>
                  </a:tcPr>
                </a:tc>
                <a:tc>
                  <a:txBody>
                    <a:bodyPr/>
                    <a:lstStyle/>
                    <a:p>
                      <a:pPr algn="ctr">
                        <a:lnSpc>
                          <a:spcPct val="115000"/>
                        </a:lnSpc>
                        <a:spcAft>
                          <a:spcPts val="0"/>
                        </a:spcAft>
                      </a:pPr>
                      <a:r>
                        <a:rPr lang="en-US" sz="1600" b="0" i="0" dirty="0">
                          <a:effectLst/>
                          <a:latin typeface="Helvetica Regular" charset="0"/>
                        </a:rPr>
                        <a:t>1.1</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231.890</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5"/>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5</a:t>
                      </a:r>
                    </a:p>
                  </a:txBody>
                  <a:tcPr marL="51497" marR="51497" marT="0" marB="0"/>
                </a:tc>
                <a:tc>
                  <a:txBody>
                    <a:bodyPr/>
                    <a:lstStyle/>
                    <a:p>
                      <a:pPr algn="ctr">
                        <a:lnSpc>
                          <a:spcPct val="115000"/>
                        </a:lnSpc>
                        <a:spcAft>
                          <a:spcPts val="0"/>
                        </a:spcAft>
                      </a:pPr>
                      <a:r>
                        <a:rPr lang="en-US" sz="1600" b="0" i="0" dirty="0">
                          <a:effectLst/>
                          <a:latin typeface="Helvetica Regular" charset="0"/>
                        </a:rPr>
                        <a:t>125</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610526" r="-200465" b="-401754"/>
                      </a:stretch>
                    </a:blipFill>
                  </a:tcPr>
                </a:tc>
                <a:tc>
                  <a:txBody>
                    <a:bodyPr/>
                    <a:lstStyle/>
                    <a:p>
                      <a:pPr algn="ctr">
                        <a:lnSpc>
                          <a:spcPct val="115000"/>
                        </a:lnSpc>
                        <a:spcAft>
                          <a:spcPts val="0"/>
                        </a:spcAft>
                      </a:pPr>
                      <a:r>
                        <a:rPr lang="en-US" sz="1600" b="0" i="0" dirty="0">
                          <a:effectLst/>
                          <a:latin typeface="Helvetica Regular" charset="0"/>
                        </a:rPr>
                        <a:t>1.719</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231.209</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6"/>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6</a:t>
                      </a:r>
                    </a:p>
                  </a:txBody>
                  <a:tcPr marL="51497" marR="51497" marT="0" marB="0"/>
                </a:tc>
                <a:tc>
                  <a:txBody>
                    <a:bodyPr/>
                    <a:lstStyle/>
                    <a:p>
                      <a:pPr algn="ctr">
                        <a:lnSpc>
                          <a:spcPct val="115000"/>
                        </a:lnSpc>
                        <a:spcAft>
                          <a:spcPts val="0"/>
                        </a:spcAft>
                      </a:pPr>
                      <a:r>
                        <a:rPr lang="en-US" sz="1600" b="0" i="0" dirty="0">
                          <a:effectLst/>
                          <a:latin typeface="Helvetica Regular" charset="0"/>
                        </a:rPr>
                        <a:t>150</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710526" r="-200465" b="-301754"/>
                      </a:stretch>
                    </a:blipFill>
                  </a:tcPr>
                </a:tc>
                <a:tc>
                  <a:txBody>
                    <a:bodyPr/>
                    <a:lstStyle/>
                    <a:p>
                      <a:pPr algn="ctr">
                        <a:lnSpc>
                          <a:spcPct val="115000"/>
                        </a:lnSpc>
                        <a:spcAft>
                          <a:spcPts val="0"/>
                        </a:spcAft>
                      </a:pPr>
                      <a:r>
                        <a:rPr lang="en-US" sz="1600" b="0" i="0" dirty="0">
                          <a:effectLst/>
                          <a:latin typeface="Helvetica Regular" charset="0"/>
                        </a:rPr>
                        <a:t>2.476</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230.866</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7"/>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7</a:t>
                      </a:r>
                    </a:p>
                  </a:txBody>
                  <a:tcPr marL="51497" marR="51497" marT="0" marB="0"/>
                </a:tc>
                <a:tc>
                  <a:txBody>
                    <a:bodyPr/>
                    <a:lstStyle/>
                    <a:p>
                      <a:pPr algn="ctr">
                        <a:lnSpc>
                          <a:spcPct val="115000"/>
                        </a:lnSpc>
                        <a:spcAft>
                          <a:spcPts val="0"/>
                        </a:spcAft>
                      </a:pPr>
                      <a:r>
                        <a:rPr lang="en-US" sz="1600" b="0" i="0" dirty="0">
                          <a:effectLst/>
                          <a:latin typeface="Helvetica Regular" charset="0"/>
                        </a:rPr>
                        <a:t>175</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796552" r="-200465" b="-196552"/>
                      </a:stretch>
                    </a:blipFill>
                  </a:tcPr>
                </a:tc>
                <a:tc>
                  <a:txBody>
                    <a:bodyPr/>
                    <a:lstStyle/>
                    <a:p>
                      <a:pPr algn="ctr">
                        <a:lnSpc>
                          <a:spcPct val="115000"/>
                        </a:lnSpc>
                        <a:spcAft>
                          <a:spcPts val="0"/>
                        </a:spcAft>
                      </a:pPr>
                      <a:r>
                        <a:rPr lang="en-US" sz="1600" b="0" i="0" dirty="0">
                          <a:effectLst/>
                          <a:latin typeface="Helvetica Regular" charset="0"/>
                        </a:rPr>
                        <a:t>3.37</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230.660</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8"/>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8</a:t>
                      </a:r>
                    </a:p>
                  </a:txBody>
                  <a:tcPr marL="51497" marR="51497" marT="0" marB="0"/>
                </a:tc>
                <a:tc>
                  <a:txBody>
                    <a:bodyPr/>
                    <a:lstStyle/>
                    <a:p>
                      <a:pPr algn="ctr">
                        <a:lnSpc>
                          <a:spcPct val="115000"/>
                        </a:lnSpc>
                        <a:spcAft>
                          <a:spcPts val="0"/>
                        </a:spcAft>
                      </a:pPr>
                      <a:r>
                        <a:rPr lang="en-US" sz="1600" b="0" i="0" dirty="0">
                          <a:effectLst/>
                          <a:latin typeface="Helvetica Regular" charset="0"/>
                        </a:rPr>
                        <a:t>200</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912281" r="-200465" b="-100000"/>
                      </a:stretch>
                    </a:blipFill>
                  </a:tcPr>
                </a:tc>
                <a:tc>
                  <a:txBody>
                    <a:bodyPr/>
                    <a:lstStyle/>
                    <a:p>
                      <a:pPr algn="ctr">
                        <a:lnSpc>
                          <a:spcPct val="115000"/>
                        </a:lnSpc>
                        <a:spcAft>
                          <a:spcPts val="0"/>
                        </a:spcAft>
                      </a:pPr>
                      <a:r>
                        <a:rPr lang="en-US" sz="1600" b="0" i="0" dirty="0">
                          <a:effectLst/>
                          <a:latin typeface="Helvetica Regular" charset="0"/>
                        </a:rPr>
                        <a:t>4.40</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230.590</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09"/>
                  </a:ext>
                </a:extLst>
              </a:tr>
              <a:tr h="388820">
                <a:tc>
                  <a:txBody>
                    <a:bodyPr/>
                    <a:lstStyle/>
                    <a:p>
                      <a:pPr algn="ctr">
                        <a:lnSpc>
                          <a:spcPct val="115000"/>
                        </a:lnSpc>
                        <a:spcAft>
                          <a:spcPts val="0"/>
                        </a:spcAft>
                      </a:pPr>
                      <a:r>
                        <a:rPr lang="en-US" sz="1600" b="0" i="0" dirty="0">
                          <a:solidFill>
                            <a:schemeClr val="tx1"/>
                          </a:solidFill>
                          <a:effectLst/>
                          <a:latin typeface="Helvetica Regular" charset="0"/>
                          <a:ea typeface="Helvetica Regular" charset="0"/>
                          <a:cs typeface="Helvetica Regular" charset="0"/>
                        </a:rPr>
                        <a:t>PVT</a:t>
                      </a:r>
                    </a:p>
                  </a:txBody>
                  <a:tcPr marL="51497" marR="51497" marT="0" marB="0"/>
                </a:tc>
                <a:tc>
                  <a:txBody>
                    <a:bodyPr/>
                    <a:lstStyle/>
                    <a:p>
                      <a:pPr algn="ctr">
                        <a:lnSpc>
                          <a:spcPct val="115000"/>
                        </a:lnSpc>
                        <a:spcAft>
                          <a:spcPts val="0"/>
                        </a:spcAft>
                      </a:pPr>
                      <a:r>
                        <a:rPr lang="en-US" sz="1600" b="0" i="0" dirty="0">
                          <a:effectLst/>
                          <a:latin typeface="Helvetica Regular" charset="0"/>
                        </a:rPr>
                        <a:t>209</a:t>
                      </a:r>
                      <a:endParaRPr lang="en-US" sz="1600" b="0" i="0" dirty="0">
                        <a:effectLst/>
                        <a:latin typeface="Calibri"/>
                        <a:ea typeface="Calibri"/>
                        <a:cs typeface="Helvetica Regular" charset="0"/>
                      </a:endParaRPr>
                    </a:p>
                  </a:txBody>
                  <a:tcPr marL="51497" marR="51497" marT="0" marB="0"/>
                </a:tc>
                <a:tc>
                  <a:txBody>
                    <a:bodyPr/>
                    <a:lstStyle/>
                    <a:p>
                      <a:endParaRPr lang="en-US" sz="1600" b="0" i="0" dirty="0">
                        <a:latin typeface="Helvetica Regular" charset="0"/>
                      </a:endParaRPr>
                    </a:p>
                  </a:txBody>
                  <a:tcPr marL="51497" marR="51497" marT="0" marB="0">
                    <a:blipFill rotWithShape="1">
                      <a:blip r:embed="rId2"/>
                      <a:stretch>
                        <a:fillRect l="-200465" t="-1012281" r="-200465"/>
                      </a:stretch>
                    </a:blipFill>
                  </a:tcPr>
                </a:tc>
                <a:tc>
                  <a:txBody>
                    <a:bodyPr/>
                    <a:lstStyle/>
                    <a:p>
                      <a:pPr algn="ctr">
                        <a:lnSpc>
                          <a:spcPct val="115000"/>
                        </a:lnSpc>
                        <a:spcAft>
                          <a:spcPts val="0"/>
                        </a:spcAft>
                      </a:pPr>
                      <a:r>
                        <a:rPr lang="en-US" sz="1600" b="0" i="0" dirty="0">
                          <a:effectLst/>
                          <a:latin typeface="Helvetica Regular" charset="0"/>
                        </a:rPr>
                        <a:t>4.807</a:t>
                      </a:r>
                      <a:endParaRPr lang="en-US" sz="1600" b="0" i="0" dirty="0">
                        <a:effectLst/>
                        <a:latin typeface="Calibri"/>
                        <a:ea typeface="Calibri"/>
                        <a:cs typeface="Helvetica Regular" charset="0"/>
                      </a:endParaRPr>
                    </a:p>
                  </a:txBody>
                  <a:tcPr marL="51497" marR="51497" marT="0" marB="0"/>
                </a:tc>
                <a:tc>
                  <a:txBody>
                    <a:bodyPr/>
                    <a:lstStyle/>
                    <a:p>
                      <a:pPr algn="ctr">
                        <a:lnSpc>
                          <a:spcPct val="115000"/>
                        </a:lnSpc>
                        <a:spcAft>
                          <a:spcPts val="0"/>
                        </a:spcAft>
                      </a:pPr>
                      <a:r>
                        <a:rPr lang="en-US" sz="1600" b="0" i="0" dirty="0">
                          <a:effectLst/>
                          <a:latin typeface="Helvetica Regular" charset="0"/>
                        </a:rPr>
                        <a:t>230.557</a:t>
                      </a:r>
                      <a:endParaRPr lang="en-US" sz="1600" b="0" i="0" dirty="0">
                        <a:effectLst/>
                        <a:latin typeface="Calibri"/>
                        <a:ea typeface="Calibri"/>
                        <a:cs typeface="Helvetica Regular" charset="0"/>
                      </a:endParaRPr>
                    </a:p>
                  </a:txBody>
                  <a:tcPr marL="51497" marR="51497" marT="0" marB="0"/>
                </a:tc>
                <a:extLst>
                  <a:ext uri="{0D108BD9-81ED-4DB2-BD59-A6C34878D82A}">
                    <a16:rowId xmlns:a16="http://schemas.microsoft.com/office/drawing/2014/main" val="10010"/>
                  </a:ext>
                </a:extLst>
              </a:tr>
            </a:tbl>
          </a:graphicData>
        </a:graphic>
      </p:graphicFrame>
      <p:pic>
        <p:nvPicPr>
          <p:cNvPr id="41990" name="Picture 5">
            <a:extLst>
              <a:ext uri="{FF2B5EF4-FFF2-40B4-BE49-F238E27FC236}">
                <a16:creationId xmlns:a16="http://schemas.microsoft.com/office/drawing/2014/main" id="{D1BD37B3-CE71-4349-A6D4-2062B47D57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35116" y="6340642"/>
            <a:ext cx="2122376" cy="323165"/>
          </a:xfrm>
          <a:prstGeom prst="rect">
            <a:avLst/>
          </a:prstGeom>
          <a:noFill/>
        </p:spPr>
        <p:txBody>
          <a:bodyPr wrap="none" rtlCol="0">
            <a:spAutoFit/>
          </a:bodyPr>
          <a:lstStyle/>
          <a:p>
            <a:r>
              <a:rPr lang="en-US" sz="1500" dirty="0">
                <a:latin typeface="Helvetica" charset="0"/>
                <a:ea typeface="Helvetica" charset="0"/>
                <a:cs typeface="Helvetica" charset="0"/>
              </a:rPr>
              <a:t>Table [7] Curve Details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666" r="1" b="1"/>
          <a:stretch/>
        </p:blipFill>
        <p:spPr>
          <a:xfrm>
            <a:off x="-1" y="10"/>
            <a:ext cx="9144000" cy="6857990"/>
          </a:xfrm>
          <a:prstGeom prst="rect">
            <a:avLst/>
          </a:prstGeom>
        </p:spPr>
      </p:pic>
      <p:sp>
        <p:nvSpPr>
          <p:cNvPr id="1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63492" name="TextBox 5">
            <a:extLst>
              <a:ext uri="{FF2B5EF4-FFF2-40B4-BE49-F238E27FC236}">
                <a16:creationId xmlns:a16="http://schemas.microsoft.com/office/drawing/2014/main" id="{96041FE8-4B52-41F5-A72F-39641C575CBF}"/>
              </a:ext>
            </a:extLst>
          </p:cNvPr>
          <p:cNvSpPr txBox="1">
            <a:spLocks noChangeArrowheads="1"/>
          </p:cNvSpPr>
          <p:nvPr/>
        </p:nvSpPr>
        <p:spPr bwMode="auto">
          <a:xfrm>
            <a:off x="569345" y="854343"/>
            <a:ext cx="3153103" cy="1007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Aft>
                <a:spcPts val="600"/>
              </a:spcAft>
            </a:pPr>
            <a:r>
              <a:rPr lang="en-US" altLang="en-US" sz="3150" b="1" kern="1200">
                <a:solidFill>
                  <a:schemeClr val="tx1"/>
                </a:solidFill>
                <a:latin typeface="+mj-lt"/>
                <a:ea typeface="+mj-ea"/>
                <a:cs typeface="+mj-cs"/>
              </a:rPr>
              <a:t>SOIL STUDIES </a:t>
            </a:r>
          </a:p>
        </p:txBody>
      </p:sp>
      <p:cxnSp>
        <p:nvCxnSpPr>
          <p:cNvPr id="139" name="Straight Connector 138">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3009753-63D7-4DFB-B927-89383AFAD0A0}"/>
              </a:ext>
            </a:extLst>
          </p:cNvPr>
          <p:cNvSpPr/>
          <p:nvPr/>
        </p:nvSpPr>
        <p:spPr>
          <a:xfrm>
            <a:off x="62396" y="3068960"/>
            <a:ext cx="4868567" cy="3515910"/>
          </a:xfrm>
          <a:prstGeom prst="rect">
            <a:avLst/>
          </a:prstGeom>
        </p:spPr>
        <p:txBody>
          <a:bodyPr vert="horz" lIns="91440" tIns="45720" rIns="91440" bIns="45720" rtlCol="0" anchor="ctr">
            <a:normAutofit/>
          </a:bodyPr>
          <a:lstStyle/>
          <a:p>
            <a:pPr marL="342900" indent="-228600" eaLnBrk="1" hangingPunct="1">
              <a:lnSpc>
                <a:spcPct val="90000"/>
              </a:lnSpc>
              <a:spcAft>
                <a:spcPts val="1000"/>
              </a:spcAft>
              <a:buFont typeface="Arial" panose="020B0604020202020204" pitchFamily="34" charset="0"/>
              <a:buChar char="•"/>
              <a:defRPr/>
            </a:pPr>
            <a:r>
              <a:rPr lang="en-US" sz="1400" b="1" dirty="0">
                <a:latin typeface="+mn-lt"/>
                <a:cs typeface="+mn-cs"/>
              </a:rPr>
              <a:t>Soil classification</a:t>
            </a:r>
            <a:endParaRPr lang="ar-SA" sz="1400" b="1" dirty="0">
              <a:latin typeface="+mn-lt"/>
              <a:cs typeface="+mn-cs"/>
            </a:endParaRPr>
          </a:p>
          <a:p>
            <a:pPr marL="342900" indent="-228600" eaLnBrk="1" hangingPunct="1">
              <a:lnSpc>
                <a:spcPct val="90000"/>
              </a:lnSpc>
              <a:spcAft>
                <a:spcPts val="1000"/>
              </a:spcAft>
              <a:buFont typeface="Arial" panose="020B0604020202020204" pitchFamily="34" charset="0"/>
              <a:buChar char="•"/>
              <a:defRPr/>
            </a:pPr>
            <a:endParaRPr lang="ar-SA" sz="1400" b="1" dirty="0">
              <a:latin typeface="+mn-lt"/>
              <a:cs typeface="+mn-cs"/>
            </a:endParaRPr>
          </a:p>
          <a:p>
            <a:pPr marL="342900" indent="-228600" eaLnBrk="1" hangingPunct="1">
              <a:lnSpc>
                <a:spcPct val="90000"/>
              </a:lnSpc>
              <a:spcAft>
                <a:spcPts val="1000"/>
              </a:spcAft>
              <a:buFont typeface="Arial" panose="020B0604020202020204" pitchFamily="34" charset="0"/>
              <a:buChar char="•"/>
              <a:defRPr/>
            </a:pPr>
            <a:endParaRPr lang="en-US" sz="1400" dirty="0">
              <a:latin typeface="+mn-lt"/>
              <a:cs typeface="+mn-cs"/>
            </a:endParaRPr>
          </a:p>
          <a:p>
            <a:pPr marL="171450" indent="-228600" eaLnBrk="1" hangingPunct="1">
              <a:lnSpc>
                <a:spcPct val="90000"/>
              </a:lnSpc>
              <a:spcAft>
                <a:spcPts val="1000"/>
              </a:spcAft>
              <a:buFont typeface="Arial" panose="020B0604020202020204" pitchFamily="34" charset="0"/>
              <a:buChar char="•"/>
              <a:defRPr/>
            </a:pPr>
            <a:endParaRPr lang="en-US" sz="1400" dirty="0">
              <a:latin typeface="+mn-lt"/>
              <a:cs typeface="+mn-cs"/>
            </a:endParaRPr>
          </a:p>
          <a:p>
            <a:pPr marL="342900" indent="-228600" eaLnBrk="1" hangingPunct="1">
              <a:lnSpc>
                <a:spcPct val="90000"/>
              </a:lnSpc>
              <a:spcAft>
                <a:spcPts val="0"/>
              </a:spcAft>
              <a:buFont typeface="Arial" panose="020B0604020202020204" pitchFamily="34" charset="0"/>
              <a:buChar char="•"/>
              <a:defRPr/>
            </a:pPr>
            <a:r>
              <a:rPr lang="en-US" sz="1400" b="1" dirty="0">
                <a:latin typeface="+mn-lt"/>
                <a:cs typeface="+mn-cs"/>
              </a:rPr>
              <a:t>Engineering classification systems:</a:t>
            </a:r>
          </a:p>
          <a:p>
            <a:pPr marL="800100" lvl="1" indent="-285750" eaLnBrk="1" hangingPunct="1">
              <a:lnSpc>
                <a:spcPct val="90000"/>
              </a:lnSpc>
              <a:spcAft>
                <a:spcPts val="0"/>
              </a:spcAft>
              <a:buFont typeface="Courier New" charset="0"/>
              <a:buChar char="o"/>
              <a:defRPr/>
            </a:pPr>
            <a:r>
              <a:rPr lang="en-US" sz="1400" dirty="0">
                <a:latin typeface="+mn-lt"/>
                <a:cs typeface="+mn-cs"/>
              </a:rPr>
              <a:t>Textural Classification.</a:t>
            </a:r>
          </a:p>
          <a:p>
            <a:pPr marL="800100" lvl="1" indent="-285750" eaLnBrk="1" hangingPunct="1">
              <a:lnSpc>
                <a:spcPct val="90000"/>
              </a:lnSpc>
              <a:spcAft>
                <a:spcPts val="0"/>
              </a:spcAft>
              <a:buFont typeface="Courier New" charset="0"/>
              <a:buChar char="o"/>
              <a:defRPr/>
            </a:pPr>
            <a:r>
              <a:rPr lang="en-US" sz="1400" dirty="0">
                <a:latin typeface="+mn-lt"/>
                <a:cs typeface="+mn-cs"/>
              </a:rPr>
              <a:t>AASHTO.</a:t>
            </a:r>
          </a:p>
          <a:p>
            <a:pPr marL="800100" lvl="1" indent="-285750" eaLnBrk="1" hangingPunct="1">
              <a:lnSpc>
                <a:spcPct val="90000"/>
              </a:lnSpc>
              <a:spcAft>
                <a:spcPts val="0"/>
              </a:spcAft>
              <a:buFont typeface="Courier New" charset="0"/>
              <a:buChar char="o"/>
              <a:defRPr/>
            </a:pPr>
            <a:r>
              <a:rPr lang="en-US" sz="1400" dirty="0">
                <a:latin typeface="+mn-lt"/>
                <a:cs typeface="+mn-cs"/>
              </a:rPr>
              <a:t>Unified Soil Classification.</a:t>
            </a:r>
          </a:p>
          <a:p>
            <a:pPr marL="800100" lvl="1" indent="-285750" eaLnBrk="1" hangingPunct="1">
              <a:lnSpc>
                <a:spcPct val="90000"/>
              </a:lnSpc>
              <a:spcAft>
                <a:spcPts val="0"/>
              </a:spcAft>
              <a:buFont typeface="Courier New" charset="0"/>
              <a:buChar char="o"/>
              <a:defRPr/>
            </a:pPr>
            <a:r>
              <a:rPr lang="en-US" sz="1400" dirty="0">
                <a:latin typeface="+mn-lt"/>
                <a:cs typeface="+mn-cs"/>
              </a:rPr>
              <a:t>The International Soil Classification.</a:t>
            </a:r>
          </a:p>
          <a:p>
            <a:pPr marL="800100" lvl="1" indent="-285750" eaLnBrk="1" hangingPunct="1">
              <a:lnSpc>
                <a:spcPct val="90000"/>
              </a:lnSpc>
              <a:spcAft>
                <a:spcPts val="1000"/>
              </a:spcAft>
              <a:buFont typeface="Courier New" charset="0"/>
              <a:buChar char="o"/>
              <a:defRPr/>
            </a:pPr>
            <a:r>
              <a:rPr lang="en-US" sz="1400" dirty="0">
                <a:latin typeface="+mn-lt"/>
                <a:cs typeface="+mn-cs"/>
              </a:rPr>
              <a:t>American Society of Testing Material.</a:t>
            </a:r>
          </a:p>
          <a:p>
            <a:pPr marL="171450" indent="-228600" eaLnBrk="1" hangingPunct="1">
              <a:lnSpc>
                <a:spcPct val="90000"/>
              </a:lnSpc>
              <a:spcAft>
                <a:spcPts val="1000"/>
              </a:spcAft>
              <a:buFont typeface="Arial" panose="020B0604020202020204" pitchFamily="34" charset="0"/>
              <a:buChar char="•"/>
              <a:defRPr/>
            </a:pPr>
            <a:endParaRPr lang="en-US" sz="1400" dirty="0">
              <a:latin typeface="+mn-lt"/>
              <a:cs typeface="+mn-cs"/>
            </a:endParaRPr>
          </a:p>
        </p:txBody>
      </p:sp>
    </p:spTree>
    <p:extLst>
      <p:ext uri="{BB962C8B-B14F-4D97-AF65-F5344CB8AC3E}">
        <p14:creationId xmlns:p14="http://schemas.microsoft.com/office/powerpoint/2010/main" val="3878264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3010" name="Slide Number Placeholder 1">
            <a:extLst>
              <a:ext uri="{FF2B5EF4-FFF2-40B4-BE49-F238E27FC236}">
                <a16:creationId xmlns:a16="http://schemas.microsoft.com/office/drawing/2014/main" id="{4C3120E8-3467-43A5-9963-D75BDC9B23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F7F89C-046F-485C-8922-76D3890A5B04}" type="slidenum">
              <a:rPr lang="es-ES" altLang="en-US">
                <a:solidFill>
                  <a:srgbClr val="FFFFFF"/>
                </a:solidFill>
                <a:latin typeface="Helvetica Regular" charset="0"/>
                <a:cs typeface="Helvetica Regular" charset="0"/>
              </a:rPr>
              <a:pPr/>
              <a:t>34</a:t>
            </a:fld>
            <a:endParaRPr lang="es-ES" altLang="en-US" dirty="0">
              <a:solidFill>
                <a:srgbClr val="FFFFFF"/>
              </a:solidFill>
              <a:latin typeface="Helvetica Regular" charset="0"/>
              <a:cs typeface="Helvetica Regular" charset="0"/>
            </a:endParaRPr>
          </a:p>
        </p:txBody>
      </p:sp>
      <p:sp>
        <p:nvSpPr>
          <p:cNvPr id="43011" name="Rectangle 3">
            <a:extLst>
              <a:ext uri="{FF2B5EF4-FFF2-40B4-BE49-F238E27FC236}">
                <a16:creationId xmlns:a16="http://schemas.microsoft.com/office/drawing/2014/main" id="{008698A6-CB66-46B5-935C-820FC7C7B939}"/>
              </a:ext>
            </a:extLst>
          </p:cNvPr>
          <p:cNvSpPr>
            <a:spLocks noChangeArrowheads="1"/>
          </p:cNvSpPr>
          <p:nvPr/>
        </p:nvSpPr>
        <p:spPr bwMode="auto">
          <a:xfrm>
            <a:off x="2816225" y="150813"/>
            <a:ext cx="31935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3000" dirty="0">
                <a:solidFill>
                  <a:srgbClr val="A50021"/>
                </a:solidFill>
                <a:latin typeface="Helvetica Regular" charset="0"/>
                <a:ea typeface="Helvetica Regular" charset="0"/>
                <a:cs typeface="Helvetica Regular" charset="0"/>
              </a:rPr>
              <a:t>Soil Classification</a:t>
            </a:r>
          </a:p>
        </p:txBody>
      </p:sp>
      <p:sp>
        <p:nvSpPr>
          <p:cNvPr id="43012" name="Rectangle 4">
            <a:extLst>
              <a:ext uri="{FF2B5EF4-FFF2-40B4-BE49-F238E27FC236}">
                <a16:creationId xmlns:a16="http://schemas.microsoft.com/office/drawing/2014/main" id="{B888C41A-7E20-40BE-9F10-5E88A5BFA69E}"/>
              </a:ext>
            </a:extLst>
          </p:cNvPr>
          <p:cNvSpPr>
            <a:spLocks noChangeArrowheads="1"/>
          </p:cNvSpPr>
          <p:nvPr/>
        </p:nvSpPr>
        <p:spPr bwMode="auto">
          <a:xfrm>
            <a:off x="171450" y="704850"/>
            <a:ext cx="186942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300" dirty="0">
                <a:solidFill>
                  <a:srgbClr val="002060"/>
                </a:solidFill>
                <a:latin typeface="Helvetica Regular" charset="0"/>
                <a:ea typeface="Helvetica Regular" charset="0"/>
                <a:cs typeface="Helvetica Regular" charset="0"/>
              </a:rPr>
              <a:t>First sample </a:t>
            </a:r>
          </a:p>
        </p:txBody>
      </p:sp>
      <p:graphicFrame>
        <p:nvGraphicFramePr>
          <p:cNvPr id="6" name="Table 5">
            <a:extLst>
              <a:ext uri="{FF2B5EF4-FFF2-40B4-BE49-F238E27FC236}">
                <a16:creationId xmlns:a16="http://schemas.microsoft.com/office/drawing/2014/main" id="{64F553B9-39AA-4E43-A12C-60D34E54AE45}"/>
              </a:ext>
            </a:extLst>
          </p:cNvPr>
          <p:cNvGraphicFramePr>
            <a:graphicFrameLocks noGrp="1"/>
          </p:cNvGraphicFramePr>
          <p:nvPr/>
        </p:nvGraphicFramePr>
        <p:xfrm>
          <a:off x="171450" y="1633538"/>
          <a:ext cx="4194175" cy="3971927"/>
        </p:xfrm>
        <a:graphic>
          <a:graphicData uri="http://schemas.openxmlformats.org/drawingml/2006/table">
            <a:tbl>
              <a:tblPr/>
              <a:tblGrid>
                <a:gridCol w="814403">
                  <a:extLst>
                    <a:ext uri="{9D8B030D-6E8A-4147-A177-3AD203B41FA5}">
                      <a16:colId xmlns:a16="http://schemas.microsoft.com/office/drawing/2014/main" val="20000"/>
                    </a:ext>
                  </a:extLst>
                </a:gridCol>
                <a:gridCol w="855123">
                  <a:extLst>
                    <a:ext uri="{9D8B030D-6E8A-4147-A177-3AD203B41FA5}">
                      <a16:colId xmlns:a16="http://schemas.microsoft.com/office/drawing/2014/main" val="20001"/>
                    </a:ext>
                  </a:extLst>
                </a:gridCol>
                <a:gridCol w="936563">
                  <a:extLst>
                    <a:ext uri="{9D8B030D-6E8A-4147-A177-3AD203B41FA5}">
                      <a16:colId xmlns:a16="http://schemas.microsoft.com/office/drawing/2014/main" val="20002"/>
                    </a:ext>
                  </a:extLst>
                </a:gridCol>
                <a:gridCol w="936563">
                  <a:extLst>
                    <a:ext uri="{9D8B030D-6E8A-4147-A177-3AD203B41FA5}">
                      <a16:colId xmlns:a16="http://schemas.microsoft.com/office/drawing/2014/main" val="20003"/>
                    </a:ext>
                  </a:extLst>
                </a:gridCol>
                <a:gridCol w="651523">
                  <a:extLst>
                    <a:ext uri="{9D8B030D-6E8A-4147-A177-3AD203B41FA5}">
                      <a16:colId xmlns:a16="http://schemas.microsoft.com/office/drawing/2014/main" val="20004"/>
                    </a:ext>
                  </a:extLst>
                </a:gridCol>
              </a:tblGrid>
              <a:tr h="103258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FF0000"/>
                          </a:solidFill>
                          <a:effectLst/>
                          <a:latin typeface="Helvetica Regular" charset="0"/>
                          <a:ea typeface="Helvetica Regular" charset="0"/>
                          <a:cs typeface="Helvetica Regular" charset="0"/>
                        </a:rPr>
                        <a:t>Sieve NO.</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FF0000"/>
                          </a:solidFill>
                          <a:effectLst/>
                          <a:latin typeface="Helvetica Regular" charset="0"/>
                          <a:ea typeface="Helvetica Regular" charset="0"/>
                          <a:cs typeface="Helvetica Regular" charset="0"/>
                        </a:rPr>
                        <a:t>Sieve open (mm)</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FF0000"/>
                          </a:solidFill>
                          <a:effectLst/>
                          <a:latin typeface="Helvetica Regular" charset="0"/>
                          <a:ea typeface="Helvetica Regular" charset="0"/>
                          <a:cs typeface="Helvetica Regular" charset="0"/>
                        </a:rPr>
                        <a:t>Cumulative Reserved   (gm.)</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FF0000"/>
                          </a:solidFill>
                          <a:effectLst/>
                          <a:latin typeface="Helvetica Regular" charset="0"/>
                          <a:ea typeface="Helvetica Regular" charset="0"/>
                          <a:cs typeface="Helvetica Regular" charset="0"/>
                        </a:rPr>
                        <a:t>Cumulative Reserved      (%)</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FF0000"/>
                          </a:solidFill>
                          <a:effectLst/>
                          <a:latin typeface="Helvetica Regular" charset="0"/>
                          <a:ea typeface="Helvetica Regular" charset="0"/>
                          <a:cs typeface="Helvetica Regular" charset="0"/>
                        </a:rPr>
                        <a:t>Passing (%)</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1.5"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38.1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49.1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2.14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97.86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1"/>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223.3</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9.74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90.26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2"/>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0.5"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12.7</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526.1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22.94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77.06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3"/>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0.31"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7.9</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767.7</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33.48</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66.52</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4"/>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4.75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1238.166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54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46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5"/>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#10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1504.1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65.6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34.4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6"/>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#16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1.18</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1707.2</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74.46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25.54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7"/>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#18</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1747.7</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76.22</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23.78</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8"/>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#35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1916.6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83.59</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16.41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9"/>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#40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0.425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1942.1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84.7</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15.3</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0"/>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#50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0.355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2011.7</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87.74</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12.26</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11"/>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#80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0.18</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2090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91.15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8.85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2"/>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#200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0.075</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2206.1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96.21</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3.79</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13"/>
                  </a:ext>
                </a:extLst>
              </a:tr>
              <a:tr h="209953">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chemeClr val="tx1"/>
                          </a:solidFill>
                          <a:effectLst/>
                          <a:latin typeface="Helvetica Regular" charset="0"/>
                          <a:ea typeface="Helvetica Regular" charset="0"/>
                          <a:cs typeface="Helvetica Regular" charset="0"/>
                        </a:rPr>
                        <a:t>Pan</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2292.9</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100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200" b="0" i="0" u="none" strike="noStrike" cap="none" normalizeH="0" baseline="0" dirty="0">
                          <a:ln>
                            <a:noFill/>
                          </a:ln>
                          <a:solidFill>
                            <a:srgbClr val="3F3F3F"/>
                          </a:solidFill>
                          <a:effectLst/>
                          <a:latin typeface="Helvetica Regular" charset="0"/>
                          <a:ea typeface="Helvetica Regular" charset="0"/>
                          <a:cs typeface="Helvetica Regular" charset="0"/>
                        </a:rPr>
                        <a:t>0</a:t>
                      </a:r>
                    </a:p>
                  </a:txBody>
                  <a:tcPr marL="68589" marR="6858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4"/>
                  </a:ext>
                </a:extLst>
              </a:tr>
            </a:tbl>
          </a:graphicData>
        </a:graphic>
      </p:graphicFrame>
      <p:sp>
        <p:nvSpPr>
          <p:cNvPr id="8" name="Rectangle 7">
            <a:extLst>
              <a:ext uri="{FF2B5EF4-FFF2-40B4-BE49-F238E27FC236}">
                <a16:creationId xmlns:a16="http://schemas.microsoft.com/office/drawing/2014/main" id="{25BFBBDA-A222-4676-B233-8959F9FFACC6}"/>
              </a:ext>
            </a:extLst>
          </p:cNvPr>
          <p:cNvSpPr>
            <a:spLocks noChangeArrowheads="1"/>
          </p:cNvSpPr>
          <p:nvPr/>
        </p:nvSpPr>
        <p:spPr bwMode="auto">
          <a:xfrm>
            <a:off x="4100513" y="6021388"/>
            <a:ext cx="1250663" cy="615553"/>
          </a:xfrm>
          <a:prstGeom prst="rect">
            <a:avLst/>
          </a:prstGeom>
          <a:solidFill>
            <a:schemeClr val="accent3">
              <a:lumMod val="60000"/>
              <a:lumOff val="40000"/>
            </a:schemeClr>
          </a:solidFill>
          <a:ln>
            <a:noFill/>
          </a:ln>
        </p:spPr>
        <p:txBody>
          <a:bodyPr wrap="none">
            <a:spAutoFit/>
          </a:bodyPr>
          <a:lstStyle>
            <a:defPPr>
              <a:defRPr lang="ar-SA"/>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defRPr/>
            </a:pPr>
            <a:r>
              <a:rPr lang="en-US" sz="3400" dirty="0">
                <a:solidFill>
                  <a:srgbClr val="FF0000"/>
                </a:solidFill>
                <a:latin typeface="Helvetica Regular" charset="0"/>
                <a:ea typeface="Helvetica Regular" charset="0"/>
                <a:cs typeface="Helvetica Regular" charset="0"/>
              </a:rPr>
              <a:t>A-2-7</a:t>
            </a:r>
          </a:p>
        </p:txBody>
      </p:sp>
      <p:pic>
        <p:nvPicPr>
          <p:cNvPr id="43113" name="Picture 5">
            <a:extLst>
              <a:ext uri="{FF2B5EF4-FFF2-40B4-BE49-F238E27FC236}">
                <a16:creationId xmlns:a16="http://schemas.microsoft.com/office/drawing/2014/main" id="{9C61AFA1-2FBB-4B07-BA8A-17A64F01CD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hart 8"/>
          <p:cNvGraphicFramePr/>
          <p:nvPr>
            <p:extLst>
              <p:ext uri="{D42A27DB-BD31-4B8C-83A1-F6EECF244321}">
                <p14:modId xmlns:p14="http://schemas.microsoft.com/office/powerpoint/2010/main" val="1743541972"/>
              </p:ext>
            </p:extLst>
          </p:nvPr>
        </p:nvGraphicFramePr>
        <p:xfrm>
          <a:off x="4572000" y="2159000"/>
          <a:ext cx="423545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09728" y="5236133"/>
            <a:ext cx="2305439" cy="369332"/>
          </a:xfrm>
          <a:prstGeom prst="rect">
            <a:avLst/>
          </a:prstGeom>
          <a:noFill/>
        </p:spPr>
        <p:txBody>
          <a:bodyPr wrap="none" rtlCol="0">
            <a:spAutoFit/>
          </a:bodyPr>
          <a:lstStyle/>
          <a:p>
            <a:r>
              <a:rPr lang="en-US" dirty="0"/>
              <a:t>Graph [3] 1</a:t>
            </a:r>
            <a:r>
              <a:rPr lang="en-US" baseline="30000" dirty="0"/>
              <a:t>st</a:t>
            </a:r>
            <a:r>
              <a:rPr lang="en-US" dirty="0"/>
              <a:t> Sample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4034" name="Slide Number Placeholder 1">
            <a:extLst>
              <a:ext uri="{FF2B5EF4-FFF2-40B4-BE49-F238E27FC236}">
                <a16:creationId xmlns:a16="http://schemas.microsoft.com/office/drawing/2014/main" id="{DD74178E-A097-4F53-BB97-BEF353312F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270B95-57A2-4845-A2F3-DCAB12DBB924}" type="slidenum">
              <a:rPr lang="es-ES" altLang="en-US">
                <a:solidFill>
                  <a:srgbClr val="FFFFFF"/>
                </a:solidFill>
                <a:latin typeface="Helvetica Regular" charset="0"/>
                <a:cs typeface="Helvetica Regular" charset="0"/>
              </a:rPr>
              <a:pPr/>
              <a:t>35</a:t>
            </a:fld>
            <a:endParaRPr lang="es-ES" altLang="en-US" dirty="0">
              <a:solidFill>
                <a:srgbClr val="FFFFFF"/>
              </a:solidFill>
              <a:latin typeface="Helvetica Regular" charset="0"/>
              <a:cs typeface="Helvetica Regular" charset="0"/>
            </a:endParaRPr>
          </a:p>
        </p:txBody>
      </p:sp>
      <p:sp>
        <p:nvSpPr>
          <p:cNvPr id="44035" name="Rectangle 4">
            <a:extLst>
              <a:ext uri="{FF2B5EF4-FFF2-40B4-BE49-F238E27FC236}">
                <a16:creationId xmlns:a16="http://schemas.microsoft.com/office/drawing/2014/main" id="{BDFDFBEB-DE02-4F0F-BA0C-E265B65BC6DB}"/>
              </a:ext>
            </a:extLst>
          </p:cNvPr>
          <p:cNvSpPr>
            <a:spLocks noChangeArrowheads="1"/>
          </p:cNvSpPr>
          <p:nvPr/>
        </p:nvSpPr>
        <p:spPr bwMode="auto">
          <a:xfrm>
            <a:off x="263525" y="260350"/>
            <a:ext cx="234551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300" dirty="0">
                <a:solidFill>
                  <a:srgbClr val="002060"/>
                </a:solidFill>
                <a:latin typeface="Helvetica Regular" charset="0"/>
                <a:ea typeface="Helvetica Regular" charset="0"/>
                <a:cs typeface="Helvetica Regular" charset="0"/>
              </a:rPr>
              <a:t>Second Sample </a:t>
            </a:r>
          </a:p>
        </p:txBody>
      </p:sp>
      <p:sp>
        <p:nvSpPr>
          <p:cNvPr id="8" name="Rectangle 7">
            <a:extLst>
              <a:ext uri="{FF2B5EF4-FFF2-40B4-BE49-F238E27FC236}">
                <a16:creationId xmlns:a16="http://schemas.microsoft.com/office/drawing/2014/main" id="{86265A7A-4A4F-4D09-B2C4-72A6AC3225B3}"/>
              </a:ext>
            </a:extLst>
          </p:cNvPr>
          <p:cNvSpPr>
            <a:spLocks noChangeArrowheads="1"/>
          </p:cNvSpPr>
          <p:nvPr/>
        </p:nvSpPr>
        <p:spPr bwMode="auto">
          <a:xfrm>
            <a:off x="3851275" y="5229225"/>
            <a:ext cx="1282723" cy="630942"/>
          </a:xfrm>
          <a:prstGeom prst="rect">
            <a:avLst/>
          </a:prstGeom>
          <a:solidFill>
            <a:schemeClr val="accent3">
              <a:lumMod val="60000"/>
              <a:lumOff val="40000"/>
            </a:schemeClr>
          </a:solidFill>
          <a:ln>
            <a:noFill/>
          </a:ln>
        </p:spPr>
        <p:txBody>
          <a:bodyPr wrap="none">
            <a:spAutoFit/>
          </a:bodyPr>
          <a:lstStyle>
            <a:defPPr>
              <a:defRPr lang="ar-SA"/>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defRPr/>
            </a:pPr>
            <a:r>
              <a:rPr lang="en-US" sz="3500" dirty="0">
                <a:solidFill>
                  <a:srgbClr val="FF0000"/>
                </a:solidFill>
                <a:latin typeface="Helvetica Regular" charset="0"/>
                <a:ea typeface="Helvetica Regular" charset="0"/>
                <a:cs typeface="Helvetica Regular" charset="0"/>
              </a:rPr>
              <a:t>A-1-b</a:t>
            </a:r>
          </a:p>
        </p:txBody>
      </p:sp>
      <p:graphicFrame>
        <p:nvGraphicFramePr>
          <p:cNvPr id="9" name="Table 8">
            <a:extLst>
              <a:ext uri="{FF2B5EF4-FFF2-40B4-BE49-F238E27FC236}">
                <a16:creationId xmlns:a16="http://schemas.microsoft.com/office/drawing/2014/main" id="{712E03B8-734D-4258-A463-E03E82B40ED9}"/>
              </a:ext>
            </a:extLst>
          </p:cNvPr>
          <p:cNvGraphicFramePr>
            <a:graphicFrameLocks noGrp="1"/>
          </p:cNvGraphicFramePr>
          <p:nvPr/>
        </p:nvGraphicFramePr>
        <p:xfrm>
          <a:off x="157163" y="1125538"/>
          <a:ext cx="3924300" cy="3470281"/>
        </p:xfrm>
        <a:graphic>
          <a:graphicData uri="http://schemas.openxmlformats.org/drawingml/2006/table">
            <a:tbl>
              <a:tblPr/>
              <a:tblGrid>
                <a:gridCol w="7620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758271">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Sieve NO.</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Sieve open (mm)</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Cumulative Reserved   (gm.)</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Cumulative Reserved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Passing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38.1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1"/>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323.6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8.99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91.01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2"/>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0.5"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12.7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817.7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22.71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77.29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3"/>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0.31"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7.9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1289.4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35.82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64.18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4"/>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4.75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1727.95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48.1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51.9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5"/>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2354.1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65.39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34.61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6"/>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2550.9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70.86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29.14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7"/>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2591.5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71.99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28.01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8"/>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#35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2805.4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77.93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22.07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9"/>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#40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0.425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2884.7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80.13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19.87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0"/>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#50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0.355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2964.1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82.34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17.66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11"/>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#80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3118.8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86.64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13.36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2"/>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#200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0.075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3405.3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94.59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5.41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13"/>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Pan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3599.9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100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chemeClr val="tx1"/>
                          </a:solidFill>
                          <a:effectLst/>
                          <a:latin typeface="Helvetica Regular" charset="0"/>
                          <a:ea typeface="Helvetica Regular" charset="0"/>
                          <a:cs typeface="Helvetica Regular" charset="0"/>
                        </a:rPr>
                        <a:t>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4"/>
                  </a:ext>
                </a:extLst>
              </a:tr>
            </a:tbl>
          </a:graphicData>
        </a:graphic>
      </p:graphicFrame>
      <p:pic>
        <p:nvPicPr>
          <p:cNvPr id="44136" name="Picture 5">
            <a:extLst>
              <a:ext uri="{FF2B5EF4-FFF2-40B4-BE49-F238E27FC236}">
                <a16:creationId xmlns:a16="http://schemas.microsoft.com/office/drawing/2014/main" id="{46C8FE59-EE74-46CD-8009-0C2BF6A4D9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p:nvPr>
            <p:extLst>
              <p:ext uri="{D42A27DB-BD31-4B8C-83A1-F6EECF244321}">
                <p14:modId xmlns:p14="http://schemas.microsoft.com/office/powerpoint/2010/main" val="482771565"/>
              </p:ext>
            </p:extLst>
          </p:nvPr>
        </p:nvGraphicFramePr>
        <p:xfrm>
          <a:off x="4171950" y="1838146"/>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868144" y="4914850"/>
            <a:ext cx="2355132" cy="369332"/>
          </a:xfrm>
          <a:prstGeom prst="rect">
            <a:avLst/>
          </a:prstGeom>
          <a:noFill/>
        </p:spPr>
        <p:txBody>
          <a:bodyPr wrap="none" rtlCol="0">
            <a:spAutoFit/>
          </a:bodyPr>
          <a:lstStyle/>
          <a:p>
            <a:r>
              <a:rPr lang="en-US" dirty="0"/>
              <a:t>Graph [4] 2</a:t>
            </a:r>
            <a:r>
              <a:rPr lang="en-US" baseline="30000" dirty="0"/>
              <a:t>nd</a:t>
            </a:r>
            <a:r>
              <a:rPr lang="en-US" dirty="0"/>
              <a:t> Sample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5058" name="Slide Number Placeholder 1">
            <a:extLst>
              <a:ext uri="{FF2B5EF4-FFF2-40B4-BE49-F238E27FC236}">
                <a16:creationId xmlns:a16="http://schemas.microsoft.com/office/drawing/2014/main" id="{AF637072-AE50-4DE0-A1FF-DA5AFF8281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8AF5A5-CB3B-4FC6-AED9-978A3D5C9926}" type="slidenum">
              <a:rPr lang="es-ES" altLang="en-US">
                <a:solidFill>
                  <a:srgbClr val="FFFFFF"/>
                </a:solidFill>
                <a:latin typeface="Helvetica Regular" charset="0"/>
                <a:cs typeface="Helvetica Regular" charset="0"/>
              </a:rPr>
              <a:pPr/>
              <a:t>36</a:t>
            </a:fld>
            <a:endParaRPr lang="es-ES" altLang="en-US" dirty="0">
              <a:solidFill>
                <a:srgbClr val="FFFFFF"/>
              </a:solidFill>
              <a:latin typeface="Helvetica Regular" charset="0"/>
              <a:cs typeface="Helvetica Regular" charset="0"/>
            </a:endParaRPr>
          </a:p>
        </p:txBody>
      </p:sp>
      <p:sp>
        <p:nvSpPr>
          <p:cNvPr id="45059" name="Rectangle 4">
            <a:extLst>
              <a:ext uri="{FF2B5EF4-FFF2-40B4-BE49-F238E27FC236}">
                <a16:creationId xmlns:a16="http://schemas.microsoft.com/office/drawing/2014/main" id="{78CB5A45-600F-4B96-9689-2EAB9E31D2A2}"/>
              </a:ext>
            </a:extLst>
          </p:cNvPr>
          <p:cNvSpPr>
            <a:spLocks noChangeArrowheads="1"/>
          </p:cNvSpPr>
          <p:nvPr/>
        </p:nvSpPr>
        <p:spPr bwMode="auto">
          <a:xfrm>
            <a:off x="263525" y="260350"/>
            <a:ext cx="19431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2200" dirty="0">
                <a:solidFill>
                  <a:srgbClr val="002060"/>
                </a:solidFill>
                <a:latin typeface="Helvetica Regular" charset="0"/>
                <a:ea typeface="Helvetica Regular" charset="0"/>
                <a:cs typeface="Helvetica Regular" charset="0"/>
              </a:rPr>
              <a:t>Third Sample </a:t>
            </a:r>
          </a:p>
        </p:txBody>
      </p:sp>
      <p:sp>
        <p:nvSpPr>
          <p:cNvPr id="8" name="Rectangle 7">
            <a:extLst>
              <a:ext uri="{FF2B5EF4-FFF2-40B4-BE49-F238E27FC236}">
                <a16:creationId xmlns:a16="http://schemas.microsoft.com/office/drawing/2014/main" id="{89D1B017-349D-43D7-8225-08DA4CD935F7}"/>
              </a:ext>
            </a:extLst>
          </p:cNvPr>
          <p:cNvSpPr>
            <a:spLocks noChangeArrowheads="1"/>
          </p:cNvSpPr>
          <p:nvPr/>
        </p:nvSpPr>
        <p:spPr bwMode="auto">
          <a:xfrm>
            <a:off x="3851275" y="5229225"/>
            <a:ext cx="1282723" cy="630942"/>
          </a:xfrm>
          <a:prstGeom prst="rect">
            <a:avLst/>
          </a:prstGeom>
          <a:solidFill>
            <a:schemeClr val="accent3">
              <a:lumMod val="60000"/>
              <a:lumOff val="40000"/>
            </a:schemeClr>
          </a:solidFill>
          <a:ln>
            <a:noFill/>
          </a:ln>
        </p:spPr>
        <p:txBody>
          <a:bodyPr wrap="none">
            <a:spAutoFit/>
          </a:bodyPr>
          <a:lstStyle>
            <a:defPPr>
              <a:defRPr lang="ar-SA"/>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defRPr/>
            </a:pPr>
            <a:r>
              <a:rPr lang="en-US" sz="3500" dirty="0">
                <a:solidFill>
                  <a:srgbClr val="FF0000"/>
                </a:solidFill>
                <a:latin typeface="Helvetica Regular" charset="0"/>
                <a:ea typeface="Helvetica Regular" charset="0"/>
                <a:cs typeface="Helvetica Regular" charset="0"/>
              </a:rPr>
              <a:t>A-1-b</a:t>
            </a:r>
          </a:p>
        </p:txBody>
      </p:sp>
      <p:graphicFrame>
        <p:nvGraphicFramePr>
          <p:cNvPr id="3" name="Table 2">
            <a:extLst>
              <a:ext uri="{FF2B5EF4-FFF2-40B4-BE49-F238E27FC236}">
                <a16:creationId xmlns:a16="http://schemas.microsoft.com/office/drawing/2014/main" id="{A008A2DF-B0AF-4130-AE50-EBE77F5E84C5}"/>
              </a:ext>
            </a:extLst>
          </p:cNvPr>
          <p:cNvGraphicFramePr>
            <a:graphicFrameLocks noGrp="1"/>
          </p:cNvGraphicFramePr>
          <p:nvPr/>
        </p:nvGraphicFramePr>
        <p:xfrm>
          <a:off x="227013" y="1196975"/>
          <a:ext cx="3924300" cy="3470281"/>
        </p:xfrm>
        <a:graphic>
          <a:graphicData uri="http://schemas.openxmlformats.org/drawingml/2006/table">
            <a:tbl>
              <a:tblPr/>
              <a:tblGrid>
                <a:gridCol w="7620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758271">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Sieve NO.</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Sieve open (mm)</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Cumulative Reserved   (gm.)</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Cumulative Reserved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Passing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38.1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147.5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5.04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94.96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1"/>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261.1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8.92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91.08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2"/>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0.5"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12.7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624.3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21.34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78.66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3"/>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0.31"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7.9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803.5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27.46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72.54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4"/>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4.75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1273.8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43.54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56.46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5"/>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1514.8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51.78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48.22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6"/>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1838.6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62.84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37.16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7"/>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191.8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65.38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34.62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8"/>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#35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2249.5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76.89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23.11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9"/>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#40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0.425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2354.7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80.48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19.52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0"/>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#50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0.355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2475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84.6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15.4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11"/>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#80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0.18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2666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91.12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8.88</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2"/>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#200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0.075</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2892.6</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98.87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1.13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13"/>
                  </a:ext>
                </a:extLst>
              </a:tr>
              <a:tr h="193715">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C00000"/>
                          </a:solidFill>
                          <a:effectLst/>
                          <a:latin typeface="Helvetica Regular" charset="0"/>
                          <a:ea typeface="Helvetica Regular" charset="0"/>
                          <a:cs typeface="Helvetica Regular" charset="0"/>
                        </a:rPr>
                        <a:t>pan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2925.7</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100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x-none" sz="1100" b="0" i="0" u="none" strike="noStrike" cap="none" normalizeH="0" baseline="0" dirty="0">
                          <a:ln>
                            <a:noFill/>
                          </a:ln>
                          <a:solidFill>
                            <a:srgbClr val="3F3F3F"/>
                          </a:solidFill>
                          <a:effectLst/>
                          <a:latin typeface="Helvetica Regular" charset="0"/>
                          <a:ea typeface="Helvetica Regular" charset="0"/>
                          <a:cs typeface="Helvetica Regular" charset="0"/>
                        </a:rPr>
                        <a:t>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14"/>
                  </a:ext>
                </a:extLst>
              </a:tr>
            </a:tbl>
          </a:graphicData>
        </a:graphic>
      </p:graphicFrame>
      <p:pic>
        <p:nvPicPr>
          <p:cNvPr id="45160" name="Picture 5">
            <a:extLst>
              <a:ext uri="{FF2B5EF4-FFF2-40B4-BE49-F238E27FC236}">
                <a16:creationId xmlns:a16="http://schemas.microsoft.com/office/drawing/2014/main" id="{786E5196-5C2D-4DB2-9D11-D1AE6B4DCD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hart 8"/>
          <p:cNvGraphicFramePr/>
          <p:nvPr>
            <p:extLst>
              <p:ext uri="{D42A27DB-BD31-4B8C-83A1-F6EECF244321}">
                <p14:modId xmlns:p14="http://schemas.microsoft.com/office/powerpoint/2010/main" val="869338030"/>
              </p:ext>
            </p:extLst>
          </p:nvPr>
        </p:nvGraphicFramePr>
        <p:xfrm>
          <a:off x="4576762" y="2060848"/>
          <a:ext cx="4076700" cy="24066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594328" y="4663695"/>
            <a:ext cx="2321469" cy="369332"/>
          </a:xfrm>
          <a:prstGeom prst="rect">
            <a:avLst/>
          </a:prstGeom>
          <a:noFill/>
        </p:spPr>
        <p:txBody>
          <a:bodyPr wrap="none" rtlCol="0">
            <a:spAutoFit/>
          </a:bodyPr>
          <a:lstStyle/>
          <a:p>
            <a:r>
              <a:rPr lang="en-US" dirty="0"/>
              <a:t>Graph [5] 3</a:t>
            </a:r>
            <a:r>
              <a:rPr lang="en-US" baseline="30000" dirty="0"/>
              <a:t>rd</a:t>
            </a:r>
            <a:r>
              <a:rPr lang="en-US" dirty="0"/>
              <a:t> Sample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1F4173-B646-45D8-9408-4FDFF330EC3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DDF033-0D67-416A-BCD1-942CD994C2E0}" type="slidenum">
              <a:rPr lang="es-ES" altLang="en-US">
                <a:solidFill>
                  <a:srgbClr val="898989"/>
                </a:solidFill>
                <a:latin typeface="Helvetica Regular" charset="0"/>
                <a:cs typeface="Helvetica Regular" charset="0"/>
              </a:rPr>
              <a:pPr/>
              <a:t>37</a:t>
            </a:fld>
            <a:endParaRPr lang="es-ES" altLang="en-US" dirty="0">
              <a:solidFill>
                <a:srgbClr val="898989"/>
              </a:solidFill>
              <a:latin typeface="Helvetica Regular" charset="0"/>
              <a:cs typeface="Helvetica Regular" charset="0"/>
            </a:endParaRPr>
          </a:p>
        </p:txBody>
      </p:sp>
      <p:sp>
        <p:nvSpPr>
          <p:cNvPr id="64516" name="Rectangle 4">
            <a:extLst>
              <a:ext uri="{FF2B5EF4-FFF2-40B4-BE49-F238E27FC236}">
                <a16:creationId xmlns:a16="http://schemas.microsoft.com/office/drawing/2014/main" id="{497E07D1-4C2E-4FF4-953A-E75F7F717384}"/>
              </a:ext>
            </a:extLst>
          </p:cNvPr>
          <p:cNvSpPr>
            <a:spLocks noChangeArrowheads="1"/>
          </p:cNvSpPr>
          <p:nvPr/>
        </p:nvSpPr>
        <p:spPr bwMode="auto">
          <a:xfrm>
            <a:off x="539750" y="333375"/>
            <a:ext cx="77771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300" dirty="0">
                <a:solidFill>
                  <a:srgbClr val="A50021"/>
                </a:solidFill>
                <a:latin typeface="Helvetica Regular" charset="0"/>
                <a:ea typeface="Helvetica Regular" charset="0"/>
                <a:cs typeface="Helvetica Regular" charset="0"/>
              </a:rPr>
              <a:t>Soil Study: Californian Bearing Ratio (CBR) </a:t>
            </a:r>
          </a:p>
        </p:txBody>
      </p:sp>
      <p:pic>
        <p:nvPicPr>
          <p:cNvPr id="64517" name="Picture 5">
            <a:extLst>
              <a:ext uri="{FF2B5EF4-FFF2-40B4-BE49-F238E27FC236}">
                <a16:creationId xmlns:a16="http://schemas.microsoft.com/office/drawing/2014/main" id="{C7B9FB29-C72B-4DE9-BEA1-F5C55882BD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276872"/>
            <a:ext cx="6516687"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5632704"/>
            <a:ext cx="2258247" cy="369332"/>
          </a:xfrm>
          <a:prstGeom prst="rect">
            <a:avLst/>
          </a:prstGeom>
          <a:noFill/>
        </p:spPr>
        <p:txBody>
          <a:bodyPr wrap="none" rtlCol="0">
            <a:spAutoFit/>
          </a:bodyPr>
          <a:lstStyle/>
          <a:p>
            <a:r>
              <a:rPr lang="en-US" dirty="0"/>
              <a:t>Figure [7] CBR Test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6082" name="Slide Number Placeholder 1">
            <a:extLst>
              <a:ext uri="{FF2B5EF4-FFF2-40B4-BE49-F238E27FC236}">
                <a16:creationId xmlns:a16="http://schemas.microsoft.com/office/drawing/2014/main" id="{B9A2E113-5C8F-43C3-AC42-B599B41010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28E706-5450-4648-A49E-1337CDEAE469}" type="slidenum">
              <a:rPr lang="es-ES" altLang="en-US">
                <a:solidFill>
                  <a:srgbClr val="FFFFFF"/>
                </a:solidFill>
                <a:latin typeface="Helvetica Regular" charset="0"/>
                <a:cs typeface="Helvetica Regular" charset="0"/>
              </a:rPr>
              <a:pPr/>
              <a:t>38</a:t>
            </a:fld>
            <a:endParaRPr lang="es-ES" altLang="en-US" dirty="0">
              <a:solidFill>
                <a:srgbClr val="FFFFFF"/>
              </a:solidFill>
              <a:latin typeface="Helvetica Regular" charset="0"/>
              <a:cs typeface="Helvetica Regular" charset="0"/>
            </a:endParaRPr>
          </a:p>
        </p:txBody>
      </p:sp>
      <p:sp>
        <p:nvSpPr>
          <p:cNvPr id="46084" name="Rectangle 6">
            <a:extLst>
              <a:ext uri="{FF2B5EF4-FFF2-40B4-BE49-F238E27FC236}">
                <a16:creationId xmlns:a16="http://schemas.microsoft.com/office/drawing/2014/main" id="{777BE82B-86CB-4644-8B9B-7A58DF571C6A}"/>
              </a:ext>
            </a:extLst>
          </p:cNvPr>
          <p:cNvSpPr>
            <a:spLocks noChangeArrowheads="1"/>
          </p:cNvSpPr>
          <p:nvPr/>
        </p:nvSpPr>
        <p:spPr bwMode="auto">
          <a:xfrm>
            <a:off x="179512" y="116632"/>
            <a:ext cx="48965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a:r>
              <a:rPr lang="en-US" altLang="en-US" sz="3300" dirty="0">
                <a:solidFill>
                  <a:srgbClr val="A50021"/>
                </a:solidFill>
                <a:latin typeface="Helvetica Regular" charset="0"/>
                <a:ea typeface="Helvetica Regular" charset="0"/>
                <a:cs typeface="Helvetica Regular" charset="0"/>
              </a:rPr>
              <a:t>CBR Test Results</a:t>
            </a:r>
          </a:p>
        </p:txBody>
      </p:sp>
      <p:pic>
        <p:nvPicPr>
          <p:cNvPr id="46266" name="Picture 5">
            <a:extLst>
              <a:ext uri="{FF2B5EF4-FFF2-40B4-BE49-F238E27FC236}">
                <a16:creationId xmlns:a16="http://schemas.microsoft.com/office/drawing/2014/main" id="{FAA3B8AA-BBE0-4648-83C4-372A4B098B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64127636"/>
              </p:ext>
            </p:extLst>
          </p:nvPr>
        </p:nvGraphicFramePr>
        <p:xfrm>
          <a:off x="1405474" y="2437298"/>
          <a:ext cx="6096000" cy="1747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b="0" i="0" dirty="0">
                        <a:latin typeface="Helvetica Regular" charset="0"/>
                      </a:endParaRPr>
                    </a:p>
                  </a:txBody>
                  <a:tcPr/>
                </a:tc>
                <a:tc>
                  <a:txBody>
                    <a:bodyPr/>
                    <a:lstStyle/>
                    <a:p>
                      <a:r>
                        <a:rPr lang="en-US" b="0" i="0" dirty="0">
                          <a:latin typeface="Helvetica Regular" charset="0"/>
                        </a:rPr>
                        <a:t>Moisture Content (%)</a:t>
                      </a:r>
                    </a:p>
                  </a:txBody>
                  <a:tcPr/>
                </a:tc>
                <a:tc>
                  <a:txBody>
                    <a:bodyPr/>
                    <a:lstStyle/>
                    <a:p>
                      <a:r>
                        <a:rPr lang="en-US" b="0" i="0" dirty="0">
                          <a:latin typeface="Helvetica Regular" charset="0"/>
                        </a:rPr>
                        <a:t>Compaction (%)</a:t>
                      </a:r>
                    </a:p>
                  </a:txBody>
                  <a:tcPr/>
                </a:tc>
                <a:tc>
                  <a:txBody>
                    <a:bodyPr/>
                    <a:lstStyle/>
                    <a:p>
                      <a:r>
                        <a:rPr lang="en-US" b="0" i="0" dirty="0">
                          <a:latin typeface="Helvetica Regular" charset="0"/>
                        </a:rPr>
                        <a:t>CBR (%)</a:t>
                      </a:r>
                    </a:p>
                  </a:txBody>
                  <a:tcPr/>
                </a:tc>
                <a:tc>
                  <a:txBody>
                    <a:bodyPr/>
                    <a:lstStyle/>
                    <a:p>
                      <a:endParaRPr lang="en-US" b="0" i="0" dirty="0">
                        <a:latin typeface="Helvetica Regular" charset="0"/>
                      </a:endParaRPr>
                    </a:p>
                  </a:txBody>
                  <a:tcPr/>
                </a:tc>
                <a:extLst>
                  <a:ext uri="{0D108BD9-81ED-4DB2-BD59-A6C34878D82A}">
                    <a16:rowId xmlns:a16="http://schemas.microsoft.com/office/drawing/2014/main" val="10000"/>
                  </a:ext>
                </a:extLst>
              </a:tr>
              <a:tr h="370840">
                <a:tc>
                  <a:txBody>
                    <a:bodyPr/>
                    <a:lstStyle/>
                    <a:p>
                      <a:r>
                        <a:rPr lang="en-US" b="0" i="0" dirty="0">
                          <a:latin typeface="Helvetica Regular" charset="0"/>
                        </a:rPr>
                        <a:t>First Sample</a:t>
                      </a:r>
                    </a:p>
                  </a:txBody>
                  <a:tcPr/>
                </a:tc>
                <a:tc>
                  <a:txBody>
                    <a:bodyPr/>
                    <a:lstStyle/>
                    <a:p>
                      <a:r>
                        <a:rPr lang="en-US" b="0" i="0" dirty="0">
                          <a:latin typeface="Helvetica Regular" charset="0"/>
                        </a:rPr>
                        <a:t>15.5</a:t>
                      </a:r>
                    </a:p>
                  </a:txBody>
                  <a:tcPr/>
                </a:tc>
                <a:tc>
                  <a:txBody>
                    <a:bodyPr/>
                    <a:lstStyle/>
                    <a:p>
                      <a:r>
                        <a:rPr lang="en-US" b="0" i="0" dirty="0">
                          <a:latin typeface="Helvetica Regular" charset="0"/>
                        </a:rPr>
                        <a:t>99.2</a:t>
                      </a:r>
                    </a:p>
                  </a:txBody>
                  <a:tcPr/>
                </a:tc>
                <a:tc>
                  <a:txBody>
                    <a:bodyPr/>
                    <a:lstStyle/>
                    <a:p>
                      <a:r>
                        <a:rPr lang="en-US" b="0" i="0" dirty="0">
                          <a:latin typeface="Helvetica Regular" charset="0"/>
                        </a:rPr>
                        <a:t>22.2</a:t>
                      </a:r>
                    </a:p>
                  </a:txBody>
                  <a:tcPr/>
                </a:tc>
                <a:tc>
                  <a:txBody>
                    <a:bodyPr/>
                    <a:lstStyle/>
                    <a:p>
                      <a:endParaRPr lang="en-US" b="0" i="0" dirty="0">
                        <a:latin typeface="Helvetica Regular" charset="0"/>
                      </a:endParaRPr>
                    </a:p>
                  </a:txBody>
                  <a:tcPr/>
                </a:tc>
                <a:extLst>
                  <a:ext uri="{0D108BD9-81ED-4DB2-BD59-A6C34878D82A}">
                    <a16:rowId xmlns:a16="http://schemas.microsoft.com/office/drawing/2014/main" val="10001"/>
                  </a:ext>
                </a:extLst>
              </a:tr>
              <a:tr h="370840">
                <a:tc>
                  <a:txBody>
                    <a:bodyPr/>
                    <a:lstStyle/>
                    <a:p>
                      <a:r>
                        <a:rPr lang="en-US" b="0" i="0" dirty="0">
                          <a:latin typeface="Helvetica Regular" charset="0"/>
                        </a:rPr>
                        <a:t>Second Sample </a:t>
                      </a:r>
                    </a:p>
                  </a:txBody>
                  <a:tcPr/>
                </a:tc>
                <a:tc>
                  <a:txBody>
                    <a:bodyPr/>
                    <a:lstStyle/>
                    <a:p>
                      <a:r>
                        <a:rPr lang="en-US" b="0" i="0" dirty="0">
                          <a:latin typeface="Helvetica Regular" charset="0"/>
                        </a:rPr>
                        <a:t>17.4</a:t>
                      </a:r>
                    </a:p>
                  </a:txBody>
                  <a:tcPr/>
                </a:tc>
                <a:tc>
                  <a:txBody>
                    <a:bodyPr/>
                    <a:lstStyle/>
                    <a:p>
                      <a:r>
                        <a:rPr lang="en-US" b="0" i="0" dirty="0">
                          <a:latin typeface="Helvetica Regular" charset="0"/>
                        </a:rPr>
                        <a:t>99.5</a:t>
                      </a:r>
                    </a:p>
                  </a:txBody>
                  <a:tcPr/>
                </a:tc>
                <a:tc>
                  <a:txBody>
                    <a:bodyPr/>
                    <a:lstStyle/>
                    <a:p>
                      <a:r>
                        <a:rPr lang="en-US" b="0" i="0" dirty="0">
                          <a:latin typeface="Helvetica Regular" charset="0"/>
                        </a:rPr>
                        <a:t>16</a:t>
                      </a:r>
                    </a:p>
                  </a:txBody>
                  <a:tcPr/>
                </a:tc>
                <a:tc>
                  <a:txBody>
                    <a:bodyPr/>
                    <a:lstStyle/>
                    <a:p>
                      <a:endParaRPr lang="en-US" b="0" i="0" dirty="0">
                        <a:latin typeface="Helvetica Regular" charset="0"/>
                      </a:endParaRPr>
                    </a:p>
                  </a:txBody>
                  <a:tcPr/>
                </a:tc>
                <a:extLst>
                  <a:ext uri="{0D108BD9-81ED-4DB2-BD59-A6C34878D82A}">
                    <a16:rowId xmlns:a16="http://schemas.microsoft.com/office/drawing/2014/main" val="10002"/>
                  </a:ext>
                </a:extLst>
              </a:tr>
              <a:tr h="370840">
                <a:tc>
                  <a:txBody>
                    <a:bodyPr/>
                    <a:lstStyle/>
                    <a:p>
                      <a:r>
                        <a:rPr lang="en-US" b="0" i="0" dirty="0">
                          <a:latin typeface="Helvetica Regular" charset="0"/>
                        </a:rPr>
                        <a:t>Third Sample</a:t>
                      </a:r>
                    </a:p>
                  </a:txBody>
                  <a:tcPr/>
                </a:tc>
                <a:tc>
                  <a:txBody>
                    <a:bodyPr/>
                    <a:lstStyle/>
                    <a:p>
                      <a:r>
                        <a:rPr lang="en-US" b="0" i="0" dirty="0">
                          <a:latin typeface="Helvetica Regular" charset="0"/>
                        </a:rPr>
                        <a:t>12.96</a:t>
                      </a:r>
                    </a:p>
                  </a:txBody>
                  <a:tcPr/>
                </a:tc>
                <a:tc>
                  <a:txBody>
                    <a:bodyPr/>
                    <a:lstStyle/>
                    <a:p>
                      <a:r>
                        <a:rPr lang="en-US" b="0" i="0" dirty="0">
                          <a:latin typeface="Helvetica Regular" charset="0"/>
                        </a:rPr>
                        <a:t>99.6</a:t>
                      </a:r>
                    </a:p>
                  </a:txBody>
                  <a:tcPr/>
                </a:tc>
                <a:tc>
                  <a:txBody>
                    <a:bodyPr/>
                    <a:lstStyle/>
                    <a:p>
                      <a:r>
                        <a:rPr lang="en-US" b="0" i="0" dirty="0">
                          <a:latin typeface="Helvetica Regular" charset="0"/>
                        </a:rPr>
                        <a:t>25</a:t>
                      </a:r>
                    </a:p>
                  </a:txBody>
                  <a:tcPr/>
                </a:tc>
                <a:tc>
                  <a:txBody>
                    <a:bodyPr/>
                    <a:lstStyle/>
                    <a:p>
                      <a:endParaRPr lang="en-US" b="0" i="0" dirty="0">
                        <a:latin typeface="Helvetica Regular" charset="0"/>
                      </a:endParaRP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406" y="5743080"/>
            <a:ext cx="3278682" cy="627499"/>
          </a:xfrm>
          <a:prstGeom prst="rect">
            <a:avLst/>
          </a:prstGeom>
        </p:spPr>
      </p:pic>
      <p:sp>
        <p:nvSpPr>
          <p:cNvPr id="8" name="TextBox 7"/>
          <p:cNvSpPr txBox="1"/>
          <p:nvPr/>
        </p:nvSpPr>
        <p:spPr>
          <a:xfrm>
            <a:off x="3419872" y="4581128"/>
            <a:ext cx="2924968" cy="369332"/>
          </a:xfrm>
          <a:prstGeom prst="rect">
            <a:avLst/>
          </a:prstGeom>
          <a:noFill/>
        </p:spPr>
        <p:txBody>
          <a:bodyPr wrap="none" rtlCol="0">
            <a:spAutoFit/>
          </a:bodyPr>
          <a:lstStyle/>
          <a:p>
            <a:r>
              <a:rPr lang="en-US" dirty="0"/>
              <a:t>Table [7] CBR Test Results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000" r="-1" b="-1"/>
          <a:stretch/>
        </p:blipFill>
        <p:spPr>
          <a:xfrm>
            <a:off x="20" y="10"/>
            <a:ext cx="9143979" cy="6857990"/>
          </a:xfrm>
          <a:prstGeom prst="rect">
            <a:avLst/>
          </a:prstGeom>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angle 2">
            <a:extLst>
              <a:ext uri="{FF2B5EF4-FFF2-40B4-BE49-F238E27FC236}">
                <a16:creationId xmlns:a16="http://schemas.microsoft.com/office/drawing/2014/main" id="{46F25287-9D5C-4E23-A226-C3E073F12FC8}"/>
              </a:ext>
            </a:extLst>
          </p:cNvPr>
          <p:cNvSpPr txBox="1">
            <a:spLocks noChangeArrowheads="1"/>
          </p:cNvSpPr>
          <p:nvPr/>
        </p:nvSpPr>
        <p:spPr>
          <a:xfrm>
            <a:off x="532086" y="1913950"/>
            <a:ext cx="3153102" cy="1342754"/>
          </a:xfrm>
          <a:prstGeom prst="rect">
            <a:avLst/>
          </a:prstGeom>
        </p:spPr>
        <p:txBody>
          <a:bodyPr vert="horz" lIns="91440" tIns="45720" rIns="91440" bIns="45720" rtlCol="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spcAft>
                <a:spcPts val="600"/>
              </a:spcAft>
              <a:buNone/>
            </a:pPr>
            <a:r>
              <a:rPr lang="en-US" altLang="en-US" sz="2200" b="1" dirty="0">
                <a:solidFill>
                  <a:srgbClr val="A50021"/>
                </a:solidFill>
                <a:effectLst>
                  <a:outerShdw blurRad="38100" dist="38100" dir="2700000" algn="tl">
                    <a:srgbClr val="000000"/>
                  </a:outerShdw>
                </a:effectLst>
                <a:latin typeface="Helvetica" charset="0"/>
                <a:ea typeface="Helvetica" charset="0"/>
                <a:cs typeface="Helvetica" charset="0"/>
              </a:rPr>
              <a:t>Structural Design:</a:t>
            </a:r>
            <a:br>
              <a:rPr lang="en-US" altLang="en-US" sz="2200" b="1" dirty="0">
                <a:solidFill>
                  <a:srgbClr val="A50021"/>
                </a:solidFill>
                <a:effectLst>
                  <a:outerShdw blurRad="38100" dist="38100" dir="2700000" algn="tl">
                    <a:srgbClr val="000000"/>
                  </a:outerShdw>
                </a:effectLst>
                <a:latin typeface="Helvetica" charset="0"/>
                <a:ea typeface="Helvetica" charset="0"/>
                <a:cs typeface="Helvetica" charset="0"/>
              </a:rPr>
            </a:br>
            <a:r>
              <a:rPr lang="en-US" altLang="en-US" sz="2200" b="1" dirty="0">
                <a:solidFill>
                  <a:srgbClr val="A50021"/>
                </a:solidFill>
                <a:latin typeface="Helvetica" charset="0"/>
                <a:ea typeface="Helvetica" charset="0"/>
                <a:cs typeface="Helvetica" charset="0"/>
              </a:rPr>
              <a:t>Layer Thickness of Pavements</a:t>
            </a:r>
            <a:r>
              <a:rPr lang="en-US" altLang="en-US" sz="2200" b="1" dirty="0">
                <a:latin typeface="+mj-lt"/>
                <a:ea typeface="+mj-ea"/>
                <a:cs typeface="+mj-cs"/>
              </a:rPr>
              <a:t/>
            </a:r>
            <a:br>
              <a:rPr lang="en-US" altLang="en-US" sz="2200" b="1" dirty="0">
                <a:latin typeface="+mj-lt"/>
                <a:ea typeface="+mj-ea"/>
                <a:cs typeface="+mj-cs"/>
              </a:rPr>
            </a:br>
            <a:endParaRPr lang="en-US" altLang="en-US" sz="2200" b="1" dirty="0">
              <a:effectLst>
                <a:outerShdw blurRad="38100" dist="38100" dir="2700000" algn="tl">
                  <a:srgbClr val="000000"/>
                </a:outerShdw>
              </a:effectLst>
              <a:latin typeface="+mj-lt"/>
              <a:ea typeface="+mj-ea"/>
              <a:cs typeface="+mj-cs"/>
            </a:endParaRP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2228" name="Rectangle 3">
            <a:extLst>
              <a:ext uri="{FF2B5EF4-FFF2-40B4-BE49-F238E27FC236}">
                <a16:creationId xmlns:a16="http://schemas.microsoft.com/office/drawing/2014/main" id="{7EAFB4A0-4AA8-4F1A-AE40-3B2474DADC2E}"/>
              </a:ext>
            </a:extLst>
          </p:cNvPr>
          <p:cNvSpPr txBox="1">
            <a:spLocks/>
          </p:cNvSpPr>
          <p:nvPr/>
        </p:nvSpPr>
        <p:spPr bwMode="auto">
          <a:xfrm>
            <a:off x="386254" y="3737867"/>
            <a:ext cx="3444765"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273050" indent="-2730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eaLnBrk="1" hangingPunct="1">
              <a:lnSpc>
                <a:spcPct val="90000"/>
              </a:lnSpc>
              <a:spcBef>
                <a:spcPct val="20000"/>
              </a:spcBef>
              <a:buFont typeface="Arial" panose="020B0604020202020204" pitchFamily="34" charset="0"/>
              <a:buChar char="•"/>
            </a:pPr>
            <a:r>
              <a:rPr lang="en-US" altLang="ar-SA" sz="1500" dirty="0">
                <a:latin typeface="Helvetica" charset="0"/>
                <a:ea typeface="Helvetica" charset="0"/>
                <a:cs typeface="Helvetica" charset="0"/>
              </a:rPr>
              <a:t>Highway Pavements Design Methods</a:t>
            </a:r>
          </a:p>
          <a:p>
            <a:pPr lvl="1" indent="-228600" eaLnBrk="1" hangingPunct="1">
              <a:lnSpc>
                <a:spcPct val="90000"/>
              </a:lnSpc>
              <a:spcBef>
                <a:spcPct val="20000"/>
              </a:spcBef>
              <a:buFont typeface="Arial" panose="020B0604020202020204" pitchFamily="34" charset="0"/>
              <a:buChar char="•"/>
            </a:pPr>
            <a:r>
              <a:rPr lang="en-US" altLang="ar-SA" sz="1500" dirty="0">
                <a:solidFill>
                  <a:srgbClr val="A50021"/>
                </a:solidFill>
                <a:latin typeface="Helvetica" charset="0"/>
                <a:ea typeface="Helvetica" charset="0"/>
                <a:cs typeface="Helvetica" charset="0"/>
              </a:rPr>
              <a:t>AASHTO</a:t>
            </a:r>
            <a:r>
              <a:rPr lang="en-US" altLang="en-US" sz="1500" dirty="0">
                <a:solidFill>
                  <a:srgbClr val="A50021"/>
                </a:solidFill>
                <a:latin typeface="Helvetica" charset="0"/>
                <a:ea typeface="Helvetica" charset="0"/>
                <a:cs typeface="Helvetica" charset="0"/>
              </a:rPr>
              <a:t> guide method</a:t>
            </a:r>
            <a:endParaRPr lang="en-US" altLang="ar-SA" sz="1500" dirty="0">
              <a:solidFill>
                <a:srgbClr val="A50021"/>
              </a:solidFill>
              <a:latin typeface="Helvetica" charset="0"/>
              <a:ea typeface="Helvetica" charset="0"/>
              <a:cs typeface="Helvetica" charset="0"/>
            </a:endParaRPr>
          </a:p>
          <a:p>
            <a:pPr lvl="1" indent="-228600" eaLnBrk="1" hangingPunct="1">
              <a:lnSpc>
                <a:spcPct val="90000"/>
              </a:lnSpc>
              <a:spcBef>
                <a:spcPct val="20000"/>
              </a:spcBef>
              <a:buFont typeface="Arial" panose="020B0604020202020204" pitchFamily="34" charset="0"/>
              <a:buChar char="•"/>
            </a:pPr>
            <a:r>
              <a:rPr lang="en-US" altLang="ar-SA" sz="1500" dirty="0">
                <a:latin typeface="Helvetica" charset="0"/>
                <a:ea typeface="Helvetica" charset="0"/>
                <a:cs typeface="Helvetica" charset="0"/>
              </a:rPr>
              <a:t>The Asphalt Institute</a:t>
            </a:r>
            <a:r>
              <a:rPr lang="en-US" altLang="en-US" sz="1500" dirty="0">
                <a:latin typeface="Helvetica" charset="0"/>
                <a:ea typeface="Helvetica" charset="0"/>
                <a:cs typeface="Helvetica" charset="0"/>
              </a:rPr>
              <a:t> )T. A. I. Method( </a:t>
            </a:r>
            <a:endParaRPr lang="en-US" altLang="ar-SA" sz="1500" dirty="0">
              <a:latin typeface="Helvetica" charset="0"/>
              <a:ea typeface="Helvetica" charset="0"/>
              <a:cs typeface="Helvetica" charset="0"/>
            </a:endParaRPr>
          </a:p>
          <a:p>
            <a:pPr lvl="1" indent="-228600" eaLnBrk="1" hangingPunct="1">
              <a:lnSpc>
                <a:spcPct val="90000"/>
              </a:lnSpc>
              <a:spcBef>
                <a:spcPct val="20000"/>
              </a:spcBef>
              <a:buFont typeface="Arial" panose="020B0604020202020204" pitchFamily="34" charset="0"/>
              <a:buChar char="•"/>
            </a:pPr>
            <a:r>
              <a:rPr lang="en-US" altLang="ar-SA" sz="1500" dirty="0">
                <a:latin typeface="Helvetica" charset="0"/>
                <a:ea typeface="Helvetica" charset="0"/>
                <a:cs typeface="Helvetica" charset="0"/>
              </a:rPr>
              <a:t>Portland Cement Association (PCA)</a:t>
            </a:r>
          </a:p>
          <a:p>
            <a:pPr lvl="1" indent="-228600" eaLnBrk="1" hangingPunct="1">
              <a:lnSpc>
                <a:spcPct val="90000"/>
              </a:lnSpc>
              <a:spcBef>
                <a:spcPct val="20000"/>
              </a:spcBef>
              <a:buFont typeface="Arial" panose="020B0604020202020204" pitchFamily="34" charset="0"/>
              <a:buChar char="•"/>
            </a:pPr>
            <a:r>
              <a:rPr lang="en-US" altLang="en-US" sz="1500" dirty="0">
                <a:latin typeface="Helvetica" charset="0"/>
                <a:ea typeface="Helvetica" charset="0"/>
                <a:cs typeface="Helvetica" charset="0"/>
              </a:rPr>
              <a:t>N. C. S. A. (National Crushed Stone Association).</a:t>
            </a:r>
          </a:p>
          <a:p>
            <a:pPr lvl="1" indent="-228600" eaLnBrk="1" hangingPunct="1">
              <a:lnSpc>
                <a:spcPct val="90000"/>
              </a:lnSpc>
              <a:spcBef>
                <a:spcPct val="20000"/>
              </a:spcBef>
              <a:buFont typeface="Arial" panose="020B0604020202020204" pitchFamily="34" charset="0"/>
              <a:buChar char="•"/>
            </a:pPr>
            <a:r>
              <a:rPr lang="en-US" altLang="ar-SA" sz="1500" dirty="0">
                <a:latin typeface="Helvetica" charset="0"/>
                <a:ea typeface="Helvetica" charset="0"/>
                <a:cs typeface="Helvetica" charset="0"/>
              </a:rPr>
              <a:t>MEPDG (</a:t>
            </a:r>
            <a:r>
              <a:rPr lang="en-US" altLang="en-US" sz="1500" dirty="0">
                <a:latin typeface="Helvetica" charset="0"/>
                <a:ea typeface="Helvetica" charset="0"/>
                <a:cs typeface="Helvetica" charset="0"/>
              </a:rPr>
              <a:t>Mechanistic-Empirical Pavement Design</a:t>
            </a:r>
            <a:r>
              <a:rPr lang="en-US" altLang="en-US" sz="1400" dirty="0">
                <a:latin typeface="+mn-lt"/>
                <a:cs typeface="+mn-cs"/>
              </a:rPr>
              <a:t>)</a:t>
            </a:r>
            <a:endParaRPr lang="en-US" altLang="ar-SA" sz="1400" dirty="0">
              <a:latin typeface="+mn-lt"/>
              <a:cs typeface="+mn-cs"/>
            </a:endParaRPr>
          </a:p>
          <a:p>
            <a:pPr lvl="1" indent="-228600" eaLnBrk="1" hangingPunct="1">
              <a:lnSpc>
                <a:spcPct val="90000"/>
              </a:lnSpc>
              <a:spcBef>
                <a:spcPct val="20000"/>
              </a:spcBef>
              <a:buFont typeface="Arial" panose="020B0604020202020204" pitchFamily="34" charset="0"/>
              <a:buChar char="•"/>
            </a:pPr>
            <a:endParaRPr lang="en-US" altLang="ar-SA" sz="1400" dirty="0">
              <a:latin typeface="+mn-lt"/>
              <a:cs typeface="+mn-cs"/>
            </a:endParaRPr>
          </a:p>
        </p:txBody>
      </p:sp>
    </p:spTree>
    <p:extLst>
      <p:ext uri="{BB962C8B-B14F-4D97-AF65-F5344CB8AC3E}">
        <p14:creationId xmlns:p14="http://schemas.microsoft.com/office/powerpoint/2010/main" val="2047572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Content Placeholder 3">
            <a:extLst>
              <a:ext uri="{FF2B5EF4-FFF2-40B4-BE49-F238E27FC236}">
                <a16:creationId xmlns:a16="http://schemas.microsoft.com/office/drawing/2014/main" id="{4CCECFDB-7833-4516-BEA2-8761DEF4C9E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10999" b="-1"/>
          <a:stretch/>
        </p:blipFill>
        <p:spPr bwMode="auto">
          <a:xfrm>
            <a:off x="-1" y="10"/>
            <a:ext cx="9144000" cy="6857990"/>
          </a:xfrm>
          <a:prstGeom prst="rect">
            <a:avLst/>
          </a:prstGeom>
        </p:spPr>
      </p:pic>
      <p:sp>
        <p:nvSpPr>
          <p:cNvPr id="13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dirty="0">
              <a:latin typeface="Helvetica Regular" charset="0"/>
              <a:cs typeface="Helvetica Regular" charset="0"/>
            </a:endParaRPr>
          </a:p>
        </p:txBody>
      </p:sp>
      <p:sp>
        <p:nvSpPr>
          <p:cNvPr id="6147" name="Title 1">
            <a:extLst>
              <a:ext uri="{FF2B5EF4-FFF2-40B4-BE49-F238E27FC236}">
                <a16:creationId xmlns:a16="http://schemas.microsoft.com/office/drawing/2014/main" id="{FD9ABBEC-215D-4F8C-B02C-F780A2108A47}"/>
              </a:ext>
            </a:extLst>
          </p:cNvPr>
          <p:cNvSpPr>
            <a:spLocks noGrp="1"/>
          </p:cNvSpPr>
          <p:nvPr>
            <p:ph type="title"/>
          </p:nvPr>
        </p:nvSpPr>
        <p:spPr>
          <a:xfrm>
            <a:off x="549661" y="574191"/>
            <a:ext cx="3518283" cy="1007066"/>
          </a:xfrm>
        </p:spPr>
        <p:txBody>
          <a:bodyPr vert="horz" lIns="91440" tIns="45720" rIns="91440" bIns="45720" rtlCol="0" anchor="ctr">
            <a:normAutofit/>
          </a:bodyPr>
          <a:lstStyle/>
          <a:p>
            <a:pPr algn="ctr" defTabSz="914400"/>
            <a:r>
              <a:rPr lang="en-US" altLang="en-US" sz="3150" b="1" kern="1200" dirty="0">
                <a:solidFill>
                  <a:srgbClr val="A50021"/>
                </a:solidFill>
                <a:latin typeface="Helvetica" charset="0"/>
                <a:ea typeface="Helvetica" charset="0"/>
                <a:cs typeface="Helvetica" charset="0"/>
              </a:rPr>
              <a:t>INTRODUCTION </a:t>
            </a:r>
          </a:p>
        </p:txBody>
      </p:sp>
      <p:cxnSp>
        <p:nvCxnSpPr>
          <p:cNvPr id="140" name="Straight Connector 139">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219" name="Content Placeholder 2">
            <a:extLst>
              <a:ext uri="{FF2B5EF4-FFF2-40B4-BE49-F238E27FC236}">
                <a16:creationId xmlns:a16="http://schemas.microsoft.com/office/drawing/2014/main" id="{F3A72BD2-D022-4C45-8DFA-94073E287FB9}"/>
              </a:ext>
            </a:extLst>
          </p:cNvPr>
          <p:cNvSpPr>
            <a:spLocks noGrp="1"/>
          </p:cNvSpPr>
          <p:nvPr>
            <p:ph sz="half" idx="1"/>
          </p:nvPr>
        </p:nvSpPr>
        <p:spPr>
          <a:xfrm>
            <a:off x="430421" y="4277679"/>
            <a:ext cx="3444766" cy="1964879"/>
          </a:xfrm>
        </p:spPr>
        <p:txBody>
          <a:bodyPr vert="horz" lIns="91440" tIns="45720" rIns="91440" bIns="45720" rtlCol="0" anchor="ctr">
            <a:noAutofit/>
          </a:bodyPr>
          <a:lstStyle/>
          <a:p>
            <a:pPr indent="-228600" defTabSz="914400" fontAlgn="auto">
              <a:spcAft>
                <a:spcPts val="0"/>
              </a:spcAft>
              <a:buClr>
                <a:schemeClr val="tx1"/>
              </a:buClr>
              <a:defRPr/>
            </a:pPr>
            <a:r>
              <a:rPr lang="en-US" altLang="en-US" sz="1500" dirty="0">
                <a:latin typeface="Helvetica" charset="0"/>
                <a:ea typeface="Helvetica" charset="0"/>
                <a:cs typeface="Helvetica" charset="0"/>
              </a:rPr>
              <a:t>Current roads in Makkah</a:t>
            </a:r>
          </a:p>
          <a:p>
            <a:pPr indent="-228600" defTabSz="914400" fontAlgn="auto">
              <a:spcAft>
                <a:spcPts val="0"/>
              </a:spcAft>
              <a:buClr>
                <a:schemeClr val="tx1"/>
              </a:buClr>
              <a:defRPr/>
            </a:pPr>
            <a:r>
              <a:rPr lang="en-US" altLang="en-US" sz="1500" dirty="0">
                <a:latin typeface="Helvetica" charset="0"/>
                <a:ea typeface="Helvetica" charset="0"/>
                <a:cs typeface="Helvetica" charset="0"/>
              </a:rPr>
              <a:t>Preparing for The Future</a:t>
            </a:r>
          </a:p>
          <a:p>
            <a:pPr indent="-228600" defTabSz="914400" fontAlgn="auto">
              <a:spcAft>
                <a:spcPts val="0"/>
              </a:spcAft>
              <a:buClr>
                <a:schemeClr val="tx1"/>
              </a:buClr>
              <a:defRPr/>
            </a:pPr>
            <a:r>
              <a:rPr lang="en-US" altLang="en-US" sz="1500" dirty="0">
                <a:latin typeface="Helvetica" charset="0"/>
                <a:ea typeface="Helvetica" charset="0"/>
                <a:cs typeface="Helvetica" charset="0"/>
              </a:rPr>
              <a:t>The Importance of this project</a:t>
            </a:r>
          </a:p>
          <a:p>
            <a:pPr indent="-228600" defTabSz="914400" fontAlgn="auto">
              <a:spcAft>
                <a:spcPts val="0"/>
              </a:spcAft>
              <a:buClr>
                <a:schemeClr val="tx1"/>
              </a:buClr>
              <a:defRPr/>
            </a:pPr>
            <a:endParaRPr lang="en-US" altLang="en-US" sz="1500" dirty="0">
              <a:latin typeface="Helvetica" charset="0"/>
              <a:ea typeface="Helvetica" charset="0"/>
              <a:cs typeface="Helvetica" charset="0"/>
            </a:endParaRPr>
          </a:p>
          <a:p>
            <a:pPr indent="-228600" defTabSz="914400" fontAlgn="auto">
              <a:spcAft>
                <a:spcPts val="0"/>
              </a:spcAft>
              <a:buClr>
                <a:schemeClr val="tx1"/>
              </a:buClr>
              <a:defRPr/>
            </a:pPr>
            <a:endParaRPr lang="en-US" altLang="en-US" sz="1500" dirty="0">
              <a:latin typeface="Helvetica" charset="0"/>
              <a:ea typeface="Helvetica" charset="0"/>
              <a:cs typeface="Helvetica" charset="0"/>
            </a:endParaRPr>
          </a:p>
          <a:p>
            <a:pPr fontAlgn="auto">
              <a:spcAft>
                <a:spcPts val="0"/>
              </a:spcAft>
              <a:buFont typeface="Wingdings 2" charset="2"/>
              <a:buNone/>
              <a:defRPr/>
            </a:pPr>
            <a:r>
              <a:rPr lang="en-US" altLang="en-US" sz="1500" dirty="0">
                <a:latin typeface="Helvetica" charset="0"/>
                <a:ea typeface="Helvetica" charset="0"/>
                <a:cs typeface="Helvetica" charset="0"/>
              </a:rPr>
              <a:t>The highway starts from </a:t>
            </a:r>
            <a:r>
              <a:rPr lang="en-US" altLang="en-US" sz="1500" dirty="0" err="1">
                <a:latin typeface="Helvetica" charset="0"/>
                <a:ea typeface="Helvetica" charset="0"/>
                <a:cs typeface="Helvetica" charset="0"/>
              </a:rPr>
              <a:t>Thuwal</a:t>
            </a:r>
            <a:r>
              <a:rPr lang="en-US" altLang="en-US" sz="1500" dirty="0">
                <a:latin typeface="Helvetica" charset="0"/>
                <a:ea typeface="Helvetica" charset="0"/>
                <a:cs typeface="Helvetica" charset="0"/>
              </a:rPr>
              <a:t>, north of Jeddah, passes through the new eastern neighborhoods of Jeddah, and heads to the northern west of Makkah city.</a:t>
            </a:r>
          </a:p>
          <a:p>
            <a:pPr indent="-228600" defTabSz="914400" fontAlgn="auto">
              <a:spcAft>
                <a:spcPts val="0"/>
              </a:spcAft>
              <a:buClr>
                <a:schemeClr val="tx1"/>
              </a:buClr>
              <a:defRPr/>
            </a:pPr>
            <a:endParaRPr lang="en-US" altLang="en-US" sz="1500" dirty="0">
              <a:latin typeface="Helvetica" charset="0"/>
              <a:ea typeface="Helvetica" charset="0"/>
              <a:cs typeface="Helvetica" charset="0"/>
            </a:endParaRPr>
          </a:p>
          <a:p>
            <a:pPr indent="-228600" defTabSz="914400" fontAlgn="auto">
              <a:spcAft>
                <a:spcPts val="0"/>
              </a:spcAft>
              <a:buClr>
                <a:schemeClr val="tx1"/>
              </a:buClr>
              <a:defRPr/>
            </a:pPr>
            <a:endParaRPr lang="en-US" altLang="en-US" sz="1500" dirty="0"/>
          </a:p>
          <a:p>
            <a:pPr indent="-228600" defTabSz="914400" fontAlgn="auto">
              <a:spcAft>
                <a:spcPts val="0"/>
              </a:spcAft>
              <a:defRPr/>
            </a:pPr>
            <a:endParaRPr lang="en-US" altLang="en-US" sz="1500" dirty="0"/>
          </a:p>
          <a:p>
            <a:pPr indent="-228600" defTabSz="914400" fontAlgn="auto">
              <a:spcAft>
                <a:spcPts val="0"/>
              </a:spcAft>
              <a:defRPr/>
            </a:pPr>
            <a:endParaRPr lang="en-US" altLang="en-US" sz="1500" dirty="0"/>
          </a:p>
          <a:p>
            <a:pPr indent="-228600" defTabSz="914400" fontAlgn="auto">
              <a:spcAft>
                <a:spcPts val="0"/>
              </a:spcAft>
              <a:defRPr/>
            </a:pPr>
            <a:endParaRPr lang="en-US" altLang="en-US" sz="1500" dirty="0"/>
          </a:p>
          <a:p>
            <a:pPr indent="-228600" defTabSz="914400" fontAlgn="auto">
              <a:spcAft>
                <a:spcPts val="0"/>
              </a:spcAft>
              <a:defRPr/>
            </a:pPr>
            <a:endParaRPr lang="en-US" altLang="en-US" sz="1500" dirty="0"/>
          </a:p>
        </p:txBody>
      </p:sp>
    </p:spTree>
    <p:extLst>
      <p:ext uri="{BB962C8B-B14F-4D97-AF65-F5344CB8AC3E}">
        <p14:creationId xmlns:p14="http://schemas.microsoft.com/office/powerpoint/2010/main" val="1743109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855335-4927-45DE-A2F2-ED8A08AEE46A}"/>
              </a:ext>
            </a:extLst>
          </p:cNvPr>
          <p:cNvSpPr>
            <a:spLocks noGrp="1"/>
          </p:cNvSpPr>
          <p:nvPr>
            <p:ph type="title"/>
          </p:nvPr>
        </p:nvSpPr>
        <p:spPr>
          <a:xfrm>
            <a:off x="354013" y="128588"/>
            <a:ext cx="7772400" cy="1143000"/>
          </a:xfrm>
        </p:spPr>
        <p:txBody>
          <a:bodyPr/>
          <a:lstStyle/>
          <a:p>
            <a:r>
              <a:rPr lang="en-US" altLang="ar-SA" sz="3000" b="1" dirty="0">
                <a:solidFill>
                  <a:srgbClr val="A50021"/>
                </a:solidFill>
                <a:latin typeface="Helvetica" charset="0"/>
                <a:ea typeface="Helvetica" charset="0"/>
                <a:cs typeface="Helvetica" charset="0"/>
              </a:rPr>
              <a:t>Structural Design: </a:t>
            </a:r>
            <a:br>
              <a:rPr lang="en-US" altLang="ar-SA" sz="3000" b="1" dirty="0">
                <a:solidFill>
                  <a:srgbClr val="A50021"/>
                </a:solidFill>
                <a:latin typeface="Helvetica" charset="0"/>
                <a:ea typeface="Helvetica" charset="0"/>
                <a:cs typeface="Helvetica" charset="0"/>
              </a:rPr>
            </a:br>
            <a:r>
              <a:rPr lang="en-US" altLang="ar-SA" sz="3000" b="1" dirty="0">
                <a:solidFill>
                  <a:srgbClr val="A50021"/>
                </a:solidFill>
                <a:latin typeface="Helvetica" charset="0"/>
                <a:ea typeface="Helvetica" charset="0"/>
                <a:cs typeface="Helvetica" charset="0"/>
              </a:rPr>
              <a:t>AASHTO Design Equation</a:t>
            </a:r>
          </a:p>
        </p:txBody>
      </p:sp>
      <p:sp>
        <p:nvSpPr>
          <p:cNvPr id="53251" name="Rectangle 3">
            <a:extLst>
              <a:ext uri="{FF2B5EF4-FFF2-40B4-BE49-F238E27FC236}">
                <a16:creationId xmlns:a16="http://schemas.microsoft.com/office/drawing/2014/main" id="{699DED3C-DCEF-4847-A50E-C02A94D58539}"/>
              </a:ext>
            </a:extLst>
          </p:cNvPr>
          <p:cNvSpPr>
            <a:spLocks noGrp="1"/>
          </p:cNvSpPr>
          <p:nvPr>
            <p:ph idx="1"/>
          </p:nvPr>
        </p:nvSpPr>
        <p:spPr bwMode="auto">
          <a:xfrm>
            <a:off x="1066800" y="3886200"/>
            <a:ext cx="7543800" cy="2362200"/>
          </a:xfrm>
        </p:spPr>
        <p:txBody>
          <a:bodyPr wrap="square" numCol="1" anchor="t" anchorCtr="0" compatLnSpc="1">
            <a:prstTxWarp prst="textNoShape">
              <a:avLst/>
            </a:prstTxWarp>
            <a:normAutofit lnSpcReduction="10000"/>
          </a:bodyPr>
          <a:lstStyle/>
          <a:p>
            <a:pPr>
              <a:spcBef>
                <a:spcPct val="25000"/>
              </a:spcBef>
              <a:buFontTx/>
              <a:buNone/>
            </a:pPr>
            <a:r>
              <a:rPr lang="en-US" altLang="ar-SA" sz="2000" dirty="0">
                <a:ea typeface="Helvetica Regular" charset="0"/>
                <a:cs typeface="Helvetica Regular" charset="0"/>
              </a:rPr>
              <a:t>W</a:t>
            </a:r>
            <a:r>
              <a:rPr lang="en-US" altLang="ar-SA" sz="2000" baseline="-25000" dirty="0">
                <a:ea typeface="Helvetica Regular" charset="0"/>
                <a:cs typeface="Helvetica Regular" charset="0"/>
              </a:rPr>
              <a:t>18</a:t>
            </a:r>
            <a:r>
              <a:rPr lang="en-US" altLang="ar-SA" sz="2000" dirty="0">
                <a:ea typeface="Helvetica Regular" charset="0"/>
                <a:cs typeface="Helvetica Regular" charset="0"/>
              </a:rPr>
              <a:t> = design traffic (18-kip ESALs)</a:t>
            </a:r>
          </a:p>
          <a:p>
            <a:pPr>
              <a:spcBef>
                <a:spcPct val="25000"/>
              </a:spcBef>
              <a:buFontTx/>
              <a:buNone/>
            </a:pPr>
            <a:r>
              <a:rPr lang="en-US" altLang="ar-SA" sz="2000" dirty="0">
                <a:ea typeface="Helvetica Regular" charset="0"/>
                <a:cs typeface="Helvetica Regular" charset="0"/>
              </a:rPr>
              <a:t>Z</a:t>
            </a:r>
            <a:r>
              <a:rPr lang="en-US" altLang="ar-SA" sz="2000" baseline="-25000" dirty="0">
                <a:ea typeface="Helvetica Regular" charset="0"/>
                <a:cs typeface="Helvetica Regular" charset="0"/>
              </a:rPr>
              <a:t>R</a:t>
            </a:r>
            <a:r>
              <a:rPr lang="en-US" altLang="ar-SA" sz="2000" dirty="0">
                <a:ea typeface="Helvetica Regular" charset="0"/>
                <a:cs typeface="Helvetica Regular" charset="0"/>
              </a:rPr>
              <a:t> = standard normal deviate</a:t>
            </a:r>
          </a:p>
          <a:p>
            <a:pPr>
              <a:spcBef>
                <a:spcPct val="25000"/>
              </a:spcBef>
              <a:buFontTx/>
              <a:buNone/>
            </a:pPr>
            <a:r>
              <a:rPr lang="en-US" altLang="ar-SA" sz="2000" dirty="0">
                <a:ea typeface="Helvetica Regular" charset="0"/>
                <a:cs typeface="Helvetica Regular" charset="0"/>
              </a:rPr>
              <a:t>S</a:t>
            </a:r>
            <a:r>
              <a:rPr lang="en-US" altLang="ar-SA" sz="2000" baseline="-25000" dirty="0">
                <a:ea typeface="Helvetica Regular" charset="0"/>
                <a:cs typeface="Helvetica Regular" charset="0"/>
              </a:rPr>
              <a:t>o</a:t>
            </a:r>
            <a:r>
              <a:rPr lang="en-US" altLang="ar-SA" sz="2000" dirty="0">
                <a:ea typeface="Helvetica Regular" charset="0"/>
                <a:cs typeface="Helvetica Regular" charset="0"/>
              </a:rPr>
              <a:t> = combined standard error of traffic and performance prediction</a:t>
            </a:r>
          </a:p>
          <a:p>
            <a:pPr>
              <a:spcBef>
                <a:spcPct val="25000"/>
              </a:spcBef>
              <a:buFontTx/>
              <a:buNone/>
            </a:pPr>
            <a:r>
              <a:rPr lang="en-US" altLang="ar-SA" sz="2000" dirty="0">
                <a:ea typeface="Helvetica Regular" charset="0"/>
                <a:cs typeface="Helvetica Regular" charset="0"/>
              </a:rPr>
              <a:t>DPSI = difference between initial and terminal serviceability index</a:t>
            </a:r>
          </a:p>
          <a:p>
            <a:pPr>
              <a:spcBef>
                <a:spcPct val="25000"/>
              </a:spcBef>
              <a:buFontTx/>
              <a:buNone/>
            </a:pPr>
            <a:r>
              <a:rPr lang="en-US" altLang="ar-SA" sz="2000" dirty="0">
                <a:ea typeface="Helvetica Regular" charset="0"/>
                <a:cs typeface="Helvetica Regular" charset="0"/>
              </a:rPr>
              <a:t>M</a:t>
            </a:r>
            <a:r>
              <a:rPr lang="en-US" altLang="ar-SA" sz="2000" baseline="-25000" dirty="0">
                <a:ea typeface="Helvetica Regular" charset="0"/>
                <a:cs typeface="Helvetica Regular" charset="0"/>
              </a:rPr>
              <a:t>R</a:t>
            </a:r>
            <a:r>
              <a:rPr lang="en-US" altLang="ar-SA" sz="2000" dirty="0">
                <a:ea typeface="Helvetica Regular" charset="0"/>
                <a:cs typeface="Helvetica Regular" charset="0"/>
              </a:rPr>
              <a:t> = resilient modulus (psi)</a:t>
            </a:r>
          </a:p>
          <a:p>
            <a:pPr>
              <a:spcBef>
                <a:spcPct val="25000"/>
              </a:spcBef>
              <a:buFontTx/>
              <a:buNone/>
            </a:pPr>
            <a:r>
              <a:rPr lang="en-US" altLang="ar-SA" sz="2000" dirty="0">
                <a:ea typeface="Helvetica Regular" charset="0"/>
                <a:cs typeface="Helvetica Regular" charset="0"/>
              </a:rPr>
              <a:t>SN = structural number</a:t>
            </a:r>
          </a:p>
        </p:txBody>
      </p:sp>
      <p:sp>
        <p:nvSpPr>
          <p:cNvPr id="53252" name="Slide Number Placeholder 3">
            <a:extLst>
              <a:ext uri="{FF2B5EF4-FFF2-40B4-BE49-F238E27FC236}">
                <a16:creationId xmlns:a16="http://schemas.microsoft.com/office/drawing/2014/main" id="{5A0293F7-E7B3-4B9C-BDD4-E9B7D79DDA26}"/>
              </a:ext>
            </a:extLst>
          </p:cNvPr>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23312A-0F6F-4841-973F-5A0B985F385D}" type="slidenum">
              <a:rPr lang="ar-SA" altLang="en-US">
                <a:solidFill>
                  <a:srgbClr val="898989"/>
                </a:solidFill>
                <a:latin typeface="Times New Roman" panose="02020603050405020304" pitchFamily="18" charset="0"/>
                <a:cs typeface="Helvetica Regular" charset="0"/>
              </a:rPr>
              <a:pPr/>
              <a:t>40</a:t>
            </a:fld>
            <a:endParaRPr lang="en-US" altLang="en-US" dirty="0">
              <a:solidFill>
                <a:srgbClr val="898989"/>
              </a:solidFill>
              <a:latin typeface="Times New Roman" panose="02020603050405020304" pitchFamily="18" charset="0"/>
              <a:cs typeface="Helvetica Regular" charset="0"/>
            </a:endParaRPr>
          </a:p>
        </p:txBody>
      </p:sp>
      <p:grpSp>
        <p:nvGrpSpPr>
          <p:cNvPr id="53253" name="Group 4">
            <a:extLst>
              <a:ext uri="{FF2B5EF4-FFF2-40B4-BE49-F238E27FC236}">
                <a16:creationId xmlns:a16="http://schemas.microsoft.com/office/drawing/2014/main" id="{5965C26A-4D0A-41E8-BBAE-FDD4E5FD6CC0}"/>
              </a:ext>
            </a:extLst>
          </p:cNvPr>
          <p:cNvGrpSpPr>
            <a:grpSpLocks/>
          </p:cNvGrpSpPr>
          <p:nvPr/>
        </p:nvGrpSpPr>
        <p:grpSpPr bwMode="auto">
          <a:xfrm>
            <a:off x="1219200" y="1295400"/>
            <a:ext cx="6629400" cy="2343150"/>
            <a:chOff x="768" y="1005"/>
            <a:chExt cx="4176" cy="1476"/>
          </a:xfrm>
        </p:grpSpPr>
        <p:graphicFrame>
          <p:nvGraphicFramePr>
            <p:cNvPr id="53255" name="Object 5">
              <a:extLst>
                <a:ext uri="{FF2B5EF4-FFF2-40B4-BE49-F238E27FC236}">
                  <a16:creationId xmlns:a16="http://schemas.microsoft.com/office/drawing/2014/main" id="{DF28040B-D55D-44DF-AFF3-71AF561D325E}"/>
                </a:ext>
              </a:extLst>
            </p:cNvPr>
            <p:cNvGraphicFramePr>
              <a:graphicFrameLocks noChangeAspect="1"/>
            </p:cNvGraphicFramePr>
            <p:nvPr/>
          </p:nvGraphicFramePr>
          <p:xfrm>
            <a:off x="768" y="1005"/>
            <a:ext cx="4176" cy="1476"/>
          </p:xfrm>
          <a:graphic>
            <a:graphicData uri="http://schemas.openxmlformats.org/presentationml/2006/ole">
              <mc:AlternateContent xmlns:mc="http://schemas.openxmlformats.org/markup-compatibility/2006">
                <mc:Choice xmlns:v="urn:schemas-microsoft-com:vml" Requires="v">
                  <p:oleObj spid="_x0000_s1028" name="Equation" r:id="rId3" imgW="3848100" imgH="1358900" progId="">
                    <p:embed/>
                  </p:oleObj>
                </mc:Choice>
                <mc:Fallback>
                  <p:oleObj name="Equation" r:id="rId3" imgW="3848100" imgH="1358900" progId="">
                    <p:embed/>
                    <p:pic>
                      <p:nvPicPr>
                        <p:cNvPr id="53255" name="Object 5">
                          <a:extLst>
                            <a:ext uri="{FF2B5EF4-FFF2-40B4-BE49-F238E27FC236}">
                              <a16:creationId xmlns:a16="http://schemas.microsoft.com/office/drawing/2014/main" id="{DF28040B-D55D-44DF-AFF3-71AF561D3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005"/>
                          <a:ext cx="4176" cy="14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3256" name="Line 6">
              <a:extLst>
                <a:ext uri="{FF2B5EF4-FFF2-40B4-BE49-F238E27FC236}">
                  <a16:creationId xmlns:a16="http://schemas.microsoft.com/office/drawing/2014/main" id="{D6C99D58-735A-454E-8D8A-0E44FF48230F}"/>
                </a:ext>
              </a:extLst>
            </p:cNvPr>
            <p:cNvSpPr>
              <a:spLocks noChangeShapeType="1"/>
            </p:cNvSpPr>
            <p:nvPr/>
          </p:nvSpPr>
          <p:spPr bwMode="auto">
            <a:xfrm flipH="1" flipV="1">
              <a:off x="3024" y="1200"/>
              <a:ext cx="336" cy="24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Helvetica Regular" charset="0"/>
                <a:cs typeface="Helvetica Regular" charset="0"/>
              </a:endParaRPr>
            </a:p>
          </p:txBody>
        </p:sp>
        <p:sp>
          <p:nvSpPr>
            <p:cNvPr id="53257" name="Text Box 7" descr="asphalt">
              <a:extLst>
                <a:ext uri="{FF2B5EF4-FFF2-40B4-BE49-F238E27FC236}">
                  <a16:creationId xmlns:a16="http://schemas.microsoft.com/office/drawing/2014/main" id="{2DC25B8C-943C-4577-81E3-1325B1014D09}"/>
                </a:ext>
              </a:extLst>
            </p:cNvPr>
            <p:cNvSpPr txBox="1">
              <a:spLocks noChangeArrowheads="1"/>
            </p:cNvSpPr>
            <p:nvPr/>
          </p:nvSpPr>
          <p:spPr bwMode="auto">
            <a:xfrm>
              <a:off x="3409" y="1324"/>
              <a:ext cx="129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ar-SA" dirty="0">
                  <a:solidFill>
                    <a:srgbClr val="FF0000"/>
                  </a:solidFill>
                  <a:latin typeface="Helvetica Regular" charset="0"/>
                  <a:cs typeface="Helvetica Regular" charset="0"/>
                </a:rPr>
                <a:t>Structural Number</a:t>
              </a:r>
              <a:endParaRPr lang="en-US" altLang="ar-SA" dirty="0">
                <a:latin typeface="Helvetica Regular" charset="0"/>
                <a:cs typeface="Helvetica Regular" charset="0"/>
              </a:endParaRPr>
            </a:p>
          </p:txBody>
        </p:sp>
      </p:grpSp>
      <p:pic>
        <p:nvPicPr>
          <p:cNvPr id="53254" name="Picture 5">
            <a:extLst>
              <a:ext uri="{FF2B5EF4-FFF2-40B4-BE49-F238E27FC236}">
                <a16:creationId xmlns:a16="http://schemas.microsoft.com/office/drawing/2014/main" id="{7A3E7839-589A-4BB2-85D5-23965F8C97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AB9B63C-C0ED-457B-A0A4-452749B53814}"/>
              </a:ext>
            </a:extLst>
          </p:cNvPr>
          <p:cNvSpPr>
            <a:spLocks noGrp="1"/>
          </p:cNvSpPr>
          <p:nvPr>
            <p:ph type="title"/>
          </p:nvPr>
        </p:nvSpPr>
        <p:spPr>
          <a:xfrm>
            <a:off x="900113" y="31750"/>
            <a:ext cx="6769100" cy="1979613"/>
          </a:xfrm>
        </p:spPr>
        <p:txBody>
          <a:bodyPr/>
          <a:lstStyle/>
          <a:p>
            <a:r>
              <a:rPr lang="en-US" altLang="ar-SA" sz="3600" b="1" dirty="0">
                <a:solidFill>
                  <a:srgbClr val="A50021"/>
                </a:solidFill>
                <a:latin typeface="Helvetica" charset="0"/>
                <a:ea typeface="Helvetica" charset="0"/>
                <a:cs typeface="Helvetica" charset="0"/>
              </a:rPr>
              <a:t>Structural Design: </a:t>
            </a:r>
            <a:br>
              <a:rPr lang="en-US" altLang="ar-SA" sz="3600" b="1" dirty="0">
                <a:solidFill>
                  <a:srgbClr val="A50021"/>
                </a:solidFill>
                <a:latin typeface="Helvetica" charset="0"/>
                <a:ea typeface="Helvetica" charset="0"/>
                <a:cs typeface="Helvetica" charset="0"/>
              </a:rPr>
            </a:br>
            <a:r>
              <a:rPr lang="en-US" altLang="ar-SA" sz="3600" b="1" dirty="0">
                <a:solidFill>
                  <a:srgbClr val="A50021"/>
                </a:solidFill>
                <a:latin typeface="Helvetica" charset="0"/>
                <a:ea typeface="Helvetica" charset="0"/>
                <a:cs typeface="Helvetica" charset="0"/>
              </a:rPr>
              <a:t>AASHTO Design Equation</a:t>
            </a:r>
            <a:endParaRPr lang="en-US" altLang="ar-SA" b="1" dirty="0">
              <a:solidFill>
                <a:srgbClr val="A50021"/>
              </a:solidFill>
              <a:latin typeface="Helvetica Regular" charset="0"/>
              <a:ea typeface="Helvetica Regular" charset="0"/>
              <a:cs typeface="Helvetica Regular" charset="0"/>
            </a:endParaRPr>
          </a:p>
        </p:txBody>
      </p:sp>
      <p:sp>
        <p:nvSpPr>
          <p:cNvPr id="54275" name="Rectangle 3">
            <a:extLst>
              <a:ext uri="{FF2B5EF4-FFF2-40B4-BE49-F238E27FC236}">
                <a16:creationId xmlns:a16="http://schemas.microsoft.com/office/drawing/2014/main" id="{6C75C57B-13EB-46DB-887F-E77D9F1DF555}"/>
              </a:ext>
            </a:extLst>
          </p:cNvPr>
          <p:cNvSpPr>
            <a:spLocks noGrp="1"/>
          </p:cNvSpPr>
          <p:nvPr>
            <p:ph idx="1"/>
          </p:nvPr>
        </p:nvSpPr>
        <p:spPr bwMode="auto">
          <a:xfrm>
            <a:off x="153988" y="1916113"/>
            <a:ext cx="7772400" cy="4114800"/>
          </a:xfrm>
        </p:spPr>
        <p:txBody>
          <a:bodyPr wrap="square" numCol="1" anchor="t" anchorCtr="0" compatLnSpc="1">
            <a:prstTxWarp prst="textNoShape">
              <a:avLst/>
            </a:prstTxWarp>
          </a:bodyPr>
          <a:lstStyle/>
          <a:p>
            <a:r>
              <a:rPr lang="en-US" altLang="ar-SA" sz="2400" dirty="0">
                <a:ea typeface="Helvetica Regular" charset="0"/>
                <a:cs typeface="Helvetica Regular" charset="0"/>
              </a:rPr>
              <a:t>Inputs</a:t>
            </a:r>
          </a:p>
          <a:p>
            <a:pPr lvl="1"/>
            <a:r>
              <a:rPr lang="en-US" altLang="ar-SA" sz="2400" dirty="0">
                <a:ea typeface="Helvetica Regular" charset="0"/>
                <a:cs typeface="Helvetica Regular" charset="0"/>
              </a:rPr>
              <a:t>Design life (analysis period)</a:t>
            </a:r>
          </a:p>
          <a:p>
            <a:pPr lvl="1"/>
            <a:r>
              <a:rPr lang="en-US" altLang="ar-SA" sz="2400" dirty="0">
                <a:ea typeface="Helvetica Regular" charset="0"/>
                <a:cs typeface="Helvetica Regular" charset="0"/>
              </a:rPr>
              <a:t>Traffic (W18)</a:t>
            </a:r>
          </a:p>
          <a:p>
            <a:pPr lvl="1"/>
            <a:r>
              <a:rPr lang="en-US" altLang="ar-SA" sz="2400" dirty="0">
                <a:ea typeface="Helvetica Regular" charset="0"/>
                <a:cs typeface="Helvetica Regular" charset="0"/>
              </a:rPr>
              <a:t>Foundation stiffness (MR)</a:t>
            </a:r>
          </a:p>
          <a:p>
            <a:pPr lvl="1"/>
            <a:r>
              <a:rPr lang="en-US" altLang="ar-SA" sz="2400" dirty="0">
                <a:ea typeface="Helvetica Regular" charset="0"/>
                <a:cs typeface="Helvetica Regular" charset="0"/>
              </a:rPr>
              <a:t>Performance criterion (</a:t>
            </a:r>
            <a:r>
              <a:rPr lang="en-US" altLang="ar-SA" sz="2400" dirty="0">
                <a:ea typeface="Helvetica Regular" charset="0"/>
                <a:cs typeface="Helvetica Regular" charset="0"/>
                <a:sym typeface="Symbol" panose="05050102010706020507" pitchFamily="18" charset="2"/>
              </a:rPr>
              <a:t>PSI)</a:t>
            </a:r>
            <a:endParaRPr lang="en-US" altLang="ar-SA" sz="2400" dirty="0">
              <a:ea typeface="Helvetica Regular" charset="0"/>
              <a:cs typeface="Helvetica Regular" charset="0"/>
            </a:endParaRPr>
          </a:p>
          <a:p>
            <a:pPr lvl="1"/>
            <a:r>
              <a:rPr lang="en-US" altLang="ar-SA" sz="2400" dirty="0">
                <a:ea typeface="Helvetica Regular" charset="0"/>
                <a:cs typeface="Helvetica Regular" charset="0"/>
              </a:rPr>
              <a:t>Reliability (ZR, So)</a:t>
            </a:r>
          </a:p>
          <a:p>
            <a:r>
              <a:rPr lang="en-US" altLang="ar-SA" sz="2400" dirty="0">
                <a:ea typeface="Helvetica Regular" charset="0"/>
                <a:cs typeface="Helvetica Regular" charset="0"/>
              </a:rPr>
              <a:t>Outputs</a:t>
            </a:r>
          </a:p>
          <a:p>
            <a:pPr lvl="1"/>
            <a:r>
              <a:rPr lang="en-US" altLang="ar-SA" sz="2400" dirty="0">
                <a:ea typeface="Helvetica Regular" charset="0"/>
                <a:cs typeface="Helvetica Regular" charset="0"/>
              </a:rPr>
              <a:t>Required pavement capacity: Structural Number (SN)</a:t>
            </a:r>
          </a:p>
        </p:txBody>
      </p:sp>
      <p:sp>
        <p:nvSpPr>
          <p:cNvPr id="54276" name="Slide Number Placeholder 3">
            <a:extLst>
              <a:ext uri="{FF2B5EF4-FFF2-40B4-BE49-F238E27FC236}">
                <a16:creationId xmlns:a16="http://schemas.microsoft.com/office/drawing/2014/main" id="{04C3A652-7F91-4E7F-AE88-49C25B45549B}"/>
              </a:ext>
            </a:extLst>
          </p:cNvPr>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8136CE-9590-41B7-8584-19FA65415128}" type="slidenum">
              <a:rPr lang="ar-SA" altLang="en-US">
                <a:solidFill>
                  <a:srgbClr val="898989"/>
                </a:solidFill>
                <a:latin typeface="Times New Roman" panose="02020603050405020304" pitchFamily="18" charset="0"/>
                <a:cs typeface="Helvetica Regular" charset="0"/>
              </a:rPr>
              <a:pPr/>
              <a:t>41</a:t>
            </a:fld>
            <a:endParaRPr lang="en-US" altLang="en-US" dirty="0">
              <a:solidFill>
                <a:srgbClr val="898989"/>
              </a:solidFill>
              <a:latin typeface="Times New Roman" panose="02020603050405020304" pitchFamily="18" charset="0"/>
              <a:cs typeface="Helvetica Regular" charset="0"/>
            </a:endParaRPr>
          </a:p>
        </p:txBody>
      </p:sp>
      <p:pic>
        <p:nvPicPr>
          <p:cNvPr id="54277" name="Picture 5">
            <a:extLst>
              <a:ext uri="{FF2B5EF4-FFF2-40B4-BE49-F238E27FC236}">
                <a16:creationId xmlns:a16="http://schemas.microsoft.com/office/drawing/2014/main" id="{6E7C7CD6-C26D-43F9-B540-25A4D10DC6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a:xfrm>
            <a:off x="58280" y="2608569"/>
            <a:ext cx="2699792" cy="522358"/>
          </a:xfrm>
        </p:spPr>
        <p:txBody>
          <a:bodyPr/>
          <a:lstStyle/>
          <a:p>
            <a:r>
              <a:rPr lang="en-US" sz="2000" dirty="0">
                <a:latin typeface="Helvetica" charset="0"/>
                <a:ea typeface="Helvetica" charset="0"/>
                <a:cs typeface="Helvetica" charset="0"/>
              </a:rPr>
              <a:t>Assuming Structural details:</a:t>
            </a:r>
            <a:endParaRPr lang="ar-SA" sz="2000" dirty="0">
              <a:latin typeface="Helvetica" charset="0"/>
              <a:ea typeface="Helvetica" charset="0"/>
              <a:cs typeface="Helvetica" charset="0"/>
            </a:endParaRPr>
          </a:p>
        </p:txBody>
      </p:sp>
      <p:sp>
        <p:nvSpPr>
          <p:cNvPr id="3" name="عنوان فرعي 2"/>
          <p:cNvSpPr>
            <a:spLocks noGrp="1"/>
          </p:cNvSpPr>
          <p:nvPr>
            <p:ph type="subTitle" idx="1"/>
          </p:nvPr>
        </p:nvSpPr>
        <p:spPr>
          <a:xfrm>
            <a:off x="-7372" y="3364191"/>
            <a:ext cx="2736304" cy="2882783"/>
          </a:xfrm>
        </p:spPr>
        <p:txBody>
          <a:bodyPr>
            <a:normAutofit/>
          </a:bodyPr>
          <a:lstStyle/>
          <a:p>
            <a:r>
              <a:rPr lang="pt-BR" dirty="0"/>
              <a:t>Surface        a1 = 0.42           (Modulus E = 4.3)</a:t>
            </a:r>
            <a:endParaRPr lang="en-US" dirty="0"/>
          </a:p>
          <a:p>
            <a:r>
              <a:rPr lang="en-US" dirty="0"/>
              <a:t>Base             a2 = 0.13           (C. B. R. = 80%)</a:t>
            </a:r>
          </a:p>
          <a:p>
            <a:r>
              <a:rPr lang="en-US" dirty="0" err="1"/>
              <a:t>Subbase</a:t>
            </a:r>
            <a:r>
              <a:rPr lang="en-US" dirty="0"/>
              <a:t>       a3 = 0.095         (C. B. R. = 20%)</a:t>
            </a:r>
          </a:p>
          <a:p>
            <a:endParaRPr lang="ar-SA" dirty="0"/>
          </a:p>
        </p:txBody>
      </p:sp>
      <p:sp>
        <p:nvSpPr>
          <p:cNvPr id="4" name="عنصر نائب لرقم الشريحة 3"/>
          <p:cNvSpPr>
            <a:spLocks noGrp="1"/>
          </p:cNvSpPr>
          <p:nvPr>
            <p:ph type="sldNum" sz="quarter" idx="12"/>
          </p:nvPr>
        </p:nvSpPr>
        <p:spPr/>
        <p:txBody>
          <a:bodyPr/>
          <a:lstStyle/>
          <a:p>
            <a:fld id="{23876DB7-85A7-4C23-B1CC-5B2D7B9CEAA4}" type="slidenum">
              <a:rPr lang="es-ES" altLang="en-US" smtClean="0"/>
              <a:pPr/>
              <a:t>42</a:t>
            </a:fld>
            <a:endParaRPr lang="es-ES" altLang="en-US"/>
          </a:p>
        </p:txBody>
      </p:sp>
      <p:graphicFrame>
        <p:nvGraphicFramePr>
          <p:cNvPr id="5" name="جدول 4"/>
          <p:cNvGraphicFramePr>
            <a:graphicFrameLocks noGrp="1"/>
          </p:cNvGraphicFramePr>
          <p:nvPr>
            <p:extLst>
              <p:ext uri="{D42A27DB-BD31-4B8C-83A1-F6EECF244321}">
                <p14:modId xmlns:p14="http://schemas.microsoft.com/office/powerpoint/2010/main" val="741631611"/>
              </p:ext>
            </p:extLst>
          </p:nvPr>
        </p:nvGraphicFramePr>
        <p:xfrm>
          <a:off x="2663280" y="2395873"/>
          <a:ext cx="6480720" cy="3340910"/>
        </p:xfrm>
        <a:graphic>
          <a:graphicData uri="http://schemas.openxmlformats.org/drawingml/2006/table">
            <a:tbl>
              <a:tblPr rtl="1" firstRow="1" bandRow="1">
                <a:tableStyleId>{5C22544A-7EE6-4342-B048-85BDC9FD1C3A}</a:tableStyleId>
              </a:tblPr>
              <a:tblGrid>
                <a:gridCol w="1620180">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gridCol w="1969384">
                  <a:extLst>
                    <a:ext uri="{9D8B030D-6E8A-4147-A177-3AD203B41FA5}">
                      <a16:colId xmlns:a16="http://schemas.microsoft.com/office/drawing/2014/main" val="20002"/>
                    </a:ext>
                  </a:extLst>
                </a:gridCol>
                <a:gridCol w="1270976">
                  <a:extLst>
                    <a:ext uri="{9D8B030D-6E8A-4147-A177-3AD203B41FA5}">
                      <a16:colId xmlns:a16="http://schemas.microsoft.com/office/drawing/2014/main" val="20003"/>
                    </a:ext>
                  </a:extLst>
                </a:gridCol>
              </a:tblGrid>
              <a:tr h="408305">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(AC)</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err="1">
                          <a:solidFill>
                            <a:srgbClr val="000000"/>
                          </a:solidFill>
                          <a:latin typeface="Helvetica" charset="0"/>
                          <a:ea typeface="Helvetica" charset="0"/>
                          <a:cs typeface="Helvetica" charset="0"/>
                        </a:rPr>
                        <a:t>Sub.B</a:t>
                      </a:r>
                      <a:endParaRPr lang="en-US" sz="1800" b="0" i="0" dirty="0">
                        <a:latin typeface="Helvetica" charset="0"/>
                        <a:ea typeface="Helvetica" charset="0"/>
                        <a:cs typeface="Helvetica" charset="0"/>
                      </a:endParaRPr>
                    </a:p>
                    <a:p>
                      <a:pPr algn="ctr">
                        <a:lnSpc>
                          <a:spcPct val="115000"/>
                        </a:lnSpc>
                        <a:spcAft>
                          <a:spcPts val="0"/>
                        </a:spcAft>
                      </a:pPr>
                      <a:r>
                        <a:rPr lang="en-US" sz="1800" dirty="0">
                          <a:solidFill>
                            <a:srgbClr val="000000"/>
                          </a:solidFill>
                          <a:latin typeface="Helvetica" charset="0"/>
                          <a:ea typeface="Helvetica" charset="0"/>
                          <a:cs typeface="Helvetica" charset="0"/>
                        </a:rPr>
                        <a:t>(Sand-gravel)</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B.C</a:t>
                      </a:r>
                      <a:endParaRPr lang="en-US" sz="1800" b="0" i="0" dirty="0">
                        <a:latin typeface="Helvetica" charset="0"/>
                        <a:ea typeface="Helvetica" charset="0"/>
                        <a:cs typeface="Helvetica" charset="0"/>
                      </a:endParaRPr>
                    </a:p>
                    <a:p>
                      <a:pPr algn="ctr">
                        <a:lnSpc>
                          <a:spcPct val="115000"/>
                        </a:lnSpc>
                        <a:spcAft>
                          <a:spcPts val="0"/>
                        </a:spcAft>
                      </a:pPr>
                      <a:r>
                        <a:rPr lang="en-US" sz="1800" dirty="0">
                          <a:solidFill>
                            <a:srgbClr val="000000"/>
                          </a:solidFill>
                          <a:latin typeface="Helvetica" charset="0"/>
                          <a:ea typeface="Helvetica" charset="0"/>
                          <a:cs typeface="Helvetica" charset="0"/>
                        </a:rPr>
                        <a:t>(Crushed Stone)</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Layer</a:t>
                      </a:r>
                      <a:endParaRPr lang="en-US" sz="1800" b="0" i="0" dirty="0">
                        <a:latin typeface="Helvetica" charset="0"/>
                        <a:ea typeface="Helvetica" charset="0"/>
                        <a:cs typeface="Helvetica" charset="0"/>
                      </a:endParaRPr>
                    </a:p>
                  </a:txBody>
                  <a:tcPr marL="68580" marR="68580" marT="0" marB="0" anchor="ctr"/>
                </a:tc>
                <a:extLst>
                  <a:ext uri="{0D108BD9-81ED-4DB2-BD59-A6C34878D82A}">
                    <a16:rowId xmlns:a16="http://schemas.microsoft.com/office/drawing/2014/main" val="10000"/>
                  </a:ext>
                </a:extLst>
              </a:tr>
              <a:tr h="1287270">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Marshall (Stability) (1900 </a:t>
                      </a:r>
                      <a:r>
                        <a:rPr lang="en-US" sz="1800" dirty="0" err="1">
                          <a:solidFill>
                            <a:srgbClr val="000000"/>
                          </a:solidFill>
                          <a:latin typeface="Helvetica" charset="0"/>
                          <a:ea typeface="Helvetica" charset="0"/>
                          <a:cs typeface="Helvetica" charset="0"/>
                        </a:rPr>
                        <a:t>Ib</a:t>
                      </a:r>
                      <a:r>
                        <a:rPr lang="en-US" sz="1800" dirty="0">
                          <a:solidFill>
                            <a:srgbClr val="000000"/>
                          </a:solidFill>
                          <a:latin typeface="Helvetica" charset="0"/>
                          <a:ea typeface="Helvetica" charset="0"/>
                          <a:cs typeface="Helvetica" charset="0"/>
                        </a:rPr>
                        <a:t>)</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20%</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80%</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CBR%</a:t>
                      </a:r>
                      <a:endParaRPr lang="en-US" sz="1800" b="0" i="0" dirty="0">
                        <a:latin typeface="Helvetica" charset="0"/>
                        <a:ea typeface="Helvetica" charset="0"/>
                        <a:cs typeface="Helvetica" charset="0"/>
                      </a:endParaRPr>
                    </a:p>
                  </a:txBody>
                  <a:tcPr marL="68580" marR="68580" marT="0" marB="0" anchor="ctr"/>
                </a:tc>
                <a:extLst>
                  <a:ext uri="{0D108BD9-81ED-4DB2-BD59-A6C34878D82A}">
                    <a16:rowId xmlns:a16="http://schemas.microsoft.com/office/drawing/2014/main" val="10001"/>
                  </a:ext>
                </a:extLst>
              </a:tr>
              <a:tr h="858180">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Flexibility ( 40000 psi )</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16500</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28500</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err="1">
                          <a:solidFill>
                            <a:srgbClr val="000000"/>
                          </a:solidFill>
                          <a:latin typeface="Helvetica" charset="0"/>
                          <a:ea typeface="Helvetica" charset="0"/>
                          <a:cs typeface="Helvetica" charset="0"/>
                        </a:rPr>
                        <a:t>Mr</a:t>
                      </a:r>
                      <a:r>
                        <a:rPr lang="en-US" sz="1800" dirty="0">
                          <a:solidFill>
                            <a:srgbClr val="000000"/>
                          </a:solidFill>
                          <a:latin typeface="Helvetica" charset="0"/>
                          <a:ea typeface="Helvetica" charset="0"/>
                          <a:cs typeface="Helvetica" charset="0"/>
                        </a:rPr>
                        <a:t>(psi)</a:t>
                      </a:r>
                      <a:endParaRPr lang="en-US" sz="1800" b="0" i="0" dirty="0">
                        <a:latin typeface="Helvetica" charset="0"/>
                        <a:ea typeface="Helvetica" charset="0"/>
                        <a:cs typeface="Helvetica" charset="0"/>
                      </a:endParaRPr>
                    </a:p>
                  </a:txBody>
                  <a:tcPr marL="68580" marR="68580" marT="0" marB="0" anchor="ctr"/>
                </a:tc>
                <a:extLst>
                  <a:ext uri="{0D108BD9-81ED-4DB2-BD59-A6C34878D82A}">
                    <a16:rowId xmlns:a16="http://schemas.microsoft.com/office/drawing/2014/main" val="10002"/>
                  </a:ext>
                </a:extLst>
              </a:tr>
              <a:tr h="580272">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0.42</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0.095</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0.12</a:t>
                      </a:r>
                      <a:endParaRPr lang="en-US" sz="1800" b="0" i="0" dirty="0">
                        <a:latin typeface="Helvetica" charset="0"/>
                        <a:ea typeface="Helvetica" charset="0"/>
                        <a:cs typeface="Helvetica" charset="0"/>
                      </a:endParaRPr>
                    </a:p>
                  </a:txBody>
                  <a:tcPr marL="68580" marR="68580" marT="0" marB="0" anchor="ctr"/>
                </a:tc>
                <a:tc>
                  <a:txBody>
                    <a:bodyPr/>
                    <a:lstStyle/>
                    <a:p>
                      <a:pPr algn="ctr">
                        <a:lnSpc>
                          <a:spcPct val="115000"/>
                        </a:lnSpc>
                        <a:spcAft>
                          <a:spcPts val="0"/>
                        </a:spcAft>
                      </a:pPr>
                      <a:r>
                        <a:rPr lang="en-US" sz="1800" dirty="0">
                          <a:solidFill>
                            <a:srgbClr val="000000"/>
                          </a:solidFill>
                          <a:latin typeface="Helvetica" charset="0"/>
                          <a:ea typeface="Helvetica" charset="0"/>
                          <a:cs typeface="Helvetica" charset="0"/>
                        </a:rPr>
                        <a:t>a</a:t>
                      </a:r>
                      <a:endParaRPr lang="en-US" sz="1800" b="0" i="0" dirty="0">
                        <a:latin typeface="Helvetica" charset="0"/>
                        <a:ea typeface="Helvetica" charset="0"/>
                        <a:cs typeface="Helvetica"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TextBox 5"/>
          <p:cNvSpPr txBox="1"/>
          <p:nvPr/>
        </p:nvSpPr>
        <p:spPr>
          <a:xfrm>
            <a:off x="4608683" y="5733256"/>
            <a:ext cx="3006208" cy="369332"/>
          </a:xfrm>
          <a:prstGeom prst="rect">
            <a:avLst/>
          </a:prstGeom>
          <a:noFill/>
        </p:spPr>
        <p:txBody>
          <a:bodyPr wrap="none" rtlCol="0">
            <a:spAutoFit/>
          </a:bodyPr>
          <a:lstStyle/>
          <a:p>
            <a:r>
              <a:rPr lang="en-US" dirty="0"/>
              <a:t>Table [8] Pavement Design</a:t>
            </a:r>
          </a:p>
        </p:txBody>
      </p:sp>
      <p:sp>
        <p:nvSpPr>
          <p:cNvPr id="7" name="TextBox 6"/>
          <p:cNvSpPr txBox="1"/>
          <p:nvPr/>
        </p:nvSpPr>
        <p:spPr>
          <a:xfrm>
            <a:off x="1847088" y="237744"/>
            <a:ext cx="4947060" cy="1015663"/>
          </a:xfrm>
          <a:prstGeom prst="rect">
            <a:avLst/>
          </a:prstGeom>
          <a:noFill/>
        </p:spPr>
        <p:txBody>
          <a:bodyPr wrap="none" rtlCol="0">
            <a:spAutoFit/>
          </a:bodyPr>
          <a:lstStyle/>
          <a:p>
            <a:r>
              <a:rPr lang="en-US" altLang="ar-SA" sz="3000" b="1" dirty="0">
                <a:solidFill>
                  <a:srgbClr val="A50021"/>
                </a:solidFill>
                <a:latin typeface="Helvetica" charset="0"/>
                <a:ea typeface="Helvetica" charset="0"/>
                <a:cs typeface="Helvetica" charset="0"/>
              </a:rPr>
              <a:t>Structural Design: </a:t>
            </a:r>
            <a:br>
              <a:rPr lang="en-US" altLang="ar-SA" sz="3000" b="1" dirty="0">
                <a:solidFill>
                  <a:srgbClr val="A50021"/>
                </a:solidFill>
                <a:latin typeface="Helvetica" charset="0"/>
                <a:ea typeface="Helvetica" charset="0"/>
                <a:cs typeface="Helvetica" charset="0"/>
              </a:rPr>
            </a:br>
            <a:r>
              <a:rPr lang="en-US" altLang="ar-SA" sz="3000" b="1" dirty="0">
                <a:solidFill>
                  <a:srgbClr val="A50021"/>
                </a:solidFill>
                <a:latin typeface="Helvetica" charset="0"/>
                <a:ea typeface="Helvetica" charset="0"/>
                <a:cs typeface="Helvetica" charset="0"/>
              </a:rPr>
              <a:t>AASHTO Design Equation</a:t>
            </a:r>
            <a:endParaRPr lang="en-US" sz="3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5298" name="Slide Number Placeholder 1">
            <a:extLst>
              <a:ext uri="{FF2B5EF4-FFF2-40B4-BE49-F238E27FC236}">
                <a16:creationId xmlns:a16="http://schemas.microsoft.com/office/drawing/2014/main" id="{E199A895-F0A9-4644-A92B-9C6227663EF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754FDE-346A-42AB-BEFD-09053A0263AF}" type="slidenum">
              <a:rPr lang="ar-SA" altLang="en-US">
                <a:solidFill>
                  <a:srgbClr val="898989"/>
                </a:solidFill>
                <a:latin typeface="Times New Roman" panose="02020603050405020304" pitchFamily="18" charset="0"/>
                <a:cs typeface="Helvetica Regular" charset="0"/>
              </a:rPr>
              <a:pPr/>
              <a:t>43</a:t>
            </a:fld>
            <a:endParaRPr lang="en-US" altLang="en-US" dirty="0">
              <a:solidFill>
                <a:srgbClr val="898989"/>
              </a:solidFill>
              <a:latin typeface="Times New Roman" panose="02020603050405020304" pitchFamily="18" charset="0"/>
              <a:cs typeface="Helvetica Regular" charset="0"/>
            </a:endParaRPr>
          </a:p>
        </p:txBody>
      </p:sp>
      <p:grpSp>
        <p:nvGrpSpPr>
          <p:cNvPr id="55299" name="Group 2">
            <a:extLst>
              <a:ext uri="{FF2B5EF4-FFF2-40B4-BE49-F238E27FC236}">
                <a16:creationId xmlns:a16="http://schemas.microsoft.com/office/drawing/2014/main" id="{1861FF17-8CBB-4FFC-82D4-D6631112FF44}"/>
              </a:ext>
            </a:extLst>
          </p:cNvPr>
          <p:cNvGrpSpPr>
            <a:grpSpLocks/>
          </p:cNvGrpSpPr>
          <p:nvPr/>
        </p:nvGrpSpPr>
        <p:grpSpPr bwMode="auto">
          <a:xfrm>
            <a:off x="1271110" y="304553"/>
            <a:ext cx="7272808" cy="4821485"/>
            <a:chOff x="0" y="0"/>
            <a:chExt cx="5758" cy="4179"/>
          </a:xfrm>
        </p:grpSpPr>
        <p:pic>
          <p:nvPicPr>
            <p:cNvPr id="55303" name="Picture 3" descr="snap">
              <a:extLst>
                <a:ext uri="{FF2B5EF4-FFF2-40B4-BE49-F238E27FC236}">
                  <a16:creationId xmlns:a16="http://schemas.microsoft.com/office/drawing/2014/main" id="{C0EF00CE-0849-46DF-A1D7-6D9FF88936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58" cy="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Line 4">
              <a:extLst>
                <a:ext uri="{FF2B5EF4-FFF2-40B4-BE49-F238E27FC236}">
                  <a16:creationId xmlns:a16="http://schemas.microsoft.com/office/drawing/2014/main" id="{CA804D75-B491-4EF9-9B5B-B6943ABE4B78}"/>
                </a:ext>
              </a:extLst>
            </p:cNvPr>
            <p:cNvSpPr>
              <a:spLocks noChangeShapeType="1"/>
            </p:cNvSpPr>
            <p:nvPr/>
          </p:nvSpPr>
          <p:spPr bwMode="auto">
            <a:xfrm flipV="1">
              <a:off x="279" y="2089"/>
              <a:ext cx="705" cy="1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Helvetica Regular" charset="0"/>
                <a:cs typeface="Helvetica Regular" charset="0"/>
              </a:endParaRPr>
            </a:p>
          </p:txBody>
        </p:sp>
        <p:sp>
          <p:nvSpPr>
            <p:cNvPr id="55305" name="Line 5">
              <a:extLst>
                <a:ext uri="{FF2B5EF4-FFF2-40B4-BE49-F238E27FC236}">
                  <a16:creationId xmlns:a16="http://schemas.microsoft.com/office/drawing/2014/main" id="{9FDDD51B-059B-4262-A9DE-56A7C42B7CE6}"/>
                </a:ext>
              </a:extLst>
            </p:cNvPr>
            <p:cNvSpPr>
              <a:spLocks noChangeShapeType="1"/>
            </p:cNvSpPr>
            <p:nvPr/>
          </p:nvSpPr>
          <p:spPr bwMode="auto">
            <a:xfrm flipV="1">
              <a:off x="982" y="1465"/>
              <a:ext cx="904" cy="62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Helvetica Regular" charset="0"/>
                <a:cs typeface="Helvetica Regular" charset="0"/>
              </a:endParaRPr>
            </a:p>
          </p:txBody>
        </p:sp>
        <p:sp>
          <p:nvSpPr>
            <p:cNvPr id="55306" name="Line 6">
              <a:extLst>
                <a:ext uri="{FF2B5EF4-FFF2-40B4-BE49-F238E27FC236}">
                  <a16:creationId xmlns:a16="http://schemas.microsoft.com/office/drawing/2014/main" id="{8204A263-1203-458B-939B-BF85E6FAC043}"/>
                </a:ext>
              </a:extLst>
            </p:cNvPr>
            <p:cNvSpPr>
              <a:spLocks noChangeShapeType="1"/>
            </p:cNvSpPr>
            <p:nvPr/>
          </p:nvSpPr>
          <p:spPr bwMode="auto">
            <a:xfrm>
              <a:off x="1886" y="1465"/>
              <a:ext cx="1862" cy="98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Helvetica Regular" charset="0"/>
                <a:cs typeface="Helvetica Regular" charset="0"/>
              </a:endParaRPr>
            </a:p>
          </p:txBody>
        </p:sp>
        <p:sp>
          <p:nvSpPr>
            <p:cNvPr id="55307" name="Line 7">
              <a:extLst>
                <a:ext uri="{FF2B5EF4-FFF2-40B4-BE49-F238E27FC236}">
                  <a16:creationId xmlns:a16="http://schemas.microsoft.com/office/drawing/2014/main" id="{E81B88B5-245E-4A3C-A30C-F98048433ADC}"/>
                </a:ext>
              </a:extLst>
            </p:cNvPr>
            <p:cNvSpPr>
              <a:spLocks noChangeShapeType="1"/>
            </p:cNvSpPr>
            <p:nvPr/>
          </p:nvSpPr>
          <p:spPr bwMode="auto">
            <a:xfrm>
              <a:off x="3748" y="2447"/>
              <a:ext cx="569"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Helvetica Regular" charset="0"/>
                <a:cs typeface="Helvetica Regular" charset="0"/>
              </a:endParaRPr>
            </a:p>
          </p:txBody>
        </p:sp>
        <p:sp>
          <p:nvSpPr>
            <p:cNvPr id="55308" name="Line 8">
              <a:extLst>
                <a:ext uri="{FF2B5EF4-FFF2-40B4-BE49-F238E27FC236}">
                  <a16:creationId xmlns:a16="http://schemas.microsoft.com/office/drawing/2014/main" id="{DEC81602-0441-425D-BEC1-04A9F2261B92}"/>
                </a:ext>
              </a:extLst>
            </p:cNvPr>
            <p:cNvSpPr>
              <a:spLocks noChangeShapeType="1"/>
            </p:cNvSpPr>
            <p:nvPr/>
          </p:nvSpPr>
          <p:spPr bwMode="auto">
            <a:xfrm flipH="1">
              <a:off x="4317" y="2447"/>
              <a:ext cx="0" cy="62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Helvetica Regular" charset="0"/>
                <a:cs typeface="Helvetica Regular" charset="0"/>
              </a:endParaRPr>
            </a:p>
          </p:txBody>
        </p:sp>
      </p:grpSp>
      <p:sp>
        <p:nvSpPr>
          <p:cNvPr id="55301" name="Text Box 10" descr="asphalt">
            <a:extLst>
              <a:ext uri="{FF2B5EF4-FFF2-40B4-BE49-F238E27FC236}">
                <a16:creationId xmlns:a16="http://schemas.microsoft.com/office/drawing/2014/main" id="{048B808A-A9D9-4B45-BEAB-6E2DB273D245}"/>
              </a:ext>
            </a:extLst>
          </p:cNvPr>
          <p:cNvSpPr txBox="1">
            <a:spLocks noChangeArrowheads="1"/>
          </p:cNvSpPr>
          <p:nvPr/>
        </p:nvSpPr>
        <p:spPr bwMode="auto">
          <a:xfrm>
            <a:off x="6518669" y="5729387"/>
            <a:ext cx="3485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ar-SA" sz="1400" dirty="0">
                <a:latin typeface="Helvetica" charset="0"/>
                <a:ea typeface="Helvetica" charset="0"/>
                <a:cs typeface="Helvetica" charset="0"/>
              </a:rPr>
              <a:t>Figure [8] Design Chart (AASHTO, 1993)</a:t>
            </a:r>
          </a:p>
        </p:txBody>
      </p:sp>
      <p:sp>
        <p:nvSpPr>
          <p:cNvPr id="13" name="مستطيل 12"/>
          <p:cNvSpPr/>
          <p:nvPr/>
        </p:nvSpPr>
        <p:spPr>
          <a:xfrm>
            <a:off x="789906" y="5293563"/>
            <a:ext cx="6696744" cy="461665"/>
          </a:xfrm>
          <a:prstGeom prst="rect">
            <a:avLst/>
          </a:prstGeom>
        </p:spPr>
        <p:txBody>
          <a:bodyPr wrap="square">
            <a:spAutoFit/>
          </a:bodyPr>
          <a:lstStyle/>
          <a:p>
            <a:pPr algn="ctr"/>
            <a:r>
              <a:rPr lang="en-US" altLang="ar-SA" sz="2400" dirty="0">
                <a:latin typeface="Helvetica Regular" charset="0"/>
                <a:ea typeface="Helvetica Regular" charset="0"/>
                <a:cs typeface="Helvetica Regular" charset="0"/>
              </a:rPr>
              <a:t>SN:a</a:t>
            </a:r>
            <a:r>
              <a:rPr lang="en-US" altLang="ar-SA" sz="1400" dirty="0">
                <a:latin typeface="Helvetica Regular" charset="0"/>
                <a:ea typeface="Helvetica Regular" charset="0"/>
                <a:cs typeface="Helvetica Regular" charset="0"/>
              </a:rPr>
              <a:t>1</a:t>
            </a:r>
            <a:r>
              <a:rPr lang="en-US" altLang="ar-SA" sz="2400" dirty="0">
                <a:latin typeface="Helvetica Regular" charset="0"/>
                <a:ea typeface="Helvetica Regular" charset="0"/>
                <a:cs typeface="Helvetica Regular" charset="0"/>
              </a:rPr>
              <a:t>d</a:t>
            </a:r>
            <a:r>
              <a:rPr lang="en-US" altLang="ar-SA" sz="1400" dirty="0">
                <a:latin typeface="Helvetica Regular" charset="0"/>
                <a:ea typeface="Helvetica Regular" charset="0"/>
                <a:cs typeface="Helvetica Regular" charset="0"/>
              </a:rPr>
              <a:t>1</a:t>
            </a:r>
            <a:r>
              <a:rPr lang="en-US" altLang="ar-SA" sz="2400" dirty="0">
                <a:latin typeface="Helvetica Regular" charset="0"/>
                <a:ea typeface="Helvetica Regular" charset="0"/>
                <a:cs typeface="Helvetica Regular" charset="0"/>
              </a:rPr>
              <a:t>+ a</a:t>
            </a:r>
            <a:r>
              <a:rPr lang="en-US" altLang="ar-SA" sz="1400" dirty="0">
                <a:latin typeface="Helvetica Regular" charset="0"/>
                <a:ea typeface="Helvetica Regular" charset="0"/>
                <a:cs typeface="Helvetica Regular" charset="0"/>
              </a:rPr>
              <a:t>2</a:t>
            </a:r>
            <a:r>
              <a:rPr lang="en-US" altLang="ar-SA" sz="2400" dirty="0">
                <a:latin typeface="Helvetica Regular" charset="0"/>
                <a:ea typeface="Helvetica Regular" charset="0"/>
                <a:cs typeface="Helvetica Regular" charset="0"/>
              </a:rPr>
              <a:t>d</a:t>
            </a:r>
            <a:r>
              <a:rPr lang="en-US" altLang="ar-SA" sz="1400" dirty="0">
                <a:latin typeface="Helvetica Regular" charset="0"/>
                <a:ea typeface="Helvetica Regular" charset="0"/>
                <a:cs typeface="Helvetica Regular" charset="0"/>
              </a:rPr>
              <a:t>2</a:t>
            </a:r>
            <a:r>
              <a:rPr lang="en-US" altLang="ar-SA" sz="2400" dirty="0">
                <a:latin typeface="Helvetica Regular" charset="0"/>
                <a:ea typeface="Helvetica Regular" charset="0"/>
                <a:cs typeface="Helvetica Regular" charset="0"/>
              </a:rPr>
              <a:t>m</a:t>
            </a:r>
            <a:r>
              <a:rPr lang="en-US" altLang="ar-SA" sz="1400" dirty="0">
                <a:latin typeface="Helvetica Regular" charset="0"/>
                <a:ea typeface="Helvetica Regular" charset="0"/>
                <a:cs typeface="Helvetica Regular" charset="0"/>
              </a:rPr>
              <a:t>2+</a:t>
            </a:r>
            <a:r>
              <a:rPr lang="en-US" altLang="ar-SA" sz="2400" dirty="0">
                <a:latin typeface="Helvetica Regular" charset="0"/>
                <a:ea typeface="Helvetica Regular" charset="0"/>
                <a:cs typeface="Helvetica Regular" charset="0"/>
              </a:rPr>
              <a:t>a</a:t>
            </a:r>
            <a:r>
              <a:rPr lang="en-US" altLang="ar-SA" sz="1400" dirty="0">
                <a:latin typeface="Helvetica Regular" charset="0"/>
                <a:ea typeface="Helvetica Regular" charset="0"/>
                <a:cs typeface="Helvetica Regular" charset="0"/>
              </a:rPr>
              <a:t>3</a:t>
            </a:r>
            <a:r>
              <a:rPr lang="en-US" altLang="ar-SA" sz="2400" dirty="0">
                <a:latin typeface="Helvetica Regular" charset="0"/>
                <a:ea typeface="Helvetica Regular" charset="0"/>
                <a:cs typeface="Helvetica Regular" charset="0"/>
              </a:rPr>
              <a:t>d</a:t>
            </a:r>
            <a:r>
              <a:rPr lang="en-US" altLang="ar-SA" sz="1400" dirty="0">
                <a:latin typeface="Helvetica Regular" charset="0"/>
                <a:ea typeface="Helvetica Regular" charset="0"/>
                <a:cs typeface="Helvetica Regular" charset="0"/>
              </a:rPr>
              <a:t>3</a:t>
            </a:r>
            <a:r>
              <a:rPr lang="en-US" altLang="ar-SA" sz="2400" dirty="0">
                <a:latin typeface="Helvetica Regular" charset="0"/>
                <a:ea typeface="Helvetica Regular" charset="0"/>
                <a:cs typeface="Helvetica Regular" charset="0"/>
              </a:rPr>
              <a:t>m</a:t>
            </a:r>
            <a:r>
              <a:rPr lang="en-US" altLang="ar-SA" sz="1400" dirty="0">
                <a:latin typeface="Helvetica Regular" charset="0"/>
                <a:ea typeface="Helvetica Regular" charset="0"/>
                <a:cs typeface="Helvetica Regular" charset="0"/>
              </a:rPr>
              <a:t>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6322" name="Slide Number Placeholder 1">
            <a:extLst>
              <a:ext uri="{FF2B5EF4-FFF2-40B4-BE49-F238E27FC236}">
                <a16:creationId xmlns:a16="http://schemas.microsoft.com/office/drawing/2014/main" id="{CE514B06-8449-4399-9332-FA15FA02DC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52BCF8-21AC-4CA7-842F-95D614E0EB04}" type="slidenum">
              <a:rPr lang="es-ES" altLang="en-US">
                <a:solidFill>
                  <a:srgbClr val="FFFFFF"/>
                </a:solidFill>
                <a:latin typeface="Helvetica Regular" charset="0"/>
                <a:cs typeface="Helvetica Regular" charset="0"/>
              </a:rPr>
              <a:pPr/>
              <a:t>44</a:t>
            </a:fld>
            <a:endParaRPr lang="es-ES" altLang="en-US" dirty="0">
              <a:solidFill>
                <a:srgbClr val="FFFFFF"/>
              </a:solidFill>
              <a:latin typeface="Helvetica Regular" charset="0"/>
              <a:cs typeface="Helvetica Regular" charset="0"/>
            </a:endParaRPr>
          </a:p>
        </p:txBody>
      </p:sp>
      <p:sp>
        <p:nvSpPr>
          <p:cNvPr id="3" name="Rectangle 2">
            <a:extLst>
              <a:ext uri="{FF2B5EF4-FFF2-40B4-BE49-F238E27FC236}">
                <a16:creationId xmlns:a16="http://schemas.microsoft.com/office/drawing/2014/main" id="{6FAC3A19-3213-417D-B326-326A7A1007E6}"/>
              </a:ext>
            </a:extLst>
          </p:cNvPr>
          <p:cNvSpPr txBox="1">
            <a:spLocks noChangeArrowheads="1"/>
          </p:cNvSpPr>
          <p:nvPr/>
        </p:nvSpPr>
        <p:spPr>
          <a:xfrm>
            <a:off x="323850" y="2852936"/>
            <a:ext cx="4103688" cy="3168452"/>
          </a:xfrm>
          <a:prstGeom prst="rect">
            <a:avLst/>
          </a:prstGeom>
        </p:spPr>
        <p:txBody>
          <a:bodyPr>
            <a:normAutofit lnSpcReduction="10000"/>
          </a:bodyPr>
          <a:lstStyle>
            <a:lvl1pPr algn="l" rtl="0" eaLnBrk="0" fontAlgn="base" hangingPunct="0">
              <a:spcBef>
                <a:spcPct val="0"/>
              </a:spcBef>
              <a:spcAft>
                <a:spcPct val="0"/>
              </a:spcAft>
              <a:defRPr kern="1200" cap="all">
                <a:solidFill>
                  <a:schemeClr val="tx1"/>
                </a:solidFill>
                <a:latin typeface="+mj-lt"/>
                <a:ea typeface="+mj-ea"/>
                <a:cs typeface="+mj-cs"/>
              </a:defRPr>
            </a:lvl1pPr>
            <a:lvl2pPr algn="l" rtl="0" eaLnBrk="0" fontAlgn="base" hangingPunct="0">
              <a:spcBef>
                <a:spcPct val="0"/>
              </a:spcBef>
              <a:spcAft>
                <a:spcPct val="0"/>
              </a:spcAft>
              <a:defRPr>
                <a:solidFill>
                  <a:schemeClr val="tx1"/>
                </a:solidFill>
                <a:latin typeface="Arial Black" pitchFamily="34" charset="0"/>
              </a:defRPr>
            </a:lvl2pPr>
            <a:lvl3pPr algn="l" rtl="0" eaLnBrk="0" fontAlgn="base" hangingPunct="0">
              <a:spcBef>
                <a:spcPct val="0"/>
              </a:spcBef>
              <a:spcAft>
                <a:spcPct val="0"/>
              </a:spcAft>
              <a:defRPr>
                <a:solidFill>
                  <a:schemeClr val="tx1"/>
                </a:solidFill>
                <a:latin typeface="Arial Black" pitchFamily="34" charset="0"/>
              </a:defRPr>
            </a:lvl3pPr>
            <a:lvl4pPr algn="l" rtl="0" eaLnBrk="0" fontAlgn="base" hangingPunct="0">
              <a:spcBef>
                <a:spcPct val="0"/>
              </a:spcBef>
              <a:spcAft>
                <a:spcPct val="0"/>
              </a:spcAft>
              <a:defRPr>
                <a:solidFill>
                  <a:schemeClr val="tx1"/>
                </a:solidFill>
                <a:latin typeface="Arial Black" pitchFamily="34" charset="0"/>
              </a:defRPr>
            </a:lvl4pPr>
            <a:lvl5pPr algn="l" rtl="0" eaLnBrk="0" fontAlgn="base" hangingPunct="0">
              <a:spcBef>
                <a:spcPct val="0"/>
              </a:spcBef>
              <a:spcAft>
                <a:spcPct val="0"/>
              </a:spcAft>
              <a:defRPr>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defRPr/>
            </a:pPr>
            <a:r>
              <a:rPr lang="en-US" sz="2300" dirty="0">
                <a:latin typeface="Helvetica Regular" charset="0"/>
                <a:ea typeface="Helvetica Regular" charset="0"/>
                <a:cs typeface="Helvetica Regular" charset="0"/>
              </a:rPr>
              <a:t>SN1=1.95</a:t>
            </a:r>
          </a:p>
          <a:p>
            <a:pPr eaLnBrk="1" hangingPunct="1">
              <a:defRPr/>
            </a:pPr>
            <a:r>
              <a:rPr lang="en-US" sz="2300" dirty="0">
                <a:latin typeface="Helvetica Regular" charset="0"/>
                <a:ea typeface="Helvetica Regular" charset="0"/>
                <a:cs typeface="Helvetica Regular" charset="0"/>
              </a:rPr>
              <a:t>Sn2=2.82</a:t>
            </a:r>
          </a:p>
          <a:p>
            <a:pPr eaLnBrk="1" hangingPunct="1">
              <a:defRPr/>
            </a:pPr>
            <a:r>
              <a:rPr lang="en-US" sz="2300" dirty="0">
                <a:latin typeface="Helvetica Regular" charset="0"/>
                <a:ea typeface="Helvetica Regular" charset="0"/>
                <a:cs typeface="Helvetica Regular" charset="0"/>
              </a:rPr>
              <a:t>Sn3=3.78</a:t>
            </a:r>
            <a:br>
              <a:rPr lang="en-US" sz="2300" dirty="0">
                <a:latin typeface="Helvetica Regular" charset="0"/>
                <a:ea typeface="Helvetica Regular" charset="0"/>
                <a:cs typeface="Helvetica Regular" charset="0"/>
              </a:rPr>
            </a:br>
            <a:endParaRPr lang="en-US" sz="2300" dirty="0">
              <a:latin typeface="Helvetica Regular" charset="0"/>
              <a:ea typeface="Helvetica Regular" charset="0"/>
              <a:cs typeface="Helvetica Regular" charset="0"/>
            </a:endParaRPr>
          </a:p>
          <a:p>
            <a:pPr eaLnBrk="1" hangingPunct="1">
              <a:defRPr/>
            </a:pPr>
            <a:endParaRPr lang="en-US" sz="2300" dirty="0">
              <a:solidFill>
                <a:srgbClr val="002060"/>
              </a:solidFill>
              <a:effectLst>
                <a:outerShdw blurRad="38100" dist="38100" dir="2700000" algn="tl">
                  <a:srgbClr val="000000"/>
                </a:outerShdw>
              </a:effectLst>
              <a:latin typeface="Helvetica Regular" charset="0"/>
              <a:ea typeface="Helvetica Regular" charset="0"/>
              <a:cs typeface="Helvetica Regular" charset="0"/>
            </a:endParaRPr>
          </a:p>
          <a:p>
            <a:pPr eaLnBrk="1" hangingPunct="1">
              <a:defRPr/>
            </a:pPr>
            <a:endParaRPr lang="en-US" sz="2300" dirty="0">
              <a:solidFill>
                <a:srgbClr val="002060"/>
              </a:solidFill>
              <a:effectLst>
                <a:outerShdw blurRad="38100" dist="38100" dir="2700000" algn="tl">
                  <a:srgbClr val="000000"/>
                </a:outerShdw>
              </a:effectLst>
              <a:latin typeface="Helvetica Regular" charset="0"/>
              <a:ea typeface="Helvetica Regular" charset="0"/>
              <a:cs typeface="Helvetica Regular" charset="0"/>
            </a:endParaRPr>
          </a:p>
          <a:p>
            <a:pPr eaLnBrk="1" hangingPunct="1">
              <a:defRPr/>
            </a:pPr>
            <a:r>
              <a:rPr lang="en-US" sz="2300" dirty="0">
                <a:solidFill>
                  <a:srgbClr val="002060"/>
                </a:solidFill>
                <a:effectLst>
                  <a:outerShdw blurRad="38100" dist="38100" dir="2700000" algn="tl">
                    <a:srgbClr val="000000"/>
                  </a:outerShdw>
                </a:effectLst>
                <a:latin typeface="Helvetica Regular" charset="0"/>
                <a:ea typeface="Helvetica Regular" charset="0"/>
                <a:cs typeface="Helvetica Regular" charset="0"/>
              </a:rPr>
              <a:t>D1= 4.72 in</a:t>
            </a:r>
          </a:p>
          <a:p>
            <a:pPr eaLnBrk="1" hangingPunct="1">
              <a:defRPr/>
            </a:pPr>
            <a:r>
              <a:rPr lang="en-US" sz="2300" dirty="0">
                <a:solidFill>
                  <a:srgbClr val="002060"/>
                </a:solidFill>
                <a:effectLst>
                  <a:outerShdw blurRad="38100" dist="38100" dir="2700000" algn="tl">
                    <a:srgbClr val="000000"/>
                  </a:outerShdw>
                </a:effectLst>
                <a:latin typeface="Helvetica Regular" charset="0"/>
                <a:ea typeface="Helvetica Regular" charset="0"/>
                <a:cs typeface="Helvetica Regular" charset="0"/>
              </a:rPr>
              <a:t>D2= 7.87 in</a:t>
            </a:r>
          </a:p>
          <a:p>
            <a:pPr eaLnBrk="1" hangingPunct="1">
              <a:defRPr/>
            </a:pPr>
            <a:r>
              <a:rPr lang="en-US" sz="2300" dirty="0">
                <a:solidFill>
                  <a:srgbClr val="002060"/>
                </a:solidFill>
                <a:effectLst>
                  <a:outerShdw blurRad="38100" dist="38100" dir="2700000" algn="tl">
                    <a:srgbClr val="000000"/>
                  </a:outerShdw>
                </a:effectLst>
                <a:latin typeface="Helvetica Regular" charset="0"/>
                <a:ea typeface="Helvetica Regular" charset="0"/>
                <a:cs typeface="Helvetica Regular" charset="0"/>
              </a:rPr>
              <a:t>D3= 7.87 in</a:t>
            </a:r>
          </a:p>
        </p:txBody>
      </p:sp>
      <p:pic>
        <p:nvPicPr>
          <p:cNvPr id="56324" name="Picture 3" descr="snap">
            <a:extLst>
              <a:ext uri="{FF2B5EF4-FFF2-40B4-BE49-F238E27FC236}">
                <a16:creationId xmlns:a16="http://schemas.microsoft.com/office/drawing/2014/main" id="{44B665ED-FBB8-49DE-B227-81F158776F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815"/>
          <a:stretch>
            <a:fillRect/>
          </a:stretch>
        </p:blipFill>
        <p:spPr bwMode="auto">
          <a:xfrm>
            <a:off x="3935955" y="1217613"/>
            <a:ext cx="5139269" cy="532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4">
            <a:extLst>
              <a:ext uri="{FF2B5EF4-FFF2-40B4-BE49-F238E27FC236}">
                <a16:creationId xmlns:a16="http://schemas.microsoft.com/office/drawing/2014/main" id="{A57C1410-7704-4362-BB3B-640B022F8681}"/>
              </a:ext>
            </a:extLst>
          </p:cNvPr>
          <p:cNvSpPr>
            <a:spLocks noChangeArrowheads="1"/>
          </p:cNvSpPr>
          <p:nvPr/>
        </p:nvSpPr>
        <p:spPr bwMode="auto">
          <a:xfrm>
            <a:off x="4572000" y="2053560"/>
            <a:ext cx="3121038" cy="281852"/>
          </a:xfrm>
          <a:prstGeom prst="rect">
            <a:avLst/>
          </a:prstGeom>
          <a:solidFill>
            <a:srgbClr val="FFCC99">
              <a:alpha val="59999"/>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sp>
        <p:nvSpPr>
          <p:cNvPr id="56326" name="Rectangle 5">
            <a:extLst>
              <a:ext uri="{FF2B5EF4-FFF2-40B4-BE49-F238E27FC236}">
                <a16:creationId xmlns:a16="http://schemas.microsoft.com/office/drawing/2014/main" id="{4F4B9AA4-E52A-4DCD-8221-6BAC55FBF97B}"/>
              </a:ext>
            </a:extLst>
          </p:cNvPr>
          <p:cNvSpPr>
            <a:spLocks noChangeArrowheads="1"/>
          </p:cNvSpPr>
          <p:nvPr/>
        </p:nvSpPr>
        <p:spPr bwMode="auto">
          <a:xfrm>
            <a:off x="5004048" y="1772816"/>
            <a:ext cx="2535003" cy="283125"/>
          </a:xfrm>
          <a:prstGeom prst="rect">
            <a:avLst/>
          </a:prstGeom>
          <a:gradFill rotWithShape="1">
            <a:gsLst>
              <a:gs pos="0">
                <a:srgbClr val="C0C0C0">
                  <a:alpha val="60001"/>
                </a:srgbClr>
              </a:gs>
              <a:gs pos="100000">
                <a:srgbClr val="595959">
                  <a:alpha val="42998"/>
                </a:srgbClr>
              </a:gs>
            </a:gsLst>
            <a:lin ang="5400000" scaled="1"/>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sp>
        <p:nvSpPr>
          <p:cNvPr id="7" name="Rectangle 2">
            <a:extLst>
              <a:ext uri="{FF2B5EF4-FFF2-40B4-BE49-F238E27FC236}">
                <a16:creationId xmlns:a16="http://schemas.microsoft.com/office/drawing/2014/main" id="{A582D551-A4B1-4A52-B97D-383D92CD6707}"/>
              </a:ext>
            </a:extLst>
          </p:cNvPr>
          <p:cNvSpPr txBox="1">
            <a:spLocks noChangeArrowheads="1"/>
          </p:cNvSpPr>
          <p:nvPr/>
        </p:nvSpPr>
        <p:spPr>
          <a:xfrm>
            <a:off x="2051720" y="118397"/>
            <a:ext cx="7772400" cy="1752600"/>
          </a:xfrm>
          <a:prstGeom prst="rect">
            <a:avLst/>
          </a:prstGeom>
        </p:spPr>
        <p:txBody>
          <a:bodyPr>
            <a:normAutofit/>
          </a:bodyPr>
          <a:lstStyle>
            <a:lvl1pPr algn="l" rtl="0" eaLnBrk="0" fontAlgn="base" hangingPunct="0">
              <a:spcBef>
                <a:spcPct val="0"/>
              </a:spcBef>
              <a:spcAft>
                <a:spcPct val="0"/>
              </a:spcAft>
              <a:defRPr kern="1200" cap="all">
                <a:solidFill>
                  <a:schemeClr val="tx1"/>
                </a:solidFill>
                <a:latin typeface="+mj-lt"/>
                <a:ea typeface="+mj-ea"/>
                <a:cs typeface="+mj-cs"/>
              </a:defRPr>
            </a:lvl1pPr>
            <a:lvl2pPr algn="l" rtl="0" eaLnBrk="0" fontAlgn="base" hangingPunct="0">
              <a:spcBef>
                <a:spcPct val="0"/>
              </a:spcBef>
              <a:spcAft>
                <a:spcPct val="0"/>
              </a:spcAft>
              <a:defRPr>
                <a:solidFill>
                  <a:schemeClr val="tx1"/>
                </a:solidFill>
                <a:latin typeface="Arial Black" pitchFamily="34" charset="0"/>
              </a:defRPr>
            </a:lvl2pPr>
            <a:lvl3pPr algn="l" rtl="0" eaLnBrk="0" fontAlgn="base" hangingPunct="0">
              <a:spcBef>
                <a:spcPct val="0"/>
              </a:spcBef>
              <a:spcAft>
                <a:spcPct val="0"/>
              </a:spcAft>
              <a:defRPr>
                <a:solidFill>
                  <a:schemeClr val="tx1"/>
                </a:solidFill>
                <a:latin typeface="Arial Black" pitchFamily="34" charset="0"/>
              </a:defRPr>
            </a:lvl3pPr>
            <a:lvl4pPr algn="l" rtl="0" eaLnBrk="0" fontAlgn="base" hangingPunct="0">
              <a:spcBef>
                <a:spcPct val="0"/>
              </a:spcBef>
              <a:spcAft>
                <a:spcPct val="0"/>
              </a:spcAft>
              <a:defRPr>
                <a:solidFill>
                  <a:schemeClr val="tx1"/>
                </a:solidFill>
                <a:latin typeface="Arial Black" pitchFamily="34" charset="0"/>
              </a:defRPr>
            </a:lvl4pPr>
            <a:lvl5pPr algn="l" rtl="0" eaLnBrk="0" fontAlgn="base" hangingPunct="0">
              <a:spcBef>
                <a:spcPct val="0"/>
              </a:spcBef>
              <a:spcAft>
                <a:spcPct val="0"/>
              </a:spcAft>
              <a:defRPr>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defRPr/>
            </a:pPr>
            <a:r>
              <a:rPr lang="en-US" sz="3000" b="1" dirty="0">
                <a:solidFill>
                  <a:srgbClr val="A50021"/>
                </a:solidFill>
                <a:latin typeface="Helvetica Regular" charset="0"/>
                <a:ea typeface="Helvetica Regular" charset="0"/>
                <a:cs typeface="Helvetica Regular" charset="0"/>
              </a:rPr>
              <a:t>Structural Design: </a:t>
            </a:r>
          </a:p>
          <a:p>
            <a:pPr eaLnBrk="1" hangingPunct="1">
              <a:defRPr/>
            </a:pPr>
            <a:r>
              <a:rPr lang="en-US" sz="3000" b="1" dirty="0">
                <a:solidFill>
                  <a:srgbClr val="A50021"/>
                </a:solidFill>
                <a:latin typeface="Helvetica Regular" charset="0"/>
                <a:ea typeface="Helvetica Regular" charset="0"/>
                <a:cs typeface="Helvetica Regular" charset="0"/>
              </a:rPr>
              <a:t>Thickness of Layers</a:t>
            </a:r>
            <a:br>
              <a:rPr lang="en-US" sz="3000" b="1" dirty="0">
                <a:solidFill>
                  <a:srgbClr val="A50021"/>
                </a:solidFill>
                <a:latin typeface="Helvetica Regular" charset="0"/>
                <a:ea typeface="Helvetica Regular" charset="0"/>
                <a:cs typeface="Helvetica Regular" charset="0"/>
              </a:rPr>
            </a:br>
            <a:endParaRPr lang="en-US" sz="3000" b="1" dirty="0">
              <a:solidFill>
                <a:srgbClr val="A50021"/>
              </a:solidFill>
              <a:effectLst>
                <a:outerShdw blurRad="38100" dist="38100" dir="2700000" algn="tl">
                  <a:srgbClr val="000000"/>
                </a:outerShdw>
              </a:effectLst>
              <a:latin typeface="Helvetica Regular" charset="0"/>
              <a:ea typeface="Helvetica Regular" charset="0"/>
              <a:cs typeface="Helvetica Regular" charset="0"/>
            </a:endParaRPr>
          </a:p>
        </p:txBody>
      </p:sp>
      <p:pic>
        <p:nvPicPr>
          <p:cNvPr id="56328" name="Picture 5">
            <a:extLst>
              <a:ext uri="{FF2B5EF4-FFF2-40B4-BE49-F238E27FC236}">
                <a16:creationId xmlns:a16="http://schemas.microsoft.com/office/drawing/2014/main" id="{143C7D05-D819-4AA5-974E-24176BE6AA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813" y="31750"/>
            <a:ext cx="118427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56488" y="6536809"/>
            <a:ext cx="1526380" cy="307777"/>
          </a:xfrm>
          <a:prstGeom prst="rect">
            <a:avLst/>
          </a:prstGeom>
          <a:noFill/>
        </p:spPr>
        <p:txBody>
          <a:bodyPr wrap="none" rtlCol="0">
            <a:spAutoFit/>
          </a:bodyPr>
          <a:lstStyle/>
          <a:p>
            <a:r>
              <a:rPr lang="en-US" sz="1400" dirty="0"/>
              <a:t>Figure [9] Layers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79"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angle 2"/>
          <p:cNvSpPr txBox="1">
            <a:spLocks noChangeArrowheads="1"/>
          </p:cNvSpPr>
          <p:nvPr/>
        </p:nvSpPr>
        <p:spPr>
          <a:xfrm>
            <a:off x="532086" y="1913950"/>
            <a:ext cx="3153102" cy="1342754"/>
          </a:xfrm>
          <a:prstGeom prst="rect">
            <a:avLst/>
          </a:prstGeom>
        </p:spPr>
        <p:txBody>
          <a:bodyPr vert="horz" lIns="91440" tIns="45720" rIns="91440" bIns="45720" rtlCol="0" anchor="ctr">
            <a:normAutofit/>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defTabSz="914400" eaLnBrk="1" hangingPunct="1">
              <a:spcAft>
                <a:spcPts val="600"/>
              </a:spcAft>
              <a:defRPr/>
            </a:pPr>
            <a:r>
              <a:rPr lang="en-US" sz="2600"/>
              <a:t>Drainage system</a:t>
            </a:r>
          </a:p>
          <a:p>
            <a:pPr algn="ctr" defTabSz="914400" eaLnBrk="1" hangingPunct="1">
              <a:spcAft>
                <a:spcPts val="600"/>
              </a:spcAft>
              <a:defRPr/>
            </a:pPr>
            <a:r>
              <a:rPr lang="en-US" sz="2600"/>
              <a:t>(Design objectives)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394137" y="3417573"/>
            <a:ext cx="3444765" cy="2619839"/>
          </a:xfrm>
          <a:prstGeom prst="rect">
            <a:avLst/>
          </a:prstGeom>
        </p:spPr>
        <p:txBody>
          <a:bodyPr vert="horz" lIns="91440" tIns="45720" rIns="91440" bIns="45720" rtlCol="0" anchor="ctr">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indent="-228600" defTabSz="914400" eaLnBrk="1" hangingPunct="1"/>
            <a:r>
              <a:rPr lang="en-US" sz="1000"/>
              <a:t> Reduce waterlogging.</a:t>
            </a:r>
          </a:p>
          <a:p>
            <a:pPr indent="-228600" defTabSz="914400" eaLnBrk="1" hangingPunct="1"/>
            <a:r>
              <a:rPr lang="en-US" sz="1000"/>
              <a:t>Control salinity.</a:t>
            </a:r>
          </a:p>
          <a:p>
            <a:pPr indent="-228600" defTabSz="914400" eaLnBrk="1" hangingPunct="1"/>
            <a:r>
              <a:rPr lang="en-US" sz="1000"/>
              <a:t>Make new land available for agriculture.</a:t>
            </a:r>
          </a:p>
          <a:p>
            <a:pPr indent="-228600" defTabSz="914400" eaLnBrk="1" hangingPunct="1"/>
            <a:r>
              <a:rPr lang="en-US" sz="1000"/>
              <a:t>Reduces the amount of water stored on or in the soil.</a:t>
            </a:r>
          </a:p>
          <a:p>
            <a:pPr indent="-228600" defTabSz="914400" eaLnBrk="1" hangingPunct="1"/>
            <a:r>
              <a:rPr lang="en-US" sz="1000"/>
              <a:t>Introduces a flow rate of water through the system.</a:t>
            </a:r>
          </a:p>
          <a:p>
            <a:pPr indent="-228600" defTabSz="914400" eaLnBrk="1" hangingPunct="1"/>
            <a:r>
              <a:rPr lang="en-US" sz="1000"/>
              <a:t>Disturbance and/or pollution of the environment.</a:t>
            </a:r>
          </a:p>
          <a:p>
            <a:pPr indent="-228600" defTabSz="914400" eaLnBrk="1" hangingPunct="1"/>
            <a:r>
              <a:rPr lang="en-US" sz="1000"/>
              <a:t>Depletion and/or over-exploitation of the natural resources.</a:t>
            </a:r>
          </a:p>
          <a:p>
            <a:pPr indent="-228600" defTabSz="914400" eaLnBrk="1" hangingPunct="1"/>
            <a:r>
              <a:rPr lang="en-US" sz="1000"/>
              <a:t>Destruction and/or impairment of the natural ecosystem.</a:t>
            </a:r>
          </a:p>
        </p:txBody>
      </p:sp>
    </p:spTree>
    <p:extLst>
      <p:ext uri="{BB962C8B-B14F-4D97-AF65-F5344CB8AC3E}">
        <p14:creationId xmlns:p14="http://schemas.microsoft.com/office/powerpoint/2010/main" val="2425814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79"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angle 2"/>
          <p:cNvSpPr txBox="1">
            <a:spLocks noChangeArrowheads="1"/>
          </p:cNvSpPr>
          <p:nvPr/>
        </p:nvSpPr>
        <p:spPr>
          <a:xfrm>
            <a:off x="532086" y="1913950"/>
            <a:ext cx="3153102" cy="1342754"/>
          </a:xfrm>
          <a:prstGeom prst="rect">
            <a:avLst/>
          </a:prstGeom>
        </p:spPr>
        <p:txBody>
          <a:bodyPr vert="horz" lIns="91440" tIns="45720" rIns="91440" bIns="45720" rtlCol="0" anchor="ctr">
            <a:normAutofit/>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defTabSz="914400" eaLnBrk="1" hangingPunct="1">
              <a:spcAft>
                <a:spcPts val="600"/>
              </a:spcAft>
              <a:defRPr/>
            </a:pPr>
            <a:r>
              <a:rPr lang="en-US" sz="3100"/>
              <a:t>Box Culverts</a:t>
            </a:r>
          </a:p>
          <a:p>
            <a:pPr algn="ctr" defTabSz="914400" eaLnBrk="1" hangingPunct="1">
              <a:spcAft>
                <a:spcPts val="600"/>
              </a:spcAft>
              <a:defRPr/>
            </a:pPr>
            <a:r>
              <a:rPr lang="en-US" sz="3100"/>
              <a:t>(Application)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394137" y="3417573"/>
            <a:ext cx="3444765" cy="2619839"/>
          </a:xfrm>
          <a:prstGeom prst="rect">
            <a:avLst/>
          </a:prstGeom>
        </p:spPr>
        <p:txBody>
          <a:bodyPr vert="horz" lIns="91440" tIns="45720" rIns="91440" bIns="45720" rtlCol="0" anchor="ctr">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indent="-228600" defTabSz="914400" eaLnBrk="1" hangingPunct="1"/>
            <a:r>
              <a:rPr lang="en-US" sz="1200"/>
              <a:t>Short-span bridges (over highways, waterways,</a:t>
            </a:r>
          </a:p>
          <a:p>
            <a:pPr indent="-228600" defTabSz="914400" eaLnBrk="1" hangingPunct="1"/>
            <a:r>
              <a:rPr lang="en-US" sz="1200"/>
              <a:t>railways, for golf courses, etc.)</a:t>
            </a:r>
          </a:p>
          <a:p>
            <a:pPr indent="-228600" defTabSz="914400" eaLnBrk="1" hangingPunct="1"/>
            <a:r>
              <a:rPr lang="en-US" sz="1200"/>
              <a:t> Conveyance of storm water, sewage or industrial</a:t>
            </a:r>
          </a:p>
          <a:p>
            <a:pPr indent="-228600" defTabSz="914400" eaLnBrk="1" hangingPunct="1"/>
            <a:r>
              <a:rPr lang="en-US" sz="1200"/>
              <a:t>wastes (storm drains)</a:t>
            </a:r>
          </a:p>
          <a:p>
            <a:pPr indent="-228600" defTabSz="914400" eaLnBrk="1" hangingPunct="1"/>
            <a:r>
              <a:rPr lang="en-US" sz="1200"/>
              <a:t> Tunnels (to house conveyers, utilities, etc.; to provide</a:t>
            </a:r>
          </a:p>
          <a:p>
            <a:pPr indent="-228600" defTabSz="914400" eaLnBrk="1" hangingPunct="1"/>
            <a:r>
              <a:rPr lang="en-US" sz="1200"/>
              <a:t>access, escape routes, etc.</a:t>
            </a:r>
          </a:p>
          <a:p>
            <a:pPr indent="-228600" defTabSz="914400" eaLnBrk="1" hangingPunct="1"/>
            <a:r>
              <a:rPr lang="en-US" sz="1200"/>
              <a:t>Detention</a:t>
            </a:r>
          </a:p>
        </p:txBody>
      </p:sp>
    </p:spTree>
    <p:extLst>
      <p:ext uri="{BB962C8B-B14F-4D97-AF65-F5344CB8AC3E}">
        <p14:creationId xmlns:p14="http://schemas.microsoft.com/office/powerpoint/2010/main" val="44425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464A95-948C-4B2D-B1B5-160033D9C98B}" type="slidenum">
              <a:rPr lang="es-ES" altLang="en-US" smtClean="0"/>
              <a:pPr/>
              <a:t>47</a:t>
            </a:fld>
            <a:endParaRPr lang="es-ES" altLang="en-US"/>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087064" y="692696"/>
            <a:ext cx="6643222" cy="4458811"/>
          </a:xfrm>
          <a:prstGeom prst="rect">
            <a:avLst/>
          </a:prstGeom>
        </p:spPr>
      </p:pic>
      <p:sp>
        <p:nvSpPr>
          <p:cNvPr id="4" name="TextBox 3"/>
          <p:cNvSpPr txBox="1"/>
          <p:nvPr/>
        </p:nvSpPr>
        <p:spPr>
          <a:xfrm>
            <a:off x="104221" y="0"/>
            <a:ext cx="5638659" cy="553998"/>
          </a:xfrm>
          <a:prstGeom prst="rect">
            <a:avLst/>
          </a:prstGeom>
          <a:noFill/>
        </p:spPr>
        <p:txBody>
          <a:bodyPr wrap="none" rtlCol="0">
            <a:spAutoFit/>
          </a:bodyPr>
          <a:lstStyle/>
          <a:p>
            <a:r>
              <a:rPr lang="en-US" sz="3000" b="1" dirty="0">
                <a:solidFill>
                  <a:srgbClr val="A50021"/>
                </a:solidFill>
                <a:latin typeface="Helvetica Regular" charset="0"/>
                <a:cs typeface="Helvetica Regular" charset="0"/>
              </a:rPr>
              <a:t>Drainage System: Basin Area </a:t>
            </a:r>
          </a:p>
        </p:txBody>
      </p:sp>
      <p:sp>
        <p:nvSpPr>
          <p:cNvPr id="5" name="Rectangle 4"/>
          <p:cNvSpPr/>
          <p:nvPr/>
        </p:nvSpPr>
        <p:spPr>
          <a:xfrm>
            <a:off x="493990" y="5982811"/>
            <a:ext cx="7236296" cy="738664"/>
          </a:xfrm>
          <a:prstGeom prst="rect">
            <a:avLst/>
          </a:prstGeom>
        </p:spPr>
        <p:txBody>
          <a:bodyPr wrap="square">
            <a:spAutoFit/>
          </a:bodyPr>
          <a:lstStyle/>
          <a:p>
            <a:r>
              <a:rPr lang="en-US" sz="1400" dirty="0">
                <a:latin typeface="Helvetica" charset="0"/>
                <a:ea typeface="Helvetica" charset="0"/>
                <a:cs typeface="Helvetica" charset="0"/>
              </a:rPr>
              <a:t>The figure shows the basin area And it includes (its area - its inclination - the highest level - the longest level - the longest waterway), and it has been found from the topographical maps and it is shown in the following table </a:t>
            </a:r>
          </a:p>
        </p:txBody>
      </p:sp>
      <p:sp>
        <p:nvSpPr>
          <p:cNvPr id="6" name="TextBox 5"/>
          <p:cNvSpPr txBox="1"/>
          <p:nvPr/>
        </p:nvSpPr>
        <p:spPr>
          <a:xfrm>
            <a:off x="3174940" y="5197827"/>
            <a:ext cx="2467470" cy="369332"/>
          </a:xfrm>
          <a:prstGeom prst="rect">
            <a:avLst/>
          </a:prstGeom>
          <a:noFill/>
        </p:spPr>
        <p:txBody>
          <a:bodyPr wrap="none" rtlCol="0">
            <a:spAutoFit/>
          </a:bodyPr>
          <a:lstStyle/>
          <a:p>
            <a:r>
              <a:rPr lang="en-US"/>
              <a:t>Figure [10] Basin Area</a:t>
            </a:r>
          </a:p>
        </p:txBody>
      </p:sp>
    </p:spTree>
    <p:extLst>
      <p:ext uri="{BB962C8B-B14F-4D97-AF65-F5344CB8AC3E}">
        <p14:creationId xmlns:p14="http://schemas.microsoft.com/office/powerpoint/2010/main" val="994646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464A95-948C-4B2D-B1B5-160033D9C98B}" type="slidenum">
              <a:rPr lang="es-ES" altLang="en-US" smtClean="0"/>
              <a:pPr/>
              <a:t>48</a:t>
            </a:fld>
            <a:endParaRPr lang="es-ES" altLang="en-US"/>
          </a:p>
        </p:txBody>
      </p:sp>
      <p:graphicFrame>
        <p:nvGraphicFramePr>
          <p:cNvPr id="3" name="Table 2"/>
          <p:cNvGraphicFramePr>
            <a:graphicFrameLocks noGrp="1"/>
          </p:cNvGraphicFramePr>
          <p:nvPr>
            <p:extLst>
              <p:ext uri="{D42A27DB-BD31-4B8C-83A1-F6EECF244321}">
                <p14:modId xmlns:p14="http://schemas.microsoft.com/office/powerpoint/2010/main" val="1476486085"/>
              </p:ext>
            </p:extLst>
          </p:nvPr>
        </p:nvGraphicFramePr>
        <p:xfrm>
          <a:off x="970161" y="1459221"/>
          <a:ext cx="6967344" cy="1843470"/>
        </p:xfrm>
        <a:graphic>
          <a:graphicData uri="http://schemas.openxmlformats.org/drawingml/2006/table">
            <a:tbl>
              <a:tblPr firstRow="1" firstCol="1" bandRow="1">
                <a:tableStyleId>{5C22544A-7EE6-4342-B048-85BDC9FD1C3A}</a:tableStyleId>
              </a:tblPr>
              <a:tblGrid>
                <a:gridCol w="777931">
                  <a:extLst>
                    <a:ext uri="{9D8B030D-6E8A-4147-A177-3AD203B41FA5}">
                      <a16:colId xmlns:a16="http://schemas.microsoft.com/office/drawing/2014/main" val="20000"/>
                    </a:ext>
                  </a:extLst>
                </a:gridCol>
                <a:gridCol w="1215517">
                  <a:extLst>
                    <a:ext uri="{9D8B030D-6E8A-4147-A177-3AD203B41FA5}">
                      <a16:colId xmlns:a16="http://schemas.microsoft.com/office/drawing/2014/main" val="20001"/>
                    </a:ext>
                  </a:extLst>
                </a:gridCol>
                <a:gridCol w="985080">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748456">
                  <a:extLst>
                    <a:ext uri="{9D8B030D-6E8A-4147-A177-3AD203B41FA5}">
                      <a16:colId xmlns:a16="http://schemas.microsoft.com/office/drawing/2014/main" val="20006"/>
                    </a:ext>
                  </a:extLst>
                </a:gridCol>
              </a:tblGrid>
              <a:tr h="571500">
                <a:tc>
                  <a:txBody>
                    <a:bodyPr/>
                    <a:lstStyle/>
                    <a:p>
                      <a:pPr algn="ctr">
                        <a:lnSpc>
                          <a:spcPct val="115000"/>
                        </a:lnSpc>
                        <a:spcAft>
                          <a:spcPts val="0"/>
                        </a:spcAft>
                      </a:pPr>
                      <a:r>
                        <a:rPr lang="en-US" sz="1800" b="0" i="0" dirty="0">
                          <a:effectLst/>
                          <a:latin typeface="Helvetica Regular" charset="0"/>
                        </a:rPr>
                        <a:t>ID</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STATION</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AREA (m2)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Lowest Elevation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Highest Elevation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Length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Slope</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val="10000"/>
                  </a:ext>
                </a:extLst>
              </a:tr>
              <a:tr h="190500">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892+12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2103</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248</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210.5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756</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0.05</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val="10001"/>
                  </a:ext>
                </a:extLst>
              </a:tr>
              <a:tr h="190500">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898+56</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1980</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247</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202.9</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708</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0.0622</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4" name="TextBox 3"/>
          <p:cNvSpPr txBox="1"/>
          <p:nvPr/>
        </p:nvSpPr>
        <p:spPr>
          <a:xfrm>
            <a:off x="970161" y="1008204"/>
            <a:ext cx="2198422" cy="369332"/>
          </a:xfrm>
          <a:prstGeom prst="rect">
            <a:avLst/>
          </a:prstGeom>
          <a:noFill/>
        </p:spPr>
        <p:txBody>
          <a:bodyPr wrap="none" rtlCol="0">
            <a:spAutoFit/>
          </a:bodyPr>
          <a:lstStyle/>
          <a:p>
            <a:r>
              <a:rPr lang="en-US" dirty="0">
                <a:latin typeface="Helvetica Regular" charset="0"/>
                <a:cs typeface="Helvetica Regular" charset="0"/>
              </a:rPr>
              <a:t>Basin Area Details: </a:t>
            </a: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109383939"/>
                  </p:ext>
                </p:extLst>
              </p:nvPr>
            </p:nvGraphicFramePr>
            <p:xfrm>
              <a:off x="970161" y="4078109"/>
              <a:ext cx="5935089" cy="1559201"/>
            </p:xfrm>
            <a:graphic>
              <a:graphicData uri="http://schemas.openxmlformats.org/drawingml/2006/table">
                <a:tbl>
                  <a:tblPr firstRow="1" firstCol="1" bandRow="1">
                    <a:tableStyleId>{5C22544A-7EE6-4342-B048-85BDC9FD1C3A}</a:tableStyleId>
                  </a:tblPr>
                  <a:tblGrid>
                    <a:gridCol w="1189939">
                      <a:extLst>
                        <a:ext uri="{9D8B030D-6E8A-4147-A177-3AD203B41FA5}">
                          <a16:colId xmlns:a16="http://schemas.microsoft.com/office/drawing/2014/main" val="20000"/>
                        </a:ext>
                      </a:extLst>
                    </a:gridCol>
                    <a:gridCol w="1212525">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876441">
                      <a:extLst>
                        <a:ext uri="{9D8B030D-6E8A-4147-A177-3AD203B41FA5}">
                          <a16:colId xmlns:a16="http://schemas.microsoft.com/office/drawing/2014/main" val="20003"/>
                        </a:ext>
                      </a:extLst>
                    </a:gridCol>
                  </a:tblGrid>
                  <a:tr h="791051">
                    <a:tc>
                      <a:txBody>
                        <a:bodyPr/>
                        <a:lstStyle/>
                        <a:p>
                          <a:pPr algn="ctr">
                            <a:lnSpc>
                              <a:spcPct val="115000"/>
                            </a:lnSpc>
                            <a:spcAft>
                              <a:spcPts val="0"/>
                            </a:spcAft>
                          </a:pPr>
                          <a:r>
                            <a:rPr lang="en-US" sz="1800" b="0" i="0" dirty="0">
                              <a:effectLst/>
                              <a:latin typeface="Helvetica Regular" charset="0"/>
                            </a:rPr>
                            <a:t>ID</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STATION</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Runoff Coefficient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Design Flow </a:t>
                          </a:r>
                          <a14:m>
                            <m:oMath xmlns:m="http://schemas.openxmlformats.org/officeDocument/2006/math">
                              <m:r>
                                <a:rPr lang="en-US" sz="1800">
                                  <a:effectLst/>
                                  <a:latin typeface="Cambria Math" panose="02040503050406030204" pitchFamily="18" charset="0"/>
                                </a:rPr>
                                <m:t>(</m:t>
                              </m:r>
                              <m:r>
                                <a:rPr lang="en-US" sz="1800">
                                  <a:effectLst/>
                                  <a:latin typeface="Cambria Math" panose="02040503050406030204" pitchFamily="18" charset="0"/>
                                </a:rPr>
                                <m:t>𝑚</m:t>
                              </m:r>
                              <m:r>
                                <a:rPr lang="en-US" sz="1800">
                                  <a:effectLst/>
                                  <a:latin typeface="Cambria Math" panose="02040503050406030204" pitchFamily="18" charset="0"/>
                                </a:rPr>
                                <m:t>3</m:t>
                              </m:r>
                            </m:oMath>
                          </a14:m>
                          <a:r>
                            <a:rPr lang="en-US" sz="1800" b="0" i="0" dirty="0">
                              <a:effectLst/>
                              <a:latin typeface="Helvetica Regular" charset="0"/>
                            </a:rPr>
                            <a:t>/sec)</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val="10000"/>
                      </a:ext>
                    </a:extLst>
                  </a:tr>
                  <a:tr h="384075">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892+12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0.5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39.43</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val="10001"/>
                      </a:ext>
                    </a:extLst>
                  </a:tr>
                  <a:tr h="384075">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898+56</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0.45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31.68</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val="10002"/>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109383939"/>
                  </p:ext>
                </p:extLst>
              </p:nvPr>
            </p:nvGraphicFramePr>
            <p:xfrm>
              <a:off x="970161" y="4078109"/>
              <a:ext cx="5935089" cy="1559201"/>
            </p:xfrm>
            <a:graphic>
              <a:graphicData uri="http://schemas.openxmlformats.org/drawingml/2006/table">
                <a:tbl>
                  <a:tblPr firstRow="1" firstCol="1" bandRow="1">
                    <a:tableStyleId>{5C22544A-7EE6-4342-B048-85BDC9FD1C3A}</a:tableStyleId>
                  </a:tblPr>
                  <a:tblGrid>
                    <a:gridCol w="1189939">
                      <a:extLst>
                        <a:ext uri="{9D8B030D-6E8A-4147-A177-3AD203B41FA5}">
                          <a16:colId xmlns:a16="http://schemas.microsoft.com/office/drawing/2014/main" xmlns:a14="http://schemas.microsoft.com/office/drawing/2010/main" xmlns="" val="20000"/>
                        </a:ext>
                      </a:extLst>
                    </a:gridCol>
                    <a:gridCol w="1212525">
                      <a:extLst>
                        <a:ext uri="{9D8B030D-6E8A-4147-A177-3AD203B41FA5}">
                          <a16:colId xmlns:a16="http://schemas.microsoft.com/office/drawing/2014/main" xmlns:a14="http://schemas.microsoft.com/office/drawing/2010/main" xmlns="" val="20001"/>
                        </a:ext>
                      </a:extLst>
                    </a:gridCol>
                    <a:gridCol w="1656184">
                      <a:extLst>
                        <a:ext uri="{9D8B030D-6E8A-4147-A177-3AD203B41FA5}">
                          <a16:colId xmlns:a16="http://schemas.microsoft.com/office/drawing/2014/main" xmlns:a14="http://schemas.microsoft.com/office/drawing/2010/main" xmlns="" val="20002"/>
                        </a:ext>
                      </a:extLst>
                    </a:gridCol>
                    <a:gridCol w="1876441">
                      <a:extLst>
                        <a:ext uri="{9D8B030D-6E8A-4147-A177-3AD203B41FA5}">
                          <a16:colId xmlns:a16="http://schemas.microsoft.com/office/drawing/2014/main" xmlns:a14="http://schemas.microsoft.com/office/drawing/2010/main" xmlns="" val="20003"/>
                        </a:ext>
                      </a:extLst>
                    </a:gridCol>
                  </a:tblGrid>
                  <a:tr h="791051">
                    <a:tc>
                      <a:txBody>
                        <a:bodyPr/>
                        <a:lstStyle/>
                        <a:p>
                          <a:pPr algn="ctr">
                            <a:lnSpc>
                              <a:spcPct val="115000"/>
                            </a:lnSpc>
                            <a:spcAft>
                              <a:spcPts val="0"/>
                            </a:spcAft>
                          </a:pPr>
                          <a:r>
                            <a:rPr lang="en-US" sz="1800" b="0" i="0" dirty="0">
                              <a:effectLst/>
                              <a:latin typeface="Helvetica Regular" charset="0"/>
                            </a:rPr>
                            <a:t>ID</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STATION</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Runoff Coefficient </a:t>
                          </a:r>
                          <a:endParaRPr lang="en-US" sz="1800" b="0" i="0" dirty="0">
                            <a:effectLst/>
                            <a:latin typeface="Calibri" charset="0"/>
                            <a:ea typeface="Calibri" charset="0"/>
                            <a:cs typeface="Helvetica Regular" charset="0"/>
                          </a:endParaRPr>
                        </a:p>
                      </a:txBody>
                      <a:tcPr marL="68580" marR="68580" marT="0" marB="0" anchor="ctr"/>
                    </a:tc>
                    <a:tc>
                      <a:txBody>
                        <a:bodyPr/>
                        <a:lstStyle/>
                        <a:p>
                          <a:endParaRPr lang="en-US"/>
                        </a:p>
                      </a:txBody>
                      <a:tcPr marL="68580" marR="68580" marT="0" marB="0" anchor="ctr">
                        <a:blipFill rotWithShape="0">
                          <a:blip r:embed="rId2"/>
                          <a:stretch>
                            <a:fillRect l="-216558" t="-769" r="-1299" b="-108462"/>
                          </a:stretch>
                        </a:blipFill>
                      </a:tcPr>
                    </a:tc>
                    <a:extLst>
                      <a:ext uri="{0D108BD9-81ED-4DB2-BD59-A6C34878D82A}">
                        <a16:rowId xmlns:a16="http://schemas.microsoft.com/office/drawing/2014/main" xmlns:a14="http://schemas.microsoft.com/office/drawing/2010/main" xmlns="" val="10000"/>
                      </a:ext>
                    </a:extLst>
                  </a:tr>
                  <a:tr h="384075">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892+12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0.5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39.43</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xmlns:a14="http://schemas.microsoft.com/office/drawing/2010/main" xmlns="" val="10001"/>
                      </a:ext>
                    </a:extLst>
                  </a:tr>
                  <a:tr h="384075">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898+56</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0.45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31.68</a:t>
                          </a:r>
                          <a:endParaRPr lang="en-US" sz="1800" b="0" i="0" dirty="0">
                            <a:effectLst/>
                            <a:latin typeface="Calibri" charset="0"/>
                            <a:ea typeface="Calibri" charset="0"/>
                            <a:cs typeface="Helvetica Regular" charset="0"/>
                          </a:endParaRPr>
                        </a:p>
                      </a:txBody>
                      <a:tcPr marL="68580" marR="68580" marT="0" marB="0" anchor="ctr"/>
                    </a:tc>
                    <a:extLst>
                      <a:ext uri="{0D108BD9-81ED-4DB2-BD59-A6C34878D82A}">
                        <a16:rowId xmlns:a16="http://schemas.microsoft.com/office/drawing/2014/main" xmlns:a14="http://schemas.microsoft.com/office/drawing/2010/main" xmlns="" val="10002"/>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1619672" y="5905783"/>
                <a:ext cx="3565912" cy="340991"/>
              </a:xfrm>
              <a:prstGeom prst="rect">
                <a:avLst/>
              </a:prstGeom>
            </p:spPr>
            <p:txBody>
              <a:bodyPr wrap="none">
                <a:spAutoFit/>
              </a:bodyPr>
              <a:lstStyle/>
              <a:p>
                <a:pPr marL="457200" algn="ctr">
                  <a:lnSpc>
                    <a:spcPct val="115000"/>
                  </a:lnSpc>
                  <a:spcAft>
                    <a:spcPts val="1000"/>
                  </a:spcAft>
                </a:pPr>
                <a14:m>
                  <m:oMath xmlns:m="http://schemas.openxmlformats.org/officeDocument/2006/math">
                    <m:r>
                      <a:rPr lang="en-US" sz="1500" i="1">
                        <a:latin typeface="Cambria Math" charset="0"/>
                        <a:ea typeface="Calibri" charset="0"/>
                        <a:cs typeface="Times New Roman" charset="0"/>
                      </a:rPr>
                      <m:t>𝑄</m:t>
                    </m:r>
                    <m:r>
                      <a:rPr lang="en-US" sz="1500" i="1">
                        <a:latin typeface="Cambria Math" charset="0"/>
                        <a:ea typeface="Calibri" charset="0"/>
                        <a:cs typeface="Times New Roman" charset="0"/>
                      </a:rPr>
                      <m:t>=</m:t>
                    </m:r>
                    <m:r>
                      <a:rPr lang="en-US" sz="1500" i="1">
                        <a:latin typeface="Cambria Math" charset="0"/>
                        <a:ea typeface="Calibri" charset="0"/>
                        <a:cs typeface="Times New Roman" charset="0"/>
                      </a:rPr>
                      <m:t>𝐶𝐼𝐴</m:t>
                    </m:r>
                    <m:r>
                      <a:rPr lang="en-US" sz="1500" i="1">
                        <a:latin typeface="Cambria Math" charset="0"/>
                        <a:ea typeface="Calibri" charset="0"/>
                        <a:cs typeface="Times New Roman" charset="0"/>
                      </a:rPr>
                      <m:t>     (</m:t>
                    </m:r>
                    <m:r>
                      <a:rPr lang="en-US" sz="1500" i="1">
                        <a:latin typeface="Cambria Math" charset="0"/>
                        <a:ea typeface="Calibri" charset="0"/>
                        <a:cs typeface="Times New Roman" charset="0"/>
                      </a:rPr>
                      <m:t>𝑚</m:t>
                    </m:r>
                    <m:r>
                      <a:rPr lang="en-US" sz="1500" i="1">
                        <a:latin typeface="Cambria Math" charset="0"/>
                        <a:ea typeface="Calibri" charset="0"/>
                        <a:cs typeface="Times New Roman" charset="0"/>
                      </a:rPr>
                      <m:t>3</m:t>
                    </m:r>
                  </m:oMath>
                </a14:m>
                <a:r>
                  <a:rPr lang="en-US" sz="1500" dirty="0">
                    <a:effectLst/>
                    <a:latin typeface="Times New Roman" charset="0"/>
                    <a:ea typeface="Times New Roman" charset="0"/>
                    <a:cs typeface="Helvetica Regular" charset="0"/>
                  </a:rPr>
                  <a:t>/sec)               </a:t>
                </a:r>
                <a:r>
                  <a:rPr lang="en-US" sz="1500" dirty="0" err="1">
                    <a:effectLst/>
                    <a:latin typeface="Times New Roman" charset="0"/>
                    <a:ea typeface="Times New Roman" charset="0"/>
                    <a:cs typeface="Helvetica Regular" charset="0"/>
                  </a:rPr>
                  <a:t>Eq</a:t>
                </a:r>
                <a:r>
                  <a:rPr lang="en-US" sz="1500" dirty="0">
                    <a:effectLst/>
                    <a:latin typeface="Times New Roman" charset="0"/>
                    <a:ea typeface="Times New Roman" charset="0"/>
                    <a:cs typeface="Helvetica Regular" charset="0"/>
                  </a:rPr>
                  <a:t>(8.1)</a:t>
                </a:r>
                <a:endParaRPr lang="en-US" sz="1500" dirty="0">
                  <a:effectLst/>
                  <a:latin typeface="Calibri" charset="0"/>
                  <a:ea typeface="Calibri" charset="0"/>
                  <a:cs typeface="Helvetica Regular"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19672" y="5905783"/>
                <a:ext cx="3565912" cy="340991"/>
              </a:xfrm>
              <a:prstGeom prst="rect">
                <a:avLst/>
              </a:prstGeom>
              <a:blipFill rotWithShape="0">
                <a:blip r:embed="rId3"/>
                <a:stretch>
                  <a:fillRect t="-76786" r="-171" b="-103571"/>
                </a:stretch>
              </a:blipFill>
            </p:spPr>
            <p:txBody>
              <a:bodyPr/>
              <a:lstStyle/>
              <a:p>
                <a:r>
                  <a:rPr lang="en-US">
                    <a:noFill/>
                  </a:rPr>
                  <a:t> </a:t>
                </a:r>
              </a:p>
            </p:txBody>
          </p:sp>
        </mc:Fallback>
      </mc:AlternateContent>
      <p:sp>
        <p:nvSpPr>
          <p:cNvPr id="9" name="TextBox 8"/>
          <p:cNvSpPr txBox="1"/>
          <p:nvPr/>
        </p:nvSpPr>
        <p:spPr>
          <a:xfrm>
            <a:off x="970161" y="3627092"/>
            <a:ext cx="2608406" cy="369332"/>
          </a:xfrm>
          <a:prstGeom prst="rect">
            <a:avLst/>
          </a:prstGeom>
          <a:noFill/>
        </p:spPr>
        <p:txBody>
          <a:bodyPr wrap="none" rtlCol="0">
            <a:spAutoFit/>
          </a:bodyPr>
          <a:lstStyle/>
          <a:p>
            <a:r>
              <a:rPr lang="en-US" dirty="0">
                <a:latin typeface="Helvetica Regular" charset="0"/>
                <a:cs typeface="Helvetica Regular" charset="0"/>
              </a:rPr>
              <a:t>Determination of Inflow:</a:t>
            </a:r>
          </a:p>
        </p:txBody>
      </p:sp>
      <p:sp>
        <p:nvSpPr>
          <p:cNvPr id="5" name="TextBox 4"/>
          <p:cNvSpPr txBox="1"/>
          <p:nvPr/>
        </p:nvSpPr>
        <p:spPr>
          <a:xfrm>
            <a:off x="5951422" y="3533923"/>
            <a:ext cx="3070456" cy="369332"/>
          </a:xfrm>
          <a:prstGeom prst="rect">
            <a:avLst/>
          </a:prstGeom>
          <a:noFill/>
        </p:spPr>
        <p:txBody>
          <a:bodyPr wrap="none" rtlCol="0">
            <a:spAutoFit/>
          </a:bodyPr>
          <a:lstStyle/>
          <a:p>
            <a:r>
              <a:rPr lang="en-US" dirty="0"/>
              <a:t>Table [9] Basin Area Details </a:t>
            </a:r>
          </a:p>
        </p:txBody>
      </p:sp>
      <p:sp>
        <p:nvSpPr>
          <p:cNvPr id="6" name="TextBox 5"/>
          <p:cNvSpPr txBox="1"/>
          <p:nvPr/>
        </p:nvSpPr>
        <p:spPr>
          <a:xfrm>
            <a:off x="6777609" y="5812164"/>
            <a:ext cx="1839221" cy="369332"/>
          </a:xfrm>
          <a:prstGeom prst="rect">
            <a:avLst/>
          </a:prstGeom>
          <a:noFill/>
        </p:spPr>
        <p:txBody>
          <a:bodyPr wrap="none" rtlCol="0">
            <a:spAutoFit/>
          </a:bodyPr>
          <a:lstStyle/>
          <a:p>
            <a:r>
              <a:rPr lang="en-US" dirty="0"/>
              <a:t>Table [10] inflow</a:t>
            </a:r>
          </a:p>
        </p:txBody>
      </p:sp>
      <p:sp>
        <p:nvSpPr>
          <p:cNvPr id="10" name="TextBox 9"/>
          <p:cNvSpPr txBox="1"/>
          <p:nvPr/>
        </p:nvSpPr>
        <p:spPr>
          <a:xfrm>
            <a:off x="941625" y="182497"/>
            <a:ext cx="5531258" cy="553998"/>
          </a:xfrm>
          <a:prstGeom prst="rect">
            <a:avLst/>
          </a:prstGeom>
          <a:noFill/>
        </p:spPr>
        <p:txBody>
          <a:bodyPr wrap="none" rtlCol="0">
            <a:spAutoFit/>
          </a:bodyPr>
          <a:lstStyle/>
          <a:p>
            <a:r>
              <a:rPr lang="en-US" sz="3000" b="1" dirty="0">
                <a:solidFill>
                  <a:srgbClr val="A50021"/>
                </a:solidFill>
                <a:latin typeface="Helvetica" charset="0"/>
                <a:ea typeface="Helvetica" charset="0"/>
                <a:cs typeface="Helvetica" charset="0"/>
              </a:rPr>
              <a:t>Drainage System: Basin Area</a:t>
            </a:r>
          </a:p>
        </p:txBody>
      </p:sp>
    </p:spTree>
    <p:extLst>
      <p:ext uri="{BB962C8B-B14F-4D97-AF65-F5344CB8AC3E}">
        <p14:creationId xmlns:p14="http://schemas.microsoft.com/office/powerpoint/2010/main" val="769608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464A95-948C-4B2D-B1B5-160033D9C98B}" type="slidenum">
              <a:rPr lang="es-ES" altLang="en-US" smtClean="0"/>
              <a:pPr/>
              <a:t>49</a:t>
            </a:fld>
            <a:endParaRPr lang="es-ES" altLang="en-US"/>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273515577"/>
                  </p:ext>
                </p:extLst>
              </p:nvPr>
            </p:nvGraphicFramePr>
            <p:xfrm>
              <a:off x="628650" y="836712"/>
              <a:ext cx="8515350" cy="2653665"/>
            </p:xfrm>
            <a:graphic>
              <a:graphicData uri="http://schemas.openxmlformats.org/drawingml/2006/table">
                <a:tbl>
                  <a:tblPr firstRow="1" firstCol="1" bandRow="1">
                    <a:tableStyleId>{5C22544A-7EE6-4342-B048-85BDC9FD1C3A}</a:tableStyleId>
                  </a:tblPr>
                  <a:tblGrid>
                    <a:gridCol w="850809">
                      <a:extLst>
                        <a:ext uri="{9D8B030D-6E8A-4147-A177-3AD203B41FA5}">
                          <a16:colId xmlns:a16="http://schemas.microsoft.com/office/drawing/2014/main" val="20000"/>
                        </a:ext>
                      </a:extLst>
                    </a:gridCol>
                    <a:gridCol w="1330753">
                      <a:extLst>
                        <a:ext uri="{9D8B030D-6E8A-4147-A177-3AD203B41FA5}">
                          <a16:colId xmlns:a16="http://schemas.microsoft.com/office/drawing/2014/main" val="20001"/>
                        </a:ext>
                      </a:extLst>
                    </a:gridCol>
                    <a:gridCol w="1000902">
                      <a:extLst>
                        <a:ext uri="{9D8B030D-6E8A-4147-A177-3AD203B41FA5}">
                          <a16:colId xmlns:a16="http://schemas.microsoft.com/office/drawing/2014/main" val="20002"/>
                        </a:ext>
                      </a:extLst>
                    </a:gridCol>
                    <a:gridCol w="1347334">
                      <a:extLst>
                        <a:ext uri="{9D8B030D-6E8A-4147-A177-3AD203B41FA5}">
                          <a16:colId xmlns:a16="http://schemas.microsoft.com/office/drawing/2014/main" val="20003"/>
                        </a:ext>
                      </a:extLst>
                    </a:gridCol>
                    <a:gridCol w="789727">
                      <a:extLst>
                        <a:ext uri="{9D8B030D-6E8A-4147-A177-3AD203B41FA5}">
                          <a16:colId xmlns:a16="http://schemas.microsoft.com/office/drawing/2014/main" val="20004"/>
                        </a:ext>
                      </a:extLst>
                    </a:gridCol>
                    <a:gridCol w="1005265">
                      <a:extLst>
                        <a:ext uri="{9D8B030D-6E8A-4147-A177-3AD203B41FA5}">
                          <a16:colId xmlns:a16="http://schemas.microsoft.com/office/drawing/2014/main" val="20005"/>
                        </a:ext>
                      </a:extLst>
                    </a:gridCol>
                    <a:gridCol w="880480">
                      <a:extLst>
                        <a:ext uri="{9D8B030D-6E8A-4147-A177-3AD203B41FA5}">
                          <a16:colId xmlns:a16="http://schemas.microsoft.com/office/drawing/2014/main" val="20006"/>
                        </a:ext>
                      </a:extLst>
                    </a:gridCol>
                    <a:gridCol w="1081183">
                      <a:extLst>
                        <a:ext uri="{9D8B030D-6E8A-4147-A177-3AD203B41FA5}">
                          <a16:colId xmlns:a16="http://schemas.microsoft.com/office/drawing/2014/main" val="20007"/>
                        </a:ext>
                      </a:extLst>
                    </a:gridCol>
                    <a:gridCol w="228897">
                      <a:extLst>
                        <a:ext uri="{9D8B030D-6E8A-4147-A177-3AD203B41FA5}">
                          <a16:colId xmlns:a16="http://schemas.microsoft.com/office/drawing/2014/main" val="20008"/>
                        </a:ext>
                      </a:extLst>
                    </a:gridCol>
                  </a:tblGrid>
                  <a:tr h="1141600">
                    <a:tc>
                      <a:txBody>
                        <a:bodyPr/>
                        <a:lstStyle/>
                        <a:p>
                          <a:pPr algn="ctr">
                            <a:lnSpc>
                              <a:spcPct val="115000"/>
                            </a:lnSpc>
                            <a:spcAft>
                              <a:spcPts val="0"/>
                            </a:spcAft>
                          </a:pPr>
                          <a:r>
                            <a:rPr lang="en-US" sz="1800" b="0" i="0" dirty="0">
                              <a:effectLst/>
                              <a:latin typeface="Helvetica Regular" charset="0"/>
                            </a:rPr>
                            <a:t>ID</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STATION</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No. of openings in culverts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Type of culverts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Highest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Width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Slop</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According to the size of culverts </a:t>
                          </a:r>
                          <a14:m>
                            <m:oMath xmlns:m="http://schemas.openxmlformats.org/officeDocument/2006/math">
                              <m:r>
                                <a:rPr lang="en-US" sz="1800">
                                  <a:effectLst/>
                                  <a:latin typeface="Cambria Math" panose="02040503050406030204" pitchFamily="18" charset="0"/>
                                </a:rPr>
                                <m:t>(</m:t>
                              </m:r>
                              <m:r>
                                <a:rPr lang="en-US" sz="1800">
                                  <a:effectLst/>
                                  <a:latin typeface="Cambria Math" panose="02040503050406030204" pitchFamily="18" charset="0"/>
                                </a:rPr>
                                <m:t>𝑚</m:t>
                              </m:r>
                              <m:r>
                                <a:rPr lang="en-US" sz="1800">
                                  <a:effectLst/>
                                  <a:latin typeface="Cambria Math" panose="02040503050406030204" pitchFamily="18" charset="0"/>
                                </a:rPr>
                                <m:t>3</m:t>
                              </m:r>
                            </m:oMath>
                          </a14:m>
                          <a:r>
                            <a:rPr lang="en-US" sz="1800" b="0" i="0" dirty="0">
                              <a:effectLst/>
                              <a:latin typeface="Helvetica Regular" charset="0"/>
                            </a:rPr>
                            <a:t>/sec)</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 </a:t>
                          </a:r>
                          <a:endParaRPr lang="en-US" sz="18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0"/>
                      </a:ext>
                    </a:extLst>
                  </a:tr>
                  <a:tr h="593090">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892+12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Box culvert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39.43</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39.43</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 </a:t>
                          </a:r>
                          <a:endParaRPr lang="en-US" sz="18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1"/>
                      </a:ext>
                    </a:extLst>
                  </a:tr>
                  <a:tr h="483235">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898+56</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Box culvert</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31.69</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31.69</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 </a:t>
                          </a:r>
                          <a:endParaRPr lang="en-US" sz="18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273515577"/>
                  </p:ext>
                </p:extLst>
              </p:nvPr>
            </p:nvGraphicFramePr>
            <p:xfrm>
              <a:off x="628650" y="836712"/>
              <a:ext cx="8515350" cy="2653665"/>
            </p:xfrm>
            <a:graphic>
              <a:graphicData uri="http://schemas.openxmlformats.org/drawingml/2006/table">
                <a:tbl>
                  <a:tblPr firstRow="1" firstCol="1" bandRow="1">
                    <a:tableStyleId>{5C22544A-7EE6-4342-B048-85BDC9FD1C3A}</a:tableStyleId>
                  </a:tblPr>
                  <a:tblGrid>
                    <a:gridCol w="850809">
                      <a:extLst>
                        <a:ext uri="{9D8B030D-6E8A-4147-A177-3AD203B41FA5}">
                          <a16:colId xmlns:a16="http://schemas.microsoft.com/office/drawing/2014/main" xmlns:a14="http://schemas.microsoft.com/office/drawing/2010/main" xmlns="" val="20000"/>
                        </a:ext>
                      </a:extLst>
                    </a:gridCol>
                    <a:gridCol w="1330753">
                      <a:extLst>
                        <a:ext uri="{9D8B030D-6E8A-4147-A177-3AD203B41FA5}">
                          <a16:colId xmlns:a16="http://schemas.microsoft.com/office/drawing/2014/main" xmlns:a14="http://schemas.microsoft.com/office/drawing/2010/main" xmlns="" val="20001"/>
                        </a:ext>
                      </a:extLst>
                    </a:gridCol>
                    <a:gridCol w="1000902">
                      <a:extLst>
                        <a:ext uri="{9D8B030D-6E8A-4147-A177-3AD203B41FA5}">
                          <a16:colId xmlns:a16="http://schemas.microsoft.com/office/drawing/2014/main" xmlns:a14="http://schemas.microsoft.com/office/drawing/2010/main" xmlns="" val="20002"/>
                        </a:ext>
                      </a:extLst>
                    </a:gridCol>
                    <a:gridCol w="1347334">
                      <a:extLst>
                        <a:ext uri="{9D8B030D-6E8A-4147-A177-3AD203B41FA5}">
                          <a16:colId xmlns:a16="http://schemas.microsoft.com/office/drawing/2014/main" xmlns:a14="http://schemas.microsoft.com/office/drawing/2010/main" xmlns="" val="20003"/>
                        </a:ext>
                      </a:extLst>
                    </a:gridCol>
                    <a:gridCol w="789727">
                      <a:extLst>
                        <a:ext uri="{9D8B030D-6E8A-4147-A177-3AD203B41FA5}">
                          <a16:colId xmlns:a16="http://schemas.microsoft.com/office/drawing/2014/main" xmlns:a14="http://schemas.microsoft.com/office/drawing/2010/main" xmlns="" val="20004"/>
                        </a:ext>
                      </a:extLst>
                    </a:gridCol>
                    <a:gridCol w="1005265">
                      <a:extLst>
                        <a:ext uri="{9D8B030D-6E8A-4147-A177-3AD203B41FA5}">
                          <a16:colId xmlns:a16="http://schemas.microsoft.com/office/drawing/2014/main" xmlns:a14="http://schemas.microsoft.com/office/drawing/2010/main" xmlns="" val="20005"/>
                        </a:ext>
                      </a:extLst>
                    </a:gridCol>
                    <a:gridCol w="880480">
                      <a:extLst>
                        <a:ext uri="{9D8B030D-6E8A-4147-A177-3AD203B41FA5}">
                          <a16:colId xmlns:a16="http://schemas.microsoft.com/office/drawing/2014/main" xmlns:a14="http://schemas.microsoft.com/office/drawing/2010/main" xmlns="" val="20006"/>
                        </a:ext>
                      </a:extLst>
                    </a:gridCol>
                    <a:gridCol w="1081183">
                      <a:extLst>
                        <a:ext uri="{9D8B030D-6E8A-4147-A177-3AD203B41FA5}">
                          <a16:colId xmlns:a16="http://schemas.microsoft.com/office/drawing/2014/main" xmlns:a14="http://schemas.microsoft.com/office/drawing/2010/main" xmlns="" val="20007"/>
                        </a:ext>
                      </a:extLst>
                    </a:gridCol>
                    <a:gridCol w="228897">
                      <a:extLst>
                        <a:ext uri="{9D8B030D-6E8A-4147-A177-3AD203B41FA5}">
                          <a16:colId xmlns:a16="http://schemas.microsoft.com/office/drawing/2014/main" xmlns:a14="http://schemas.microsoft.com/office/drawing/2010/main" xmlns="" val="20008"/>
                        </a:ext>
                      </a:extLst>
                    </a:gridCol>
                  </a:tblGrid>
                  <a:tr h="1577340">
                    <a:tc>
                      <a:txBody>
                        <a:bodyPr/>
                        <a:lstStyle/>
                        <a:p>
                          <a:pPr algn="ctr">
                            <a:lnSpc>
                              <a:spcPct val="115000"/>
                            </a:lnSpc>
                            <a:spcAft>
                              <a:spcPts val="0"/>
                            </a:spcAft>
                          </a:pPr>
                          <a:r>
                            <a:rPr lang="en-US" sz="1800" b="0" i="0" dirty="0">
                              <a:effectLst/>
                              <a:latin typeface="Helvetica Regular" charset="0"/>
                            </a:rPr>
                            <a:t>ID</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STATION</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No. of openings in culverts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Type of culverts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Highest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Width (m)</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Slop</a:t>
                          </a:r>
                          <a:endParaRPr lang="en-US" sz="1800" b="0" i="0" dirty="0">
                            <a:effectLst/>
                            <a:latin typeface="Calibri" charset="0"/>
                            <a:ea typeface="Calibri" charset="0"/>
                            <a:cs typeface="Helvetica Regular" charset="0"/>
                          </a:endParaRPr>
                        </a:p>
                      </a:txBody>
                      <a:tcPr marL="68580" marR="68580" marT="0" marB="0" anchor="ctr"/>
                    </a:tc>
                    <a:tc>
                      <a:txBody>
                        <a:bodyPr/>
                        <a:lstStyle/>
                        <a:p>
                          <a:endParaRPr lang="en-US"/>
                        </a:p>
                      </a:txBody>
                      <a:tcPr marL="68580" marR="68580" marT="0" marB="0" anchor="ctr">
                        <a:blipFill rotWithShape="0">
                          <a:blip r:embed="rId2"/>
                          <a:stretch>
                            <a:fillRect l="-668362" t="-3861" r="-24294" b="-70656"/>
                          </a:stretch>
                        </a:blipFill>
                      </a:tcPr>
                    </a:tc>
                    <a:tc>
                      <a:txBody>
                        <a:bodyPr/>
                        <a:lstStyle/>
                        <a:p>
                          <a:pPr algn="ctr">
                            <a:lnSpc>
                              <a:spcPct val="115000"/>
                            </a:lnSpc>
                            <a:spcAft>
                              <a:spcPts val="0"/>
                            </a:spcAft>
                          </a:pPr>
                          <a:r>
                            <a:rPr lang="en-US" sz="1800" b="0" i="0" dirty="0">
                              <a:effectLst/>
                              <a:latin typeface="Helvetica Regular" charset="0"/>
                            </a:rPr>
                            <a:t> </a:t>
                          </a:r>
                          <a:endParaRPr lang="en-US" sz="18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xmlns:a14="http://schemas.microsoft.com/office/drawing/2010/main" xmlns="" val="10000"/>
                      </a:ext>
                    </a:extLst>
                  </a:tr>
                  <a:tr h="593090">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892+12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Box culvert </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39.43</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39.43</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 </a:t>
                          </a:r>
                          <a:endParaRPr lang="en-US" sz="18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xmlns:a14="http://schemas.microsoft.com/office/drawing/2010/main" xmlns="" val="10001"/>
                      </a:ext>
                    </a:extLst>
                  </a:tr>
                  <a:tr h="483235">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898+56</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Box culvert</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1.5</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31.69</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31.69</a:t>
                          </a:r>
                          <a:endParaRPr lang="en-US" sz="1800" b="0" i="0" dirty="0">
                            <a:effectLst/>
                            <a:latin typeface="Calibri" charset="0"/>
                            <a:ea typeface="Calibri" charset="0"/>
                            <a:cs typeface="Helvetica Regular" charset="0"/>
                          </a:endParaRPr>
                        </a:p>
                      </a:txBody>
                      <a:tcPr marL="68580" marR="68580" marT="0" marB="0" anchor="ctr"/>
                    </a:tc>
                    <a:tc>
                      <a:txBody>
                        <a:bodyPr/>
                        <a:lstStyle/>
                        <a:p>
                          <a:pPr algn="ctr">
                            <a:lnSpc>
                              <a:spcPct val="115000"/>
                            </a:lnSpc>
                            <a:spcAft>
                              <a:spcPts val="0"/>
                            </a:spcAft>
                          </a:pPr>
                          <a:r>
                            <a:rPr lang="en-US" sz="1800" b="0" i="0" dirty="0">
                              <a:effectLst/>
                              <a:latin typeface="Helvetica Regular" charset="0"/>
                            </a:rPr>
                            <a:t> </a:t>
                          </a:r>
                          <a:endParaRPr lang="en-US" sz="18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xmlns:a14="http://schemas.microsoft.com/office/drawing/2010/main" xmlns="" val="10002"/>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628650" y="3733887"/>
                <a:ext cx="6970014" cy="3121817"/>
              </a:xfrm>
              <a:prstGeom prst="rect">
                <a:avLst/>
              </a:prstGeom>
            </p:spPr>
            <p:txBody>
              <a:bodyPr wrap="square" numCol="1">
                <a:spAutoFit/>
              </a:bodyPr>
              <a:lstStyle/>
              <a:p>
                <a:pPr marL="457200">
                  <a:lnSpc>
                    <a:spcPct val="115000"/>
                  </a:lnSpc>
                  <a:spcAft>
                    <a:spcPts val="1000"/>
                  </a:spcAft>
                </a:pPr>
                <a:r>
                  <a:rPr lang="en-US" sz="1400" dirty="0">
                    <a:effectLst/>
                    <a:latin typeface="Helvetica" charset="0"/>
                    <a:ea typeface="Helvetica" charset="0"/>
                    <a:cs typeface="Helvetica" charset="0"/>
                  </a:rPr>
                  <a:t>Height of the water: </a:t>
                </a:r>
              </a:p>
              <a:p>
                <a:pPr marL="457200" algn="ctr">
                  <a:lnSpc>
                    <a:spcPct val="115000"/>
                  </a:lnSpc>
                  <a:spcAft>
                    <a:spcPts val="10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Helvetica" charset="0"/>
                          <a:cs typeface="Helvetica" charset="0"/>
                        </a:rPr>
                        <m:t>h</m:t>
                      </m:r>
                      <m:r>
                        <a:rPr lang="en-US" sz="1400" i="1">
                          <a:effectLst/>
                          <a:latin typeface="Cambria Math" panose="02040503050406030204" pitchFamily="18" charset="0"/>
                          <a:ea typeface="Helvetica" charset="0"/>
                          <a:cs typeface="Helvetica" charset="0"/>
                        </a:rPr>
                        <m:t>=</m:t>
                      </m:r>
                      <m:r>
                        <a:rPr lang="en-US" sz="1400" i="1">
                          <a:effectLst/>
                          <a:latin typeface="Cambria Math" panose="02040503050406030204" pitchFamily="18" charset="0"/>
                          <a:ea typeface="Helvetica" charset="0"/>
                          <a:cs typeface="Helvetica" charset="0"/>
                        </a:rPr>
                        <m:t>h𝑤</m:t>
                      </m:r>
                      <m:r>
                        <a:rPr lang="en-US" sz="1400" i="1">
                          <a:effectLst/>
                          <a:latin typeface="Cambria Math" panose="02040503050406030204" pitchFamily="18" charset="0"/>
                          <a:ea typeface="Helvetica" charset="0"/>
                          <a:cs typeface="Helvetica" charset="0"/>
                        </a:rPr>
                        <m:t>−</m:t>
                      </m:r>
                      <m:f>
                        <m:fPr>
                          <m:ctrlPr>
                            <a:rPr lang="en-US" sz="1400" i="1">
                              <a:effectLst/>
                              <a:latin typeface="Cambria Math" panose="02040503050406030204" pitchFamily="18" charset="0"/>
                              <a:ea typeface="Helvetica" charset="0"/>
                              <a:cs typeface="Helvetica" charset="0"/>
                            </a:rPr>
                          </m:ctrlPr>
                        </m:fPr>
                        <m:num>
                          <m:r>
                            <a:rPr lang="en-US" sz="1400" i="1">
                              <a:effectLst/>
                              <a:latin typeface="Cambria Math" panose="02040503050406030204" pitchFamily="18" charset="0"/>
                              <a:ea typeface="Helvetica" charset="0"/>
                              <a:cs typeface="Helvetica" charset="0"/>
                            </a:rPr>
                            <m:t>𝐷</m:t>
                          </m:r>
                        </m:num>
                        <m:den>
                          <m:r>
                            <a:rPr lang="en-US" sz="1400" i="1">
                              <a:effectLst/>
                              <a:latin typeface="Cambria Math" panose="02040503050406030204" pitchFamily="18" charset="0"/>
                              <a:ea typeface="Helvetica" charset="0"/>
                              <a:cs typeface="Helvetica" charset="0"/>
                            </a:rPr>
                            <m:t>2</m:t>
                          </m:r>
                        </m:den>
                      </m:f>
                      <m:r>
                        <a:rPr lang="en-US" sz="1400" i="1">
                          <a:effectLst/>
                          <a:latin typeface="Cambria Math" panose="02040503050406030204" pitchFamily="18" charset="0"/>
                          <a:ea typeface="Helvetica" charset="0"/>
                          <a:cs typeface="Helvetica" charset="0"/>
                        </a:rPr>
                        <m:t>         </m:t>
                      </m:r>
                      <m:r>
                        <a:rPr lang="en-US" sz="1400" i="1">
                          <a:effectLst/>
                          <a:latin typeface="Cambria Math" panose="02040503050406030204" pitchFamily="18" charset="0"/>
                          <a:ea typeface="Helvetica" charset="0"/>
                          <a:cs typeface="Helvetica" charset="0"/>
                        </a:rPr>
                        <m:t>𝐸𝑞</m:t>
                      </m:r>
                      <m:r>
                        <a:rPr lang="en-US" sz="1400" i="1">
                          <a:effectLst/>
                          <a:latin typeface="Cambria Math" panose="02040503050406030204" pitchFamily="18" charset="0"/>
                          <a:ea typeface="Helvetica" charset="0"/>
                          <a:cs typeface="Helvetica" charset="0"/>
                        </a:rPr>
                        <m:t>(8.2)</m:t>
                      </m:r>
                    </m:oMath>
                  </m:oMathPara>
                </a14:m>
                <a:endParaRPr lang="en-US" sz="1400" dirty="0">
                  <a:effectLst/>
                  <a:latin typeface="Helvetica" charset="0"/>
                  <a:ea typeface="Helvetica" charset="0"/>
                  <a:cs typeface="Helvetica" charset="0"/>
                </a:endParaRPr>
              </a:p>
              <a:p>
                <a:pPr>
                  <a:lnSpc>
                    <a:spcPct val="115000"/>
                  </a:lnSpc>
                  <a:spcAft>
                    <a:spcPts val="1000"/>
                  </a:spcAft>
                </a:pPr>
                <a:r>
                  <a:rPr lang="en-US" sz="1400" dirty="0">
                    <a:effectLst/>
                    <a:latin typeface="Helvetica" charset="0"/>
                    <a:ea typeface="Helvetica" charset="0"/>
                    <a:cs typeface="Helvetica" charset="0"/>
                  </a:rPr>
                  <a:t>Area determined form equation:</a:t>
                </a:r>
              </a:p>
              <a:p>
                <a:pPr marL="457200" algn="ctr">
                  <a:lnSpc>
                    <a:spcPct val="115000"/>
                  </a:lnSpc>
                  <a:spcAft>
                    <a:spcPts val="10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Helvetica" charset="0"/>
                          <a:cs typeface="Helvetica" charset="0"/>
                        </a:rPr>
                        <m:t>𝐴</m:t>
                      </m:r>
                      <m:r>
                        <a:rPr lang="en-US" sz="1400" i="1">
                          <a:effectLst/>
                          <a:latin typeface="Cambria Math" panose="02040503050406030204" pitchFamily="18" charset="0"/>
                          <a:ea typeface="Helvetica" charset="0"/>
                          <a:cs typeface="Helvetica" charset="0"/>
                        </a:rPr>
                        <m:t>=0.45</m:t>
                      </m:r>
                      <m:f>
                        <m:fPr>
                          <m:ctrlPr>
                            <a:rPr lang="en-US" sz="1400" i="1">
                              <a:effectLst/>
                              <a:latin typeface="Cambria Math" panose="02040503050406030204" pitchFamily="18" charset="0"/>
                              <a:ea typeface="Helvetica" charset="0"/>
                              <a:cs typeface="Helvetica" charset="0"/>
                            </a:rPr>
                          </m:ctrlPr>
                        </m:fPr>
                        <m:num>
                          <m:r>
                            <a:rPr lang="en-US" sz="1400" i="1">
                              <a:effectLst/>
                              <a:latin typeface="Cambria Math" panose="02040503050406030204" pitchFamily="18" charset="0"/>
                              <a:ea typeface="Helvetica" charset="0"/>
                              <a:cs typeface="Helvetica" charset="0"/>
                            </a:rPr>
                            <m:t>𝑄</m:t>
                          </m:r>
                        </m:num>
                        <m:den>
                          <m:sSup>
                            <m:sSupPr>
                              <m:ctrlPr>
                                <a:rPr lang="en-US" sz="1400" i="1">
                                  <a:effectLst/>
                                  <a:latin typeface="Cambria Math" panose="02040503050406030204" pitchFamily="18" charset="0"/>
                                  <a:ea typeface="Helvetica" charset="0"/>
                                  <a:cs typeface="Helvetica" charset="0"/>
                                </a:rPr>
                              </m:ctrlPr>
                            </m:sSupPr>
                            <m:e>
                              <m:r>
                                <a:rPr lang="en-US" sz="1400" i="1">
                                  <a:effectLst/>
                                  <a:latin typeface="Cambria Math" panose="02040503050406030204" pitchFamily="18" charset="0"/>
                                  <a:ea typeface="Helvetica" charset="0"/>
                                  <a:cs typeface="Helvetica" charset="0"/>
                                </a:rPr>
                                <m:t>h</m:t>
                              </m:r>
                            </m:e>
                            <m:sup>
                              <m:f>
                                <m:fPr>
                                  <m:ctrlPr>
                                    <a:rPr lang="en-US" sz="1400" i="1">
                                      <a:effectLst/>
                                      <a:latin typeface="Cambria Math" panose="02040503050406030204" pitchFamily="18" charset="0"/>
                                      <a:ea typeface="Helvetica" charset="0"/>
                                      <a:cs typeface="Helvetica" charset="0"/>
                                    </a:rPr>
                                  </m:ctrlPr>
                                </m:fPr>
                                <m:num>
                                  <m:r>
                                    <a:rPr lang="en-US" sz="1400" i="1">
                                      <a:effectLst/>
                                      <a:latin typeface="Cambria Math" panose="02040503050406030204" pitchFamily="18" charset="0"/>
                                      <a:ea typeface="Helvetica" charset="0"/>
                                      <a:cs typeface="Helvetica" charset="0"/>
                                    </a:rPr>
                                    <m:t>1</m:t>
                                  </m:r>
                                </m:num>
                                <m:den>
                                  <m:r>
                                    <a:rPr lang="en-US" sz="1400" i="1">
                                      <a:effectLst/>
                                      <a:latin typeface="Cambria Math" panose="02040503050406030204" pitchFamily="18" charset="0"/>
                                      <a:ea typeface="Helvetica" charset="0"/>
                                      <a:cs typeface="Helvetica" charset="0"/>
                                    </a:rPr>
                                    <m:t>2</m:t>
                                  </m:r>
                                </m:den>
                              </m:f>
                            </m:sup>
                          </m:sSup>
                        </m:den>
                      </m:f>
                      <m:r>
                        <a:rPr lang="en-US" sz="1400" i="1">
                          <a:effectLst/>
                          <a:latin typeface="Cambria Math" panose="02040503050406030204" pitchFamily="18" charset="0"/>
                          <a:ea typeface="Helvetica" charset="0"/>
                          <a:cs typeface="Helvetica" charset="0"/>
                        </a:rPr>
                        <m:t>          </m:t>
                      </m:r>
                      <m:r>
                        <a:rPr lang="en-US" sz="1400" i="1">
                          <a:effectLst/>
                          <a:latin typeface="Cambria Math" panose="02040503050406030204" pitchFamily="18" charset="0"/>
                          <a:ea typeface="Helvetica" charset="0"/>
                          <a:cs typeface="Helvetica" charset="0"/>
                        </a:rPr>
                        <m:t>𝐸𝑞</m:t>
                      </m:r>
                      <m:r>
                        <a:rPr lang="en-US" sz="1400" i="1">
                          <a:effectLst/>
                          <a:latin typeface="Cambria Math" panose="02040503050406030204" pitchFamily="18" charset="0"/>
                          <a:ea typeface="Helvetica" charset="0"/>
                          <a:cs typeface="Helvetica" charset="0"/>
                        </a:rPr>
                        <m:t>(8.3)</m:t>
                      </m:r>
                    </m:oMath>
                  </m:oMathPara>
                </a14:m>
                <a:endParaRPr lang="en-US" sz="1400" dirty="0">
                  <a:effectLst/>
                  <a:latin typeface="Helvetica" charset="0"/>
                  <a:ea typeface="Helvetica" charset="0"/>
                  <a:cs typeface="Helvetica" charset="0"/>
                </a:endParaRPr>
              </a:p>
              <a:p>
                <a:pPr>
                  <a:lnSpc>
                    <a:spcPct val="115000"/>
                  </a:lnSpc>
                  <a:spcAft>
                    <a:spcPts val="1000"/>
                  </a:spcAft>
                </a:pPr>
                <a:r>
                  <a:rPr lang="en-US" sz="1400" dirty="0">
                    <a:effectLst/>
                    <a:latin typeface="Helvetica" charset="0"/>
                    <a:ea typeface="Helvetica" charset="0"/>
                    <a:cs typeface="Helvetica" charset="0"/>
                  </a:rPr>
                  <a:t>Determine the width of culvert:</a:t>
                </a:r>
              </a:p>
              <a:p>
                <a:pPr marL="457200">
                  <a:lnSpc>
                    <a:spcPct val="115000"/>
                  </a:lnSpc>
                  <a:spcAft>
                    <a:spcPts val="1000"/>
                  </a:spcAft>
                </a:pPr>
                <a14:m>
                  <m:oMathPara xmlns:m="http://schemas.openxmlformats.org/officeDocument/2006/math">
                    <m:oMathParaPr>
                      <m:jc m:val="centerGroup"/>
                    </m:oMathParaPr>
                    <m:oMath xmlns:m="http://schemas.openxmlformats.org/officeDocument/2006/math">
                      <m:r>
                        <a:rPr lang="en-US" sz="1400" i="1">
                          <a:effectLst/>
                          <a:latin typeface="Cambria Math" panose="02040503050406030204" pitchFamily="18" charset="0"/>
                          <a:ea typeface="Helvetica" charset="0"/>
                          <a:cs typeface="Helvetica" charset="0"/>
                        </a:rPr>
                        <m:t>𝐵</m:t>
                      </m:r>
                      <m:r>
                        <a:rPr lang="en-US" sz="1400" i="1">
                          <a:effectLst/>
                          <a:latin typeface="Cambria Math" panose="02040503050406030204" pitchFamily="18" charset="0"/>
                          <a:ea typeface="Helvetica" charset="0"/>
                          <a:cs typeface="Helvetica" charset="0"/>
                        </a:rPr>
                        <m:t>=</m:t>
                      </m:r>
                      <m:f>
                        <m:fPr>
                          <m:ctrlPr>
                            <a:rPr lang="en-US" sz="1400" i="1">
                              <a:effectLst/>
                              <a:latin typeface="Cambria Math" panose="02040503050406030204" pitchFamily="18" charset="0"/>
                              <a:ea typeface="Helvetica" charset="0"/>
                              <a:cs typeface="Helvetica" charset="0"/>
                            </a:rPr>
                          </m:ctrlPr>
                        </m:fPr>
                        <m:num>
                          <m:r>
                            <a:rPr lang="en-US" sz="1400" i="1">
                              <a:effectLst/>
                              <a:latin typeface="Cambria Math" panose="02040503050406030204" pitchFamily="18" charset="0"/>
                              <a:ea typeface="Helvetica" charset="0"/>
                              <a:cs typeface="Helvetica" charset="0"/>
                            </a:rPr>
                            <m:t>𝐴</m:t>
                          </m:r>
                        </m:num>
                        <m:den>
                          <m:r>
                            <a:rPr lang="en-US" sz="1400" i="1">
                              <a:effectLst/>
                              <a:latin typeface="Cambria Math" panose="02040503050406030204" pitchFamily="18" charset="0"/>
                              <a:ea typeface="Helvetica" charset="0"/>
                              <a:cs typeface="Helvetica" charset="0"/>
                            </a:rPr>
                            <m:t>𝐷</m:t>
                          </m:r>
                        </m:den>
                      </m:f>
                      <m:r>
                        <a:rPr lang="en-US" sz="1400" i="1">
                          <a:effectLst/>
                          <a:latin typeface="Cambria Math" panose="02040503050406030204" pitchFamily="18" charset="0"/>
                          <a:ea typeface="Helvetica" charset="0"/>
                          <a:cs typeface="Helvetica" charset="0"/>
                        </a:rPr>
                        <m:t>      </m:t>
                      </m:r>
                      <m:r>
                        <a:rPr lang="en-US" sz="1400" i="1">
                          <a:effectLst/>
                          <a:latin typeface="Cambria Math" panose="02040503050406030204" pitchFamily="18" charset="0"/>
                          <a:ea typeface="Helvetica" charset="0"/>
                          <a:cs typeface="Helvetica" charset="0"/>
                        </a:rPr>
                        <m:t>𝐸𝑞</m:t>
                      </m:r>
                      <m:r>
                        <a:rPr lang="en-US" sz="1400" i="1">
                          <a:effectLst/>
                          <a:latin typeface="Cambria Math" panose="02040503050406030204" pitchFamily="18" charset="0"/>
                          <a:ea typeface="Helvetica" charset="0"/>
                          <a:cs typeface="Helvetica" charset="0"/>
                        </a:rPr>
                        <m:t>(8.4)</m:t>
                      </m:r>
                    </m:oMath>
                  </m:oMathPara>
                </a14:m>
                <a:endParaRPr lang="en-US" sz="1400" dirty="0">
                  <a:effectLst/>
                  <a:latin typeface="Helvetica" charset="0"/>
                  <a:ea typeface="Helvetica" charset="0"/>
                  <a:cs typeface="Helvetica"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8650" y="3733887"/>
                <a:ext cx="6970014" cy="3121817"/>
              </a:xfrm>
              <a:prstGeom prst="rect">
                <a:avLst/>
              </a:prstGeom>
              <a:blipFill rotWithShape="0">
                <a:blip r:embed="rId3"/>
                <a:stretch>
                  <a:fillRect l="-262"/>
                </a:stretch>
              </a:blipFill>
            </p:spPr>
            <p:txBody>
              <a:bodyPr/>
              <a:lstStyle/>
              <a:p>
                <a:r>
                  <a:rPr lang="en-US">
                    <a:noFill/>
                  </a:rPr>
                  <a:t> </a:t>
                </a:r>
              </a:p>
            </p:txBody>
          </p:sp>
        </mc:Fallback>
      </mc:AlternateContent>
      <p:sp>
        <p:nvSpPr>
          <p:cNvPr id="3" name="TextBox 2"/>
          <p:cNvSpPr txBox="1"/>
          <p:nvPr/>
        </p:nvSpPr>
        <p:spPr>
          <a:xfrm>
            <a:off x="6405452" y="3549221"/>
            <a:ext cx="2437462" cy="369332"/>
          </a:xfrm>
          <a:prstGeom prst="rect">
            <a:avLst/>
          </a:prstGeom>
          <a:noFill/>
        </p:spPr>
        <p:txBody>
          <a:bodyPr wrap="none" rtlCol="0">
            <a:spAutoFit/>
          </a:bodyPr>
          <a:lstStyle/>
          <a:p>
            <a:r>
              <a:rPr lang="en-US" dirty="0"/>
              <a:t>Table [11] Dimensions</a:t>
            </a:r>
          </a:p>
        </p:txBody>
      </p:sp>
    </p:spTree>
    <p:extLst>
      <p:ext uri="{BB962C8B-B14F-4D97-AF65-F5344CB8AC3E}">
        <p14:creationId xmlns:p14="http://schemas.microsoft.com/office/powerpoint/2010/main" val="850979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268" r="10732"/>
          <a:stretch/>
        </p:blipFill>
        <p:spPr>
          <a:xfrm>
            <a:off x="19" y="10"/>
            <a:ext cx="9144000" cy="6858006"/>
          </a:xfrm>
          <a:prstGeom prst="rect">
            <a:avLst/>
          </a:prstGeom>
        </p:spPr>
      </p:pic>
      <p:sp>
        <p:nvSpPr>
          <p:cNvPr id="1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latin typeface="Helvetica Regular" charset="0"/>
              <a:cs typeface="Helvetica Regular" charset="0"/>
            </a:endParaRPr>
          </a:p>
        </p:txBody>
      </p:sp>
      <p:sp>
        <p:nvSpPr>
          <p:cNvPr id="7170" name="Title 1">
            <a:extLst>
              <a:ext uri="{FF2B5EF4-FFF2-40B4-BE49-F238E27FC236}">
                <a16:creationId xmlns:a16="http://schemas.microsoft.com/office/drawing/2014/main" id="{4AF22C77-7EA7-4750-8124-CA436F39BB5B}"/>
              </a:ext>
            </a:extLst>
          </p:cNvPr>
          <p:cNvSpPr>
            <a:spLocks noGrp="1"/>
          </p:cNvSpPr>
          <p:nvPr>
            <p:ph type="title"/>
          </p:nvPr>
        </p:nvSpPr>
        <p:spPr>
          <a:xfrm>
            <a:off x="532086" y="1913950"/>
            <a:ext cx="3153102" cy="1342754"/>
          </a:xfrm>
        </p:spPr>
        <p:txBody>
          <a:bodyPr vert="horz" lIns="91440" tIns="45720" rIns="91440" bIns="45720" rtlCol="0" anchor="ctr">
            <a:normAutofit/>
          </a:bodyPr>
          <a:lstStyle/>
          <a:p>
            <a:pPr algn="ctr" defTabSz="914400"/>
            <a:r>
              <a:rPr lang="en-US" altLang="en-US" sz="3100" b="1" dirty="0">
                <a:solidFill>
                  <a:srgbClr val="A50021"/>
                </a:solidFill>
                <a:latin typeface="Helvetica" charset="0"/>
                <a:ea typeface="Helvetica" charset="0"/>
                <a:cs typeface="Helvetica" charset="0"/>
              </a:rPr>
              <a:t>OBJECTIVES </a:t>
            </a:r>
          </a:p>
        </p:txBody>
      </p:sp>
      <p:cxnSp>
        <p:nvCxnSpPr>
          <p:cNvPr id="139" name="Straight Connector 138">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244" name="Content Placeholder 3">
            <a:extLst>
              <a:ext uri="{FF2B5EF4-FFF2-40B4-BE49-F238E27FC236}">
                <a16:creationId xmlns:a16="http://schemas.microsoft.com/office/drawing/2014/main" id="{062D204A-7D07-4123-9F8B-3EAE578A00B9}"/>
              </a:ext>
            </a:extLst>
          </p:cNvPr>
          <p:cNvSpPr>
            <a:spLocks noGrp="1"/>
          </p:cNvSpPr>
          <p:nvPr>
            <p:ph sz="half" idx="2"/>
          </p:nvPr>
        </p:nvSpPr>
        <p:spPr>
          <a:xfrm>
            <a:off x="82452" y="3417575"/>
            <a:ext cx="4249871" cy="2619839"/>
          </a:xfrm>
        </p:spPr>
        <p:txBody>
          <a:bodyPr vert="horz" lIns="91440" tIns="45720" rIns="91440" bIns="45720" rtlCol="0" anchor="ctr">
            <a:normAutofit/>
          </a:bodyPr>
          <a:lstStyle/>
          <a:p>
            <a:pPr indent="-228600" defTabSz="914400" fontAlgn="auto">
              <a:spcAft>
                <a:spcPts val="0"/>
              </a:spcAft>
              <a:defRPr/>
            </a:pPr>
            <a:r>
              <a:rPr lang="en-US" altLang="x-none" sz="1200" dirty="0">
                <a:latin typeface="Helvetica" charset="0"/>
                <a:ea typeface="Helvetica" charset="0"/>
                <a:cs typeface="Helvetica" charset="0"/>
              </a:rPr>
              <a:t>A more organized distribution of permanent traffic volume between </a:t>
            </a:r>
            <a:r>
              <a:rPr lang="en-US" altLang="x-none" sz="1200" dirty="0" err="1">
                <a:latin typeface="Helvetica" charset="0"/>
                <a:ea typeface="Helvetica" charset="0"/>
                <a:cs typeface="Helvetica" charset="0"/>
              </a:rPr>
              <a:t>Thuwal</a:t>
            </a:r>
            <a:r>
              <a:rPr lang="en-US" altLang="x-none" sz="1200" dirty="0">
                <a:latin typeface="Helvetica" charset="0"/>
                <a:ea typeface="Helvetica" charset="0"/>
                <a:cs typeface="Helvetica" charset="0"/>
              </a:rPr>
              <a:t> and Makkah Al-</a:t>
            </a:r>
            <a:r>
              <a:rPr lang="en-US" altLang="x-none" sz="1200" dirty="0" err="1">
                <a:latin typeface="Helvetica" charset="0"/>
                <a:ea typeface="Helvetica" charset="0"/>
                <a:cs typeface="Helvetica" charset="0"/>
              </a:rPr>
              <a:t>Mukarramah</a:t>
            </a:r>
            <a:r>
              <a:rPr lang="en-US" altLang="x-none" sz="1200" dirty="0">
                <a:latin typeface="Helvetica" charset="0"/>
                <a:ea typeface="Helvetica" charset="0"/>
                <a:cs typeface="Helvetica" charset="0"/>
              </a:rPr>
              <a:t>.</a:t>
            </a:r>
          </a:p>
          <a:p>
            <a:pPr indent="-228600" defTabSz="914400" fontAlgn="auto">
              <a:spcAft>
                <a:spcPts val="0"/>
              </a:spcAft>
              <a:defRPr/>
            </a:pPr>
            <a:r>
              <a:rPr lang="en-US" altLang="x-none" sz="1200" dirty="0">
                <a:latin typeface="Helvetica" charset="0"/>
                <a:ea typeface="Helvetica" charset="0"/>
                <a:cs typeface="Helvetica" charset="0"/>
              </a:rPr>
              <a:t>Reducing traffic congestion on the Jeddah Makkah Highway</a:t>
            </a:r>
          </a:p>
          <a:p>
            <a:pPr indent="-228600" defTabSz="914400" fontAlgn="auto">
              <a:spcAft>
                <a:spcPts val="0"/>
              </a:spcAft>
              <a:defRPr/>
            </a:pPr>
            <a:r>
              <a:rPr lang="en-US" altLang="x-none" sz="1200" dirty="0">
                <a:latin typeface="Helvetica" charset="0"/>
                <a:ea typeface="Helvetica" charset="0"/>
                <a:cs typeface="Helvetica" charset="0"/>
              </a:rPr>
              <a:t>Traffic service towards Jeddah International Airport.</a:t>
            </a:r>
          </a:p>
          <a:p>
            <a:pPr indent="-228600" defTabSz="914400" fontAlgn="auto">
              <a:spcAft>
                <a:spcPts val="0"/>
              </a:spcAft>
              <a:defRPr/>
            </a:pPr>
            <a:r>
              <a:rPr lang="en-US" altLang="x-none" sz="1200" dirty="0">
                <a:latin typeface="Helvetica" charset="0"/>
                <a:ea typeface="Helvetica" charset="0"/>
                <a:cs typeface="Helvetica" charset="0"/>
              </a:rPr>
              <a:t>Facilitating commercial movement and movement of goods.</a:t>
            </a:r>
          </a:p>
          <a:p>
            <a:pPr indent="-228600" defTabSz="914400" fontAlgn="auto">
              <a:spcAft>
                <a:spcPts val="0"/>
              </a:spcAft>
              <a:defRPr/>
            </a:pPr>
            <a:r>
              <a:rPr lang="en-US" altLang="x-none" sz="1200" dirty="0">
                <a:latin typeface="Helvetica" charset="0"/>
                <a:ea typeface="Helvetica" charset="0"/>
                <a:cs typeface="Helvetica" charset="0"/>
              </a:rPr>
              <a:t>Facilitating industrial movement, and contributing to reducing the time period for the transportation of its products.</a:t>
            </a:r>
          </a:p>
        </p:txBody>
      </p:sp>
      <p:pic>
        <p:nvPicPr>
          <p:cNvPr id="7171" name="Content Placeholder 4">
            <a:extLst>
              <a:ext uri="{FF2B5EF4-FFF2-40B4-BE49-F238E27FC236}">
                <a16:creationId xmlns:a16="http://schemas.microsoft.com/office/drawing/2014/main" id="{364A7D0D-4370-4858-B53A-5E04199164A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740650" y="44450"/>
            <a:ext cx="1295400" cy="1296988"/>
          </a:xfrm>
        </p:spPr>
      </p:pic>
    </p:spTree>
    <p:extLst>
      <p:ext uri="{BB962C8B-B14F-4D97-AF65-F5344CB8AC3E}">
        <p14:creationId xmlns:p14="http://schemas.microsoft.com/office/powerpoint/2010/main" val="1182346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464A95-948C-4B2D-B1B5-160033D9C98B}" type="slidenum">
              <a:rPr lang="es-ES" altLang="en-US" smtClean="0"/>
              <a:pPr/>
              <a:t>50</a:t>
            </a:fld>
            <a:endParaRPr lang="es-ES" altLang="en-US"/>
          </a:p>
        </p:txBody>
      </p:sp>
      <p:sp>
        <p:nvSpPr>
          <p:cNvPr id="3" name="Rectangle 2"/>
          <p:cNvSpPr txBox="1">
            <a:spLocks noChangeArrowheads="1"/>
          </p:cNvSpPr>
          <p:nvPr/>
        </p:nvSpPr>
        <p:spPr>
          <a:xfrm>
            <a:off x="628650" y="365125"/>
            <a:ext cx="7886700" cy="662781"/>
          </a:xfrm>
          <a:prstGeom prst="rect">
            <a:avLst/>
          </a:prstGeom>
        </p:spPr>
        <p:txBody>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defRPr/>
            </a:pPr>
            <a:r>
              <a:rPr lang="en-US" sz="3000" dirty="0">
                <a:solidFill>
                  <a:srgbClr val="A50021"/>
                </a:solidFill>
                <a:latin typeface="Helvetica Regular" charset="0"/>
                <a:ea typeface="Helvetica Regular" charset="0"/>
                <a:cs typeface="Times New Roman" pitchFamily="18" charset="0"/>
              </a:rPr>
              <a:t>Box Culverts Cross Section</a:t>
            </a:r>
          </a:p>
        </p:txBody>
      </p:sp>
      <p:sp>
        <p:nvSpPr>
          <p:cNvPr id="5" name="Rectangle 3"/>
          <p:cNvSpPr txBox="1">
            <a:spLocks noChangeArrowheads="1"/>
          </p:cNvSpPr>
          <p:nvPr/>
        </p:nvSpPr>
        <p:spPr>
          <a:xfrm>
            <a:off x="628650" y="1032624"/>
            <a:ext cx="7886700" cy="4351338"/>
          </a:xfrm>
          <a:prstGeom prst="rect">
            <a:avLst/>
          </a:prstGeom>
        </p:spPr>
        <p:txBody>
          <a:bodyPr>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endParaRPr lang="en-US" sz="2800" dirty="0">
              <a:solidFill>
                <a:srgbClr val="FF0000"/>
              </a:solidFill>
              <a:latin typeface="Helvetica Regular" charset="0"/>
            </a:endParaRPr>
          </a:p>
        </p:txBody>
      </p:sp>
      <p:sp>
        <p:nvSpPr>
          <p:cNvPr id="6" name="Rectangle 3"/>
          <p:cNvSpPr txBox="1">
            <a:spLocks noChangeArrowheads="1"/>
          </p:cNvSpPr>
          <p:nvPr/>
        </p:nvSpPr>
        <p:spPr>
          <a:xfrm>
            <a:off x="597274" y="1027906"/>
            <a:ext cx="7886700" cy="4351338"/>
          </a:xfrm>
          <a:prstGeom prst="rect">
            <a:avLst/>
          </a:prstGeom>
        </p:spPr>
        <p:txBody>
          <a:bodyPr>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800" dirty="0">
                <a:latin typeface="Helvetica Regular" charset="0"/>
              </a:rPr>
              <a:t>After studying the rainfall, and the inflow rate, the suggested box culvert cross section consists of 2 opening, such as this photo.</a:t>
            </a:r>
            <a:endParaRPr lang="en-US" sz="2800" dirty="0">
              <a:solidFill>
                <a:srgbClr val="FF0000"/>
              </a:solidFill>
              <a:latin typeface="Helvetica Regular"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724" y="2675298"/>
            <a:ext cx="6463630" cy="3706778"/>
          </a:xfrm>
          <a:prstGeom prst="rect">
            <a:avLst/>
          </a:prstGeom>
        </p:spPr>
      </p:pic>
      <p:sp>
        <p:nvSpPr>
          <p:cNvPr id="4" name="TextBox 3"/>
          <p:cNvSpPr txBox="1"/>
          <p:nvPr/>
        </p:nvSpPr>
        <p:spPr>
          <a:xfrm>
            <a:off x="2699792" y="6395748"/>
            <a:ext cx="4100353" cy="369332"/>
          </a:xfrm>
          <a:prstGeom prst="rect">
            <a:avLst/>
          </a:prstGeom>
          <a:noFill/>
        </p:spPr>
        <p:txBody>
          <a:bodyPr wrap="none" rtlCol="0">
            <a:spAutoFit/>
          </a:bodyPr>
          <a:lstStyle/>
          <a:p>
            <a:r>
              <a:rPr lang="en-US" dirty="0"/>
              <a:t>Figure [11] Box Culverts</a:t>
            </a:r>
            <a:r>
              <a:rPr lang="en-US"/>
              <a:t>, SPA, Jeddah</a:t>
            </a:r>
          </a:p>
        </p:txBody>
      </p:sp>
    </p:spTree>
    <p:extLst>
      <p:ext uri="{BB962C8B-B14F-4D97-AF65-F5344CB8AC3E}">
        <p14:creationId xmlns:p14="http://schemas.microsoft.com/office/powerpoint/2010/main" val="429390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120" r="16880"/>
          <a:stretch/>
        </p:blipFill>
        <p:spPr>
          <a:xfrm>
            <a:off x="20" y="10"/>
            <a:ext cx="9143979" cy="6857990"/>
          </a:xfrm>
          <a:prstGeom prst="rect">
            <a:avLst/>
          </a:prstGeom>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01730" name="Rectangle 2"/>
          <p:cNvSpPr>
            <a:spLocks noGrp="1" noChangeArrowheads="1"/>
          </p:cNvSpPr>
          <p:nvPr>
            <p:ph type="title"/>
          </p:nvPr>
        </p:nvSpPr>
        <p:spPr>
          <a:xfrm>
            <a:off x="532086" y="1913950"/>
            <a:ext cx="3153102" cy="1342754"/>
          </a:xfrm>
        </p:spPr>
        <p:txBody>
          <a:bodyPr>
            <a:normAutofit/>
          </a:bodyPr>
          <a:lstStyle/>
          <a:p>
            <a:pPr algn="ctr">
              <a:defRPr/>
            </a:pPr>
            <a:r>
              <a:rPr lang="en-US" sz="2600" b="1" dirty="0">
                <a:solidFill>
                  <a:srgbClr val="A50021"/>
                </a:solidFill>
                <a:latin typeface="Helvetica Regular" charset="0"/>
                <a:ea typeface="Helvetica Regular" charset="0"/>
                <a:cs typeface="Times New Roman" pitchFamily="18" charset="0"/>
              </a:rPr>
              <a:t>Basic Principles of Interchange</a:t>
            </a:r>
            <a:br>
              <a:rPr lang="en-US" sz="2600" b="1" dirty="0">
                <a:solidFill>
                  <a:srgbClr val="A50021"/>
                </a:solidFill>
                <a:latin typeface="Helvetica Regular" charset="0"/>
                <a:ea typeface="Helvetica Regular" charset="0"/>
                <a:cs typeface="Times New Roman" pitchFamily="18" charset="0"/>
              </a:rPr>
            </a:br>
            <a:r>
              <a:rPr lang="en-US" sz="2600" b="1" dirty="0">
                <a:solidFill>
                  <a:srgbClr val="A50021"/>
                </a:solidFill>
                <a:latin typeface="Helvetica Regular" charset="0"/>
                <a:ea typeface="Helvetica Regular" charset="0"/>
                <a:cs typeface="Times New Roman" pitchFamily="18" charset="0"/>
              </a:rPr>
              <a:t> (Design Objectives)</a:t>
            </a:r>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1507" name="Rectangle 3"/>
          <p:cNvSpPr>
            <a:spLocks noGrp="1" noChangeArrowheads="1"/>
          </p:cNvSpPr>
          <p:nvPr>
            <p:ph type="body" idx="1"/>
          </p:nvPr>
        </p:nvSpPr>
        <p:spPr>
          <a:xfrm>
            <a:off x="394137" y="3417573"/>
            <a:ext cx="3444765" cy="2619839"/>
          </a:xfrm>
        </p:spPr>
        <p:txBody>
          <a:bodyPr anchor="ctr">
            <a:normAutofit/>
          </a:bodyPr>
          <a:lstStyle/>
          <a:p>
            <a:r>
              <a:rPr lang="en-US" sz="1600" dirty="0"/>
              <a:t>Reduce the number of conflict points</a:t>
            </a:r>
          </a:p>
          <a:p>
            <a:r>
              <a:rPr lang="en-US" sz="1600" dirty="0"/>
              <a:t>Minimize severity of potential conflicts</a:t>
            </a:r>
          </a:p>
          <a:p>
            <a:r>
              <a:rPr lang="en-US" sz="1600" dirty="0"/>
              <a:t>Provide for smooth flow of traffic</a:t>
            </a:r>
          </a:p>
          <a:p>
            <a:r>
              <a:rPr lang="en-US" sz="1600" dirty="0"/>
              <a:t>Consider both vehicles and pedestrians</a:t>
            </a:r>
          </a:p>
          <a:p>
            <a:r>
              <a:rPr lang="en-US" sz="1600" dirty="0"/>
              <a:t>Avoid multiple and compound merging and diverging</a:t>
            </a:r>
          </a:p>
        </p:txBody>
      </p:sp>
    </p:spTree>
    <p:extLst>
      <p:ext uri="{BB962C8B-B14F-4D97-AF65-F5344CB8AC3E}">
        <p14:creationId xmlns:p14="http://schemas.microsoft.com/office/powerpoint/2010/main" val="1337737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60413" y="88900"/>
            <a:ext cx="5740400" cy="898525"/>
          </a:xfrm>
          <a:prstGeom prst="rect">
            <a:avLst/>
          </a:prstGeom>
          <a:solidFill>
            <a:schemeClr val="accent6">
              <a:lumMod val="60000"/>
              <a:lumOff val="40000"/>
            </a:schemeClr>
          </a:solidFill>
          <a:ln w="9525">
            <a:noFill/>
            <a:miter lim="800000"/>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l" rtl="0" eaLnBrk="1" hangingPunct="1">
              <a:defRPr/>
            </a:pPr>
            <a:r>
              <a:rPr lang="en-US" sz="3000" b="1" dirty="0">
                <a:solidFill>
                  <a:srgbClr val="A50021"/>
                </a:solidFill>
                <a:effectLst>
                  <a:outerShdw blurRad="38100" dist="38100" dir="2700000" algn="tl">
                    <a:srgbClr val="FFFFFF"/>
                  </a:outerShdw>
                </a:effectLst>
                <a:latin typeface="Helvetica Regular" charset="0"/>
                <a:ea typeface="Helvetica Regular" charset="0"/>
                <a:cs typeface="Helvetica Regular" charset="0"/>
              </a:rPr>
              <a:t>Intersection Control</a:t>
            </a:r>
          </a:p>
        </p:txBody>
      </p:sp>
      <p:sp>
        <p:nvSpPr>
          <p:cNvPr id="61444" name="Rectangle 3"/>
          <p:cNvSpPr>
            <a:spLocks noChangeArrowheads="1"/>
          </p:cNvSpPr>
          <p:nvPr/>
        </p:nvSpPr>
        <p:spPr bwMode="auto">
          <a:xfrm>
            <a:off x="760413" y="1052513"/>
            <a:ext cx="8132762" cy="5214937"/>
          </a:xfrm>
          <a:prstGeom prst="rect">
            <a:avLst/>
          </a:prstGeom>
          <a:noFill/>
          <a:ln w="9525">
            <a:noFill/>
            <a:miter lim="800000"/>
            <a:headEnd/>
            <a:tailEnd/>
          </a:ln>
        </p:spPr>
        <p:txBody>
          <a:bodyPr/>
          <a:lstStyle/>
          <a:p>
            <a:pPr marL="342900" indent="-342900" eaLnBrk="0" hangingPunct="0">
              <a:spcBef>
                <a:spcPct val="20000"/>
              </a:spcBef>
              <a:buClr>
                <a:schemeClr val="folHlink"/>
              </a:buClr>
              <a:buSzPct val="90000"/>
            </a:pPr>
            <a:r>
              <a:rPr lang="en-US" sz="3000" dirty="0">
                <a:solidFill>
                  <a:srgbClr val="FF0000"/>
                </a:solidFill>
                <a:latin typeface="Helvetica Regular" charset="0"/>
                <a:cs typeface="Helvetica Regular" charset="0"/>
              </a:rPr>
              <a:t>Conflict Points at Intersections</a:t>
            </a:r>
          </a:p>
          <a:p>
            <a:pPr marL="342900" indent="-342900" algn="l" rtl="0" eaLnBrk="0" hangingPunct="0">
              <a:spcBef>
                <a:spcPct val="20000"/>
              </a:spcBef>
              <a:buClr>
                <a:schemeClr val="folHlink"/>
              </a:buClr>
              <a:buSzPct val="90000"/>
              <a:buFont typeface="Wingdings" pitchFamily="2" charset="2"/>
              <a:buChar char="n"/>
            </a:pPr>
            <a:r>
              <a:rPr lang="en-US" sz="3000" dirty="0">
                <a:solidFill>
                  <a:srgbClr val="FF0000"/>
                </a:solidFill>
                <a:latin typeface="Helvetica Regular" charset="0"/>
                <a:cs typeface="Helvetica Regular" charset="0"/>
              </a:rPr>
              <a:t>Crossing conflicts</a:t>
            </a:r>
            <a:r>
              <a:rPr lang="en-US" sz="3000" dirty="0">
                <a:latin typeface="Helvetica Regular" charset="0"/>
                <a:cs typeface="Helvetica Regular" charset="0"/>
              </a:rPr>
              <a:t>, however, tend to have the </a:t>
            </a:r>
            <a:r>
              <a:rPr lang="en-US" sz="3000" dirty="0">
                <a:solidFill>
                  <a:srgbClr val="FF0000"/>
                </a:solidFill>
                <a:latin typeface="Helvetica Regular" charset="0"/>
                <a:cs typeface="Helvetica Regular" charset="0"/>
              </a:rPr>
              <a:t>most severe </a:t>
            </a:r>
            <a:r>
              <a:rPr lang="en-US" sz="3000" dirty="0">
                <a:latin typeface="Helvetica Regular" charset="0"/>
                <a:cs typeface="Helvetica Regular" charset="0"/>
              </a:rPr>
              <a:t>effect on traffic flow and should be reduced to a minimum whenever possible.</a:t>
            </a:r>
          </a:p>
        </p:txBody>
      </p:sp>
    </p:spTree>
    <p:extLst>
      <p:ext uri="{BB962C8B-B14F-4D97-AF65-F5344CB8AC3E}">
        <p14:creationId xmlns:p14="http://schemas.microsoft.com/office/powerpoint/2010/main" val="134829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r>
              <a:rPr lang="en-US" sz="3000" b="1" dirty="0">
                <a:solidFill>
                  <a:srgbClr val="A50021"/>
                </a:solidFill>
                <a:latin typeface="Helvetica Regular" charset="0"/>
                <a:ea typeface="Helvetica Regular" charset="0"/>
              </a:rPr>
              <a:t>Design Vehicles</a:t>
            </a:r>
          </a:p>
        </p:txBody>
      </p:sp>
      <p:sp>
        <p:nvSpPr>
          <p:cNvPr id="34819" name="Rectangle 3"/>
          <p:cNvSpPr>
            <a:spLocks noGrp="1" noChangeArrowheads="1"/>
          </p:cNvSpPr>
          <p:nvPr>
            <p:ph type="body" sz="half" idx="1"/>
          </p:nvPr>
        </p:nvSpPr>
        <p:spPr>
          <a:xfrm>
            <a:off x="457200" y="906463"/>
            <a:ext cx="8291513" cy="5589587"/>
          </a:xfrm>
        </p:spPr>
        <p:txBody>
          <a:bodyPr/>
          <a:lstStyle/>
          <a:p>
            <a:pPr marL="609600" indent="-609600">
              <a:buFontTx/>
              <a:buNone/>
            </a:pPr>
            <a:endParaRPr lang="en-US" sz="2400" dirty="0"/>
          </a:p>
          <a:p>
            <a:pPr marL="609600" indent="-609600">
              <a:buFontTx/>
              <a:buNone/>
            </a:pPr>
            <a:r>
              <a:rPr lang="en-US" sz="2400" dirty="0"/>
              <a:t>		Set of 20 design vehicles with standard physical dimensions according to AASHTO</a:t>
            </a:r>
          </a:p>
          <a:p>
            <a:pPr marL="609600" indent="-609600">
              <a:buFontTx/>
              <a:buNone/>
            </a:pPr>
            <a:endParaRPr lang="en-US" sz="2800" dirty="0"/>
          </a:p>
        </p:txBody>
      </p:sp>
      <p:pic>
        <p:nvPicPr>
          <p:cNvPr id="34820" name="Picture 4"/>
          <p:cNvPicPr>
            <a:picLocks noChangeAspect="1" noChangeArrowheads="1"/>
          </p:cNvPicPr>
          <p:nvPr/>
        </p:nvPicPr>
        <p:blipFill>
          <a:blip r:embed="rId2" cstate="print"/>
          <a:srcRect/>
          <a:stretch>
            <a:fillRect/>
          </a:stretch>
        </p:blipFill>
        <p:spPr bwMode="auto">
          <a:xfrm>
            <a:off x="722313" y="2295525"/>
            <a:ext cx="3810000" cy="3889375"/>
          </a:xfrm>
          <a:prstGeom prst="rect">
            <a:avLst/>
          </a:prstGeom>
          <a:noFill/>
          <a:ln w="9525">
            <a:noFill/>
            <a:miter lim="800000"/>
            <a:headEnd/>
            <a:tailEnd/>
          </a:ln>
        </p:spPr>
      </p:pic>
      <p:pic>
        <p:nvPicPr>
          <p:cNvPr id="34821" name="Picture 5"/>
          <p:cNvPicPr>
            <a:picLocks noChangeAspect="1" noChangeArrowheads="1"/>
          </p:cNvPicPr>
          <p:nvPr/>
        </p:nvPicPr>
        <p:blipFill>
          <a:blip r:embed="rId3" cstate="print"/>
          <a:srcRect/>
          <a:stretch>
            <a:fillRect/>
          </a:stretch>
        </p:blipFill>
        <p:spPr bwMode="auto">
          <a:xfrm>
            <a:off x="4716463" y="2209800"/>
            <a:ext cx="3889375" cy="3309938"/>
          </a:xfrm>
          <a:prstGeom prst="rect">
            <a:avLst/>
          </a:prstGeom>
          <a:noFill/>
          <a:ln w="9525">
            <a:noFill/>
            <a:miter lim="800000"/>
            <a:headEnd/>
            <a:tailEnd/>
          </a:ln>
        </p:spPr>
      </p:pic>
    </p:spTree>
    <p:extLst>
      <p:ext uri="{BB962C8B-B14F-4D97-AF65-F5344CB8AC3E}">
        <p14:creationId xmlns:p14="http://schemas.microsoft.com/office/powerpoint/2010/main" val="1063599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A50021"/>
                </a:solidFill>
                <a:latin typeface="Helvetica Regular" charset="0"/>
                <a:ea typeface="Helvetica Regular" charset="0"/>
              </a:rPr>
              <a:t>Road Intersection lanes</a:t>
            </a:r>
          </a:p>
        </p:txBody>
      </p:sp>
      <p:sp>
        <p:nvSpPr>
          <p:cNvPr id="5" name="Slide Number Placeholder 4"/>
          <p:cNvSpPr>
            <a:spLocks noGrp="1"/>
          </p:cNvSpPr>
          <p:nvPr>
            <p:ph type="sldNum" sz="quarter" idx="12"/>
          </p:nvPr>
        </p:nvSpPr>
        <p:spPr/>
        <p:txBody>
          <a:bodyPr/>
          <a:lstStyle/>
          <a:p>
            <a:pPr>
              <a:defRPr/>
            </a:pPr>
            <a:fld id="{90BA58A2-CA97-4E21-A9D2-A6B12CB03E44}" type="slidenum">
              <a:rPr lang="ar-SA" smtClean="0"/>
              <a:pPr>
                <a:defRPr/>
              </a:pPr>
              <a:t>54</a:t>
            </a:fld>
            <a:endParaRPr lang="en-US"/>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583532" y="2636912"/>
            <a:ext cx="5976935" cy="3024336"/>
          </a:xfrm>
          <a:prstGeom prst="rect">
            <a:avLst/>
          </a:prstGeom>
        </p:spPr>
      </p:pic>
      <p:sp>
        <p:nvSpPr>
          <p:cNvPr id="6" name="Rectangle 3"/>
          <p:cNvSpPr>
            <a:spLocks noChangeArrowheads="1"/>
          </p:cNvSpPr>
          <p:nvPr/>
        </p:nvSpPr>
        <p:spPr bwMode="auto">
          <a:xfrm>
            <a:off x="251520" y="1268760"/>
            <a:ext cx="8132762" cy="5214937"/>
          </a:xfrm>
          <a:prstGeom prst="rect">
            <a:avLst/>
          </a:prstGeom>
          <a:noFill/>
          <a:ln w="9525">
            <a:noFill/>
            <a:miter lim="800000"/>
            <a:headEnd/>
            <a:tailEnd/>
          </a:ln>
        </p:spPr>
        <p:txBody>
          <a:bodyPr/>
          <a:lstStyle/>
          <a:p>
            <a:pPr marL="342900" indent="-342900">
              <a:spcBef>
                <a:spcPct val="20000"/>
              </a:spcBef>
              <a:buClr>
                <a:schemeClr val="folHlink"/>
              </a:buClr>
              <a:buSzPct val="90000"/>
            </a:pPr>
            <a:r>
              <a:rPr lang="en-US" sz="2000" dirty="0">
                <a:latin typeface="Helvetica Regular" charset="0"/>
                <a:cs typeface="Helvetica Regular" charset="0"/>
              </a:rPr>
              <a:t>Using the division of the intersection into several tracks and analyzing the traffic volume for each of the tracks and their statistics, the intersection is designed to be two lanes for each movement path</a:t>
            </a:r>
          </a:p>
        </p:txBody>
      </p:sp>
      <p:sp>
        <p:nvSpPr>
          <p:cNvPr id="3" name="TextBox 2"/>
          <p:cNvSpPr txBox="1"/>
          <p:nvPr/>
        </p:nvSpPr>
        <p:spPr>
          <a:xfrm>
            <a:off x="3545115" y="5918584"/>
            <a:ext cx="2053767" cy="307777"/>
          </a:xfrm>
          <a:prstGeom prst="rect">
            <a:avLst/>
          </a:prstGeom>
          <a:noFill/>
        </p:spPr>
        <p:txBody>
          <a:bodyPr wrap="none" rtlCol="0">
            <a:spAutoFit/>
          </a:bodyPr>
          <a:lstStyle/>
          <a:p>
            <a:r>
              <a:rPr lang="en-US" sz="1400" dirty="0"/>
              <a:t>Figure [13] Road Lanes</a:t>
            </a:r>
          </a:p>
        </p:txBody>
      </p:sp>
    </p:spTree>
    <p:extLst>
      <p:ext uri="{BB962C8B-B14F-4D97-AF65-F5344CB8AC3E}">
        <p14:creationId xmlns:p14="http://schemas.microsoft.com/office/powerpoint/2010/main" val="497526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817347308"/>
              </p:ext>
            </p:extLst>
          </p:nvPr>
        </p:nvGraphicFramePr>
        <p:xfrm>
          <a:off x="1115615" y="1740145"/>
          <a:ext cx="7020273" cy="2885233"/>
        </p:xfrm>
        <a:graphic>
          <a:graphicData uri="http://schemas.openxmlformats.org/drawingml/2006/table">
            <a:tbl>
              <a:tblPr firstRow="1" firstCol="1" bandRow="1">
                <a:tableStyleId>{5C22544A-7EE6-4342-B048-85BDC9FD1C3A}</a:tableStyleId>
              </a:tblPr>
              <a:tblGrid>
                <a:gridCol w="1103254">
                  <a:extLst>
                    <a:ext uri="{9D8B030D-6E8A-4147-A177-3AD203B41FA5}">
                      <a16:colId xmlns:a16="http://schemas.microsoft.com/office/drawing/2014/main" val="20000"/>
                    </a:ext>
                  </a:extLst>
                </a:gridCol>
                <a:gridCol w="1339665">
                  <a:extLst>
                    <a:ext uri="{9D8B030D-6E8A-4147-A177-3AD203B41FA5}">
                      <a16:colId xmlns:a16="http://schemas.microsoft.com/office/drawing/2014/main" val="20001"/>
                    </a:ext>
                  </a:extLst>
                </a:gridCol>
                <a:gridCol w="1449171">
                  <a:extLst>
                    <a:ext uri="{9D8B030D-6E8A-4147-A177-3AD203B41FA5}">
                      <a16:colId xmlns:a16="http://schemas.microsoft.com/office/drawing/2014/main" val="20002"/>
                    </a:ext>
                  </a:extLst>
                </a:gridCol>
                <a:gridCol w="1362061">
                  <a:extLst>
                    <a:ext uri="{9D8B030D-6E8A-4147-A177-3AD203B41FA5}">
                      <a16:colId xmlns:a16="http://schemas.microsoft.com/office/drawing/2014/main" val="20003"/>
                    </a:ext>
                  </a:extLst>
                </a:gridCol>
                <a:gridCol w="1766122">
                  <a:extLst>
                    <a:ext uri="{9D8B030D-6E8A-4147-A177-3AD203B41FA5}">
                      <a16:colId xmlns:a16="http://schemas.microsoft.com/office/drawing/2014/main" val="20004"/>
                    </a:ext>
                  </a:extLst>
                </a:gridCol>
              </a:tblGrid>
              <a:tr h="468263">
                <a:tc>
                  <a:txBody>
                    <a:bodyPr/>
                    <a:lstStyle/>
                    <a:p>
                      <a:pPr marL="457200" algn="ctr">
                        <a:lnSpc>
                          <a:spcPct val="115000"/>
                        </a:lnSpc>
                        <a:spcAft>
                          <a:spcPts val="0"/>
                        </a:spcAft>
                      </a:pPr>
                      <a:r>
                        <a:rPr lang="en-US" sz="1800" b="0" i="0" dirty="0">
                          <a:effectLst/>
                          <a:latin typeface="Helvetica Regular" charset="0"/>
                        </a:rPr>
                        <a:t>Path</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PC</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Bus</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Trailer</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Motorcycle</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0"/>
                  </a:ext>
                </a:extLst>
              </a:tr>
              <a:tr h="248233">
                <a:tc>
                  <a:txBody>
                    <a:bodyPr/>
                    <a:lstStyle/>
                    <a:p>
                      <a:pPr marL="457200" algn="ctr">
                        <a:lnSpc>
                          <a:spcPct val="115000"/>
                        </a:lnSpc>
                        <a:spcAft>
                          <a:spcPts val="0"/>
                        </a:spcAft>
                      </a:pPr>
                      <a:r>
                        <a:rPr lang="en-US" sz="1800" b="0" i="0" dirty="0">
                          <a:effectLst/>
                          <a:latin typeface="Helvetica Regular" charset="0"/>
                        </a:rPr>
                        <a:t>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65.5%</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32.1%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2.7%</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0.65%</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1"/>
                  </a:ext>
                </a:extLst>
              </a:tr>
              <a:tr h="234132">
                <a:tc>
                  <a:txBody>
                    <a:bodyPr/>
                    <a:lstStyle/>
                    <a:p>
                      <a:pPr marL="457200" algn="ctr">
                        <a:lnSpc>
                          <a:spcPct val="115000"/>
                        </a:lnSpc>
                        <a:spcAft>
                          <a:spcPts val="0"/>
                        </a:spcAft>
                      </a:pPr>
                      <a:r>
                        <a:rPr lang="en-US" sz="1800" b="0" i="0" dirty="0">
                          <a:effectLst/>
                          <a:latin typeface="Helvetica Regular" charset="0"/>
                        </a:rPr>
                        <a:t>3</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74.2%</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21.1%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4.7%</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0%</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2"/>
                  </a:ext>
                </a:extLst>
              </a:tr>
              <a:tr h="248233">
                <a:tc>
                  <a:txBody>
                    <a:bodyPr/>
                    <a:lstStyle/>
                    <a:p>
                      <a:pPr marL="457200" algn="ctr">
                        <a:lnSpc>
                          <a:spcPct val="115000"/>
                        </a:lnSpc>
                        <a:spcAft>
                          <a:spcPts val="0"/>
                        </a:spcAft>
                      </a:pPr>
                      <a:r>
                        <a:rPr lang="en-US" sz="1800" b="0" i="0" dirty="0">
                          <a:effectLst/>
                          <a:latin typeface="Helvetica Regular" charset="0"/>
                        </a:rPr>
                        <a:t>4</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74%</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21.1%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3.2%</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1.87%</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3"/>
                  </a:ext>
                </a:extLst>
              </a:tr>
              <a:tr h="311419">
                <a:tc>
                  <a:txBody>
                    <a:bodyPr/>
                    <a:lstStyle/>
                    <a:p>
                      <a:pPr marL="457200" algn="ctr">
                        <a:lnSpc>
                          <a:spcPct val="115000"/>
                        </a:lnSpc>
                        <a:spcAft>
                          <a:spcPts val="0"/>
                        </a:spcAft>
                      </a:pPr>
                      <a:r>
                        <a:rPr lang="en-US" sz="1800" b="0" i="0" dirty="0">
                          <a:effectLst/>
                          <a:latin typeface="Helvetica Regular" charset="0"/>
                        </a:rPr>
                        <a:t>6</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73.7%</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18.55%</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7.73%</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2%</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4"/>
                  </a:ext>
                </a:extLst>
              </a:tr>
              <a:tr h="311419">
                <a:tc>
                  <a:txBody>
                    <a:bodyPr/>
                    <a:lstStyle/>
                    <a:p>
                      <a:pPr marL="457200" algn="ctr">
                        <a:lnSpc>
                          <a:spcPct val="115000"/>
                        </a:lnSpc>
                        <a:spcAft>
                          <a:spcPts val="0"/>
                        </a:spcAft>
                      </a:pPr>
                      <a:r>
                        <a:rPr lang="en-US" sz="1800" b="0" i="0" dirty="0">
                          <a:effectLst/>
                          <a:latin typeface="Helvetica Regular" charset="0"/>
                        </a:rPr>
                        <a:t>7</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80%</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14.88%</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4.1%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1.3%</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5"/>
                  </a:ext>
                </a:extLst>
              </a:tr>
              <a:tr h="248233">
                <a:tc>
                  <a:txBody>
                    <a:bodyPr/>
                    <a:lstStyle/>
                    <a:p>
                      <a:pPr marL="457200" algn="ctr">
                        <a:lnSpc>
                          <a:spcPct val="115000"/>
                        </a:lnSpc>
                        <a:spcAft>
                          <a:spcPts val="0"/>
                        </a:spcAft>
                      </a:pPr>
                      <a:r>
                        <a:rPr lang="en-US" sz="1800" b="0" i="0" dirty="0">
                          <a:effectLst/>
                          <a:latin typeface="Helvetica Regular" charset="0"/>
                        </a:rPr>
                        <a:t>9</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70.1%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23.1%</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5.9%</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0%</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6"/>
                  </a:ext>
                </a:extLst>
              </a:tr>
              <a:tr h="234132">
                <a:tc>
                  <a:txBody>
                    <a:bodyPr/>
                    <a:lstStyle/>
                    <a:p>
                      <a:pPr marL="457200" algn="ctr">
                        <a:lnSpc>
                          <a:spcPct val="115000"/>
                        </a:lnSpc>
                        <a:spcAft>
                          <a:spcPts val="0"/>
                        </a:spcAft>
                      </a:pPr>
                      <a:r>
                        <a:rPr lang="en-US" sz="1800" b="0" i="0" dirty="0">
                          <a:effectLst/>
                          <a:latin typeface="Helvetica Regular" charset="0"/>
                        </a:rPr>
                        <a:t>10</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76.8%</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19.3%</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3.4%</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0%</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7"/>
                  </a:ext>
                </a:extLst>
              </a:tr>
              <a:tr h="248233">
                <a:tc>
                  <a:txBody>
                    <a:bodyPr/>
                    <a:lstStyle/>
                    <a:p>
                      <a:pPr marL="457200" algn="ctr">
                        <a:lnSpc>
                          <a:spcPct val="115000"/>
                        </a:lnSpc>
                        <a:spcAft>
                          <a:spcPts val="0"/>
                        </a:spcAft>
                      </a:pPr>
                      <a:r>
                        <a:rPr lang="en-US" sz="1800" b="0" i="0" dirty="0">
                          <a:effectLst/>
                          <a:latin typeface="Helvetica Regular" charset="0"/>
                        </a:rPr>
                        <a:t>12</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67.7%</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27.2%</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4.6%</a:t>
                      </a:r>
                      <a:endParaRPr lang="en-US" sz="1800" b="0" i="0" dirty="0">
                        <a:effectLst/>
                        <a:latin typeface="Calibri" charset="0"/>
                        <a:ea typeface="Calibri" charset="0"/>
                        <a:cs typeface="Helvetica Regular" charset="0"/>
                      </a:endParaRPr>
                    </a:p>
                  </a:txBody>
                  <a:tcPr marL="53211" marR="53211" marT="0" marB="0"/>
                </a:tc>
                <a:tc>
                  <a:txBody>
                    <a:bodyPr/>
                    <a:lstStyle/>
                    <a:p>
                      <a:pPr marL="457200" algn="ctr">
                        <a:lnSpc>
                          <a:spcPct val="115000"/>
                        </a:lnSpc>
                        <a:spcAft>
                          <a:spcPts val="0"/>
                        </a:spcAft>
                      </a:pPr>
                      <a:r>
                        <a:rPr lang="en-US" sz="1800" b="0" i="0" dirty="0">
                          <a:effectLst/>
                          <a:latin typeface="Helvetica Regular" charset="0"/>
                        </a:rPr>
                        <a:t>0%</a:t>
                      </a:r>
                      <a:endParaRPr lang="en-US" sz="1800" b="0" i="0" dirty="0">
                        <a:effectLst/>
                        <a:latin typeface="Calibri" charset="0"/>
                        <a:ea typeface="Calibri" charset="0"/>
                        <a:cs typeface="Helvetica Regular" charset="0"/>
                      </a:endParaRPr>
                    </a:p>
                  </a:txBody>
                  <a:tcPr marL="53211" marR="53211" marT="0" marB="0"/>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90BA58A2-CA97-4E21-A9D2-A6B12CB03E44}" type="slidenum">
              <a:rPr lang="ar-SA" smtClean="0"/>
              <a:pPr>
                <a:defRPr/>
              </a:pPr>
              <a:t>55</a:t>
            </a:fld>
            <a:endParaRPr lang="en-US"/>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6687" y="5183348"/>
            <a:ext cx="3438128" cy="1548423"/>
          </a:xfrm>
          <a:prstGeom prst="rect">
            <a:avLst/>
          </a:prstGeom>
          <a:noFill/>
          <a:ln>
            <a:noFill/>
          </a:ln>
          <a:effectLst/>
        </p:spPr>
      </p:pic>
      <p:sp>
        <p:nvSpPr>
          <p:cNvPr id="2" name="Rectangle 1"/>
          <p:cNvSpPr/>
          <p:nvPr/>
        </p:nvSpPr>
        <p:spPr>
          <a:xfrm>
            <a:off x="381622" y="1209226"/>
            <a:ext cx="4572000" cy="340991"/>
          </a:xfrm>
          <a:prstGeom prst="rect">
            <a:avLst/>
          </a:prstGeom>
        </p:spPr>
        <p:txBody>
          <a:bodyPr>
            <a:spAutoFit/>
          </a:bodyPr>
          <a:lstStyle/>
          <a:p>
            <a:pPr>
              <a:lnSpc>
                <a:spcPct val="115000"/>
              </a:lnSpc>
              <a:spcAft>
                <a:spcPts val="1000"/>
              </a:spcAft>
            </a:pPr>
            <a:r>
              <a:rPr lang="en-US" sz="1500" dirty="0">
                <a:latin typeface="Times New Roman" charset="0"/>
                <a:ea typeface="Times New Roman" charset="0"/>
                <a:cs typeface="Helvetica Regular" charset="0"/>
              </a:rPr>
              <a:t>Then the percentage for each vehicles types in each path:</a:t>
            </a:r>
            <a:endParaRPr lang="en-US" sz="1500" dirty="0">
              <a:effectLst/>
              <a:latin typeface="Calibri" charset="0"/>
              <a:ea typeface="Calibri" charset="0"/>
              <a:cs typeface="Helvetica Regular" charset="0"/>
            </a:endParaRPr>
          </a:p>
        </p:txBody>
      </p:sp>
      <p:sp>
        <p:nvSpPr>
          <p:cNvPr id="3" name="Rectangle 2"/>
          <p:cNvSpPr/>
          <p:nvPr/>
        </p:nvSpPr>
        <p:spPr>
          <a:xfrm>
            <a:off x="381622" y="412850"/>
            <a:ext cx="6534472" cy="606448"/>
          </a:xfrm>
          <a:prstGeom prst="rect">
            <a:avLst/>
          </a:prstGeom>
        </p:spPr>
        <p:txBody>
          <a:bodyPr wrap="square">
            <a:spAutoFit/>
          </a:bodyPr>
          <a:lstStyle/>
          <a:p>
            <a:pPr>
              <a:lnSpc>
                <a:spcPct val="115000"/>
              </a:lnSpc>
              <a:spcAft>
                <a:spcPts val="1000"/>
              </a:spcAft>
            </a:pPr>
            <a:r>
              <a:rPr lang="en-US" sz="1500" dirty="0">
                <a:latin typeface="Times New Roman" charset="0"/>
                <a:ea typeface="Times New Roman" charset="0"/>
                <a:cs typeface="Arial" charset="0"/>
              </a:rPr>
              <a:t>The study was conducted during daylight hours between 8 a.m. to 9 a.m.,</a:t>
            </a:r>
            <a:r>
              <a:rPr lang="en-US" sz="1500" dirty="0">
                <a:latin typeface="Times New Roman" charset="0"/>
                <a:ea typeface="Calibri" charset="0"/>
                <a:cs typeface="Arial" charset="0"/>
              </a:rPr>
              <a:t> </a:t>
            </a:r>
            <a:r>
              <a:rPr lang="en-US" sz="1500" dirty="0">
                <a:latin typeface="Times New Roman" charset="0"/>
                <a:ea typeface="Times New Roman" charset="0"/>
                <a:cs typeface="Arial" charset="0"/>
              </a:rPr>
              <a:t>the following table shows the traffic count statistics for each type of vehicle:</a:t>
            </a:r>
            <a:endParaRPr lang="en-US" sz="1500" dirty="0">
              <a:effectLst/>
              <a:latin typeface="Calibri" charset="0"/>
              <a:ea typeface="Calibri" charset="0"/>
              <a:cs typeface="Arial" charset="0"/>
            </a:endParaRPr>
          </a:p>
        </p:txBody>
      </p:sp>
      <p:sp>
        <p:nvSpPr>
          <p:cNvPr id="4" name="TextBox 3"/>
          <p:cNvSpPr txBox="1"/>
          <p:nvPr/>
        </p:nvSpPr>
        <p:spPr>
          <a:xfrm>
            <a:off x="3561014" y="4814084"/>
            <a:ext cx="2841675" cy="307777"/>
          </a:xfrm>
          <a:prstGeom prst="rect">
            <a:avLst/>
          </a:prstGeom>
          <a:noFill/>
        </p:spPr>
        <p:txBody>
          <a:bodyPr wrap="none" rtlCol="0">
            <a:spAutoFit/>
          </a:bodyPr>
          <a:lstStyle/>
          <a:p>
            <a:r>
              <a:rPr lang="en-US" sz="1400" dirty="0"/>
              <a:t>Table [12] Percentage of Vehicles</a:t>
            </a:r>
          </a:p>
        </p:txBody>
      </p:sp>
    </p:spTree>
    <p:extLst>
      <p:ext uri="{BB962C8B-B14F-4D97-AF65-F5344CB8AC3E}">
        <p14:creationId xmlns:p14="http://schemas.microsoft.com/office/powerpoint/2010/main" val="898922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122" y="-156853"/>
            <a:ext cx="8229600" cy="1143000"/>
          </a:xfrm>
        </p:spPr>
        <p:txBody>
          <a:bodyPr/>
          <a:lstStyle/>
          <a:p>
            <a:r>
              <a:rPr lang="en-US" b="1" dirty="0">
                <a:solidFill>
                  <a:srgbClr val="A50021"/>
                </a:solidFill>
                <a:latin typeface="Helvetica" charset="0"/>
                <a:ea typeface="Helvetica" charset="0"/>
                <a:cs typeface="Helvetica" charset="0"/>
              </a:rPr>
              <a:t>Intersection Design: Calculations</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4940956" y="4006642"/>
                <a:ext cx="4047620" cy="3130232"/>
              </a:xfrm>
            </p:spPr>
            <p:txBody>
              <a:bodyPr>
                <a:normAutofit/>
              </a:bodyPr>
              <a:lstStyle/>
              <a:p>
                <a:r>
                  <a:rPr lang="en-US" sz="1400" dirty="0" err="1">
                    <a:latin typeface="Helvetica" charset="0"/>
                    <a:ea typeface="Helvetica" charset="0"/>
                    <a:cs typeface="Helvetica" charset="0"/>
                  </a:rPr>
                  <a:t>Accordaing</a:t>
                </a:r>
                <a:r>
                  <a:rPr lang="en-US" sz="1400" dirty="0">
                    <a:latin typeface="Helvetica" charset="0"/>
                    <a:ea typeface="Helvetica" charset="0"/>
                    <a:cs typeface="Helvetica" charset="0"/>
                  </a:rPr>
                  <a:t> to Highway Capacity Manual (HCM), the capacity of entry equal to:</a:t>
                </a:r>
              </a:p>
              <a:p>
                <a:pPr lvl="0"/>
                <a:r>
                  <a:rPr lang="en-US" sz="1400" dirty="0">
                    <a:latin typeface="Helvetica" charset="0"/>
                    <a:ea typeface="Helvetica" charset="0"/>
                    <a:cs typeface="Helvetica" charset="0"/>
                  </a:rPr>
                  <a:t>Single line = 762 </a:t>
                </a:r>
                <a:r>
                  <a:rPr lang="en-US" sz="1400" dirty="0" err="1">
                    <a:latin typeface="Helvetica" charset="0"/>
                    <a:ea typeface="Helvetica" charset="0"/>
                    <a:cs typeface="Helvetica" charset="0"/>
                  </a:rPr>
                  <a:t>veh</a:t>
                </a:r>
                <a:r>
                  <a:rPr lang="en-US" sz="1400" dirty="0">
                    <a:latin typeface="Helvetica" charset="0"/>
                    <a:ea typeface="Helvetica" charset="0"/>
                    <a:cs typeface="Helvetica" charset="0"/>
                  </a:rPr>
                  <a:t>/lane.</a:t>
                </a:r>
              </a:p>
              <a:p>
                <a:pPr lvl="0"/>
                <a:r>
                  <a:rPr lang="en-US" sz="1400" dirty="0">
                    <a:latin typeface="Helvetica" charset="0"/>
                    <a:ea typeface="Helvetica" charset="0"/>
                    <a:cs typeface="Helvetica" charset="0"/>
                  </a:rPr>
                  <a:t>Urban compact = 608 </a:t>
                </a:r>
                <a:r>
                  <a:rPr lang="en-US" sz="1400" dirty="0" err="1">
                    <a:latin typeface="Helvetica" charset="0"/>
                    <a:ea typeface="Helvetica" charset="0"/>
                    <a:cs typeface="Helvetica" charset="0"/>
                  </a:rPr>
                  <a:t>ceh</a:t>
                </a:r>
                <a:r>
                  <a:rPr lang="en-US" sz="1400" dirty="0">
                    <a:latin typeface="Helvetica" charset="0"/>
                    <a:ea typeface="Helvetica" charset="0"/>
                    <a:cs typeface="Helvetica" charset="0"/>
                  </a:rPr>
                  <a:t>/lane.</a:t>
                </a:r>
              </a:p>
              <a:p>
                <a:r>
                  <a:rPr lang="en-US" sz="1400" dirty="0">
                    <a:latin typeface="Helvetica" charset="0"/>
                    <a:ea typeface="Helvetica" charset="0"/>
                    <a:cs typeface="Helvetica" charset="0"/>
                  </a:rPr>
                  <a:t>So, based on the project is an urban compact  road, and by using </a:t>
                </a:r>
                <a:r>
                  <a:rPr lang="en-US" sz="1400" dirty="0" err="1">
                    <a:latin typeface="Helvetica" charset="0"/>
                    <a:ea typeface="Helvetica" charset="0"/>
                    <a:cs typeface="Helvetica" charset="0"/>
                  </a:rPr>
                  <a:t>tha</a:t>
                </a:r>
                <a:r>
                  <a:rPr lang="en-US" sz="1400" dirty="0">
                    <a:latin typeface="Helvetica" charset="0"/>
                    <a:ea typeface="Helvetica" charset="0"/>
                    <a:cs typeface="Helvetica" charset="0"/>
                  </a:rPr>
                  <a:t> maximum traffic volume value, then the number of lanes equal to</a:t>
                </a:r>
              </a:p>
              <a:p>
                <a14:m>
                  <m:oMath xmlns:m="http://schemas.openxmlformats.org/officeDocument/2006/math">
                    <m:r>
                      <a:rPr lang="en-US" sz="1400" i="1">
                        <a:latin typeface="Cambria Math" panose="02040503050406030204" pitchFamily="18" charset="0"/>
                        <a:ea typeface="Helvetica" charset="0"/>
                        <a:cs typeface="Helvetica" charset="0"/>
                      </a:rPr>
                      <m:t>𝑛</m:t>
                    </m:r>
                    <m:r>
                      <a:rPr lang="en-US" sz="1400" i="1">
                        <a:latin typeface="Cambria Math" panose="02040503050406030204" pitchFamily="18" charset="0"/>
                        <a:ea typeface="Helvetica" charset="0"/>
                        <a:cs typeface="Helvetica" charset="0"/>
                      </a:rPr>
                      <m:t>=</m:t>
                    </m:r>
                    <m:f>
                      <m:fPr>
                        <m:type m:val="lin"/>
                        <m:ctrlPr>
                          <a:rPr lang="en-US" sz="1400" i="1">
                            <a:latin typeface="Cambria Math" panose="02040503050406030204" pitchFamily="18" charset="0"/>
                            <a:ea typeface="Helvetica" charset="0"/>
                            <a:cs typeface="Helvetica" charset="0"/>
                          </a:rPr>
                        </m:ctrlPr>
                      </m:fPr>
                      <m:num>
                        <m:r>
                          <a:rPr lang="en-US" sz="1400" i="1">
                            <a:latin typeface="Cambria Math" panose="02040503050406030204" pitchFamily="18" charset="0"/>
                            <a:ea typeface="Helvetica" charset="0"/>
                            <a:cs typeface="Helvetica" charset="0"/>
                          </a:rPr>
                          <m:t>875</m:t>
                        </m:r>
                      </m:num>
                      <m:den>
                        <m:r>
                          <a:rPr lang="en-US" sz="1400" i="1">
                            <a:latin typeface="Cambria Math" panose="02040503050406030204" pitchFamily="18" charset="0"/>
                            <a:ea typeface="Helvetica" charset="0"/>
                            <a:cs typeface="Helvetica" charset="0"/>
                          </a:rPr>
                          <m:t>608</m:t>
                        </m:r>
                      </m:den>
                    </m:f>
                    <m:r>
                      <a:rPr lang="en-US" sz="1400" i="1">
                        <a:latin typeface="Cambria Math" panose="02040503050406030204" pitchFamily="18" charset="0"/>
                        <a:ea typeface="Helvetica" charset="0"/>
                        <a:cs typeface="Helvetica" charset="0"/>
                      </a:rPr>
                      <m:t>=1.44 ≈2 </m:t>
                    </m:r>
                    <m:r>
                      <a:rPr lang="en-US" sz="1400" i="1">
                        <a:latin typeface="Cambria Math" panose="02040503050406030204" pitchFamily="18" charset="0"/>
                        <a:ea typeface="Helvetica" charset="0"/>
                        <a:cs typeface="Helvetica" charset="0"/>
                      </a:rPr>
                      <m:t>𝑙𝑎𝑛𝑒𝑠</m:t>
                    </m:r>
                    <m:r>
                      <a:rPr lang="en-US" sz="1400" i="1">
                        <a:latin typeface="Cambria Math" panose="02040503050406030204" pitchFamily="18" charset="0"/>
                        <a:ea typeface="Helvetica" charset="0"/>
                        <a:cs typeface="Helvetica" charset="0"/>
                      </a:rPr>
                      <m:t>.   </m:t>
                    </m:r>
                    <m:r>
                      <a:rPr lang="en-US" sz="1400" i="1">
                        <a:latin typeface="Cambria Math" panose="02040503050406030204" pitchFamily="18" charset="0"/>
                        <a:ea typeface="Helvetica" charset="0"/>
                        <a:cs typeface="Helvetica" charset="0"/>
                      </a:rPr>
                      <m:t>𝐸𝑞</m:t>
                    </m:r>
                    <m:r>
                      <a:rPr lang="en-US" sz="1400" i="1">
                        <a:latin typeface="Cambria Math" panose="02040503050406030204" pitchFamily="18" charset="0"/>
                        <a:ea typeface="Helvetica" charset="0"/>
                        <a:cs typeface="Helvetica" charset="0"/>
                      </a:rPr>
                      <m:t>(9.1) </m:t>
                    </m:r>
                  </m:oMath>
                </a14:m>
                <a:endParaRPr lang="en-US" sz="1400" dirty="0">
                  <a:latin typeface="Helvetica" charset="0"/>
                  <a:ea typeface="Helvetica" charset="0"/>
                  <a:cs typeface="Helvetica" charset="0"/>
                </a:endParaRP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4940956" y="4006642"/>
                <a:ext cx="4047620" cy="3130232"/>
              </a:xfrm>
              <a:blipFill>
                <a:blip r:embed="rId2"/>
                <a:stretch>
                  <a:fillRect l="-313" t="-806" r="-938"/>
                </a:stretch>
              </a:blipFill>
            </p:spPr>
            <p:txBody>
              <a:bodyPr/>
              <a:lstStyle/>
              <a:p>
                <a:r>
                  <a:rPr lang="ar-SA">
                    <a:noFill/>
                  </a:rPr>
                  <a:t> </a:t>
                </a:r>
              </a:p>
            </p:txBody>
          </p:sp>
        </mc:Fallback>
      </mc:AlternateContent>
      <p:graphicFrame>
        <p:nvGraphicFramePr>
          <p:cNvPr id="6" name="Content Placeholder 5"/>
          <p:cNvGraphicFramePr>
            <a:graphicFrameLocks noGrp="1"/>
          </p:cNvGraphicFramePr>
          <p:nvPr>
            <p:ph sz="half" idx="2"/>
            <p:extLst>
              <p:ext uri="{D42A27DB-BD31-4B8C-83A1-F6EECF244321}">
                <p14:modId xmlns:p14="http://schemas.microsoft.com/office/powerpoint/2010/main" val="685563431"/>
              </p:ext>
            </p:extLst>
          </p:nvPr>
        </p:nvGraphicFramePr>
        <p:xfrm>
          <a:off x="520294" y="4006641"/>
          <a:ext cx="3682752" cy="2330199"/>
        </p:xfrm>
        <a:graphic>
          <a:graphicData uri="http://schemas.openxmlformats.org/drawingml/2006/table">
            <a:tbl>
              <a:tblPr firstRow="1" firstCol="1" bandRow="1">
                <a:tableStyleId>{5C22544A-7EE6-4342-B048-85BDC9FD1C3A}</a:tableStyleId>
              </a:tblPr>
              <a:tblGrid>
                <a:gridCol w="1223400">
                  <a:extLst>
                    <a:ext uri="{9D8B030D-6E8A-4147-A177-3AD203B41FA5}">
                      <a16:colId xmlns:a16="http://schemas.microsoft.com/office/drawing/2014/main" val="20000"/>
                    </a:ext>
                  </a:extLst>
                </a:gridCol>
                <a:gridCol w="1310785">
                  <a:extLst>
                    <a:ext uri="{9D8B030D-6E8A-4147-A177-3AD203B41FA5}">
                      <a16:colId xmlns:a16="http://schemas.microsoft.com/office/drawing/2014/main" val="20001"/>
                    </a:ext>
                  </a:extLst>
                </a:gridCol>
                <a:gridCol w="1148567">
                  <a:extLst>
                    <a:ext uri="{9D8B030D-6E8A-4147-A177-3AD203B41FA5}">
                      <a16:colId xmlns:a16="http://schemas.microsoft.com/office/drawing/2014/main" val="20002"/>
                    </a:ext>
                  </a:extLst>
                </a:gridCol>
              </a:tblGrid>
              <a:tr h="252857">
                <a:tc>
                  <a:txBody>
                    <a:bodyPr/>
                    <a:lstStyle/>
                    <a:p>
                      <a:pPr marL="457200" algn="ctr">
                        <a:lnSpc>
                          <a:spcPct val="115000"/>
                        </a:lnSpc>
                        <a:spcAft>
                          <a:spcPts val="0"/>
                        </a:spcAft>
                      </a:pPr>
                      <a:r>
                        <a:rPr lang="en-US" sz="1400" b="0" i="0" dirty="0">
                          <a:effectLst/>
                          <a:latin typeface="Helvetica Regular" charset="0"/>
                        </a:rPr>
                        <a:t>Path</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err="1">
                          <a:effectLst/>
                          <a:latin typeface="Helvetica Regular" charset="0"/>
                        </a:rPr>
                        <a:t>Fhv</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Total</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0"/>
                  </a:ext>
                </a:extLst>
              </a:tr>
              <a:tr h="252857">
                <a:tc>
                  <a:txBody>
                    <a:bodyPr/>
                    <a:lstStyle/>
                    <a:p>
                      <a:pPr marL="457200" algn="ctr">
                        <a:lnSpc>
                          <a:spcPct val="115000"/>
                        </a:lnSpc>
                        <a:spcAft>
                          <a:spcPts val="0"/>
                        </a:spcAft>
                      </a:pPr>
                      <a:r>
                        <a:rPr lang="en-US" sz="1400" b="0" i="0" dirty="0">
                          <a:effectLst/>
                          <a:latin typeface="Helvetica Regular" charset="0"/>
                        </a:rPr>
                        <a:t>1</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1.221</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781</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1"/>
                  </a:ext>
                </a:extLst>
              </a:tr>
              <a:tr h="271019">
                <a:tc>
                  <a:txBody>
                    <a:bodyPr/>
                    <a:lstStyle/>
                    <a:p>
                      <a:pPr marL="457200" algn="ctr">
                        <a:lnSpc>
                          <a:spcPct val="115000"/>
                        </a:lnSpc>
                        <a:spcAft>
                          <a:spcPts val="0"/>
                        </a:spcAft>
                      </a:pPr>
                      <a:r>
                        <a:rPr lang="en-US" sz="1400" b="0" i="0" dirty="0">
                          <a:effectLst/>
                          <a:latin typeface="Helvetica Regular" charset="0"/>
                        </a:rPr>
                        <a:t>3</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1.156</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613</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2"/>
                  </a:ext>
                </a:extLst>
              </a:tr>
              <a:tr h="252857">
                <a:tc>
                  <a:txBody>
                    <a:bodyPr/>
                    <a:lstStyle/>
                    <a:p>
                      <a:pPr marL="457200" algn="ctr">
                        <a:lnSpc>
                          <a:spcPct val="115000"/>
                        </a:lnSpc>
                        <a:spcAft>
                          <a:spcPts val="0"/>
                        </a:spcAft>
                      </a:pPr>
                      <a:r>
                        <a:rPr lang="en-US" sz="1400" b="0" i="0" dirty="0">
                          <a:effectLst/>
                          <a:latin typeface="Helvetica Regular" charset="0"/>
                        </a:rPr>
                        <a:t>4</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1.124</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780</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3"/>
                  </a:ext>
                </a:extLst>
              </a:tr>
              <a:tr h="252857">
                <a:tc>
                  <a:txBody>
                    <a:bodyPr/>
                    <a:lstStyle/>
                    <a:p>
                      <a:pPr marL="457200" algn="ctr">
                        <a:lnSpc>
                          <a:spcPct val="115000"/>
                        </a:lnSpc>
                        <a:spcAft>
                          <a:spcPts val="0"/>
                        </a:spcAft>
                      </a:pPr>
                      <a:r>
                        <a:rPr lang="en-US" sz="1400" b="0" i="0" dirty="0">
                          <a:effectLst/>
                          <a:latin typeface="Helvetica Regular" charset="0"/>
                        </a:rPr>
                        <a:t>6</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1.185</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460</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4"/>
                  </a:ext>
                </a:extLst>
              </a:tr>
              <a:tr h="252857">
                <a:tc>
                  <a:txBody>
                    <a:bodyPr/>
                    <a:lstStyle/>
                    <a:p>
                      <a:pPr marL="457200" algn="ctr">
                        <a:lnSpc>
                          <a:spcPct val="115000"/>
                        </a:lnSpc>
                        <a:spcAft>
                          <a:spcPts val="0"/>
                        </a:spcAft>
                      </a:pPr>
                      <a:r>
                        <a:rPr lang="en-US" sz="1400" b="0" i="0" dirty="0">
                          <a:effectLst/>
                          <a:latin typeface="Helvetica Regular" charset="0"/>
                        </a:rPr>
                        <a:t>7</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1.102</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512</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5"/>
                  </a:ext>
                </a:extLst>
              </a:tr>
              <a:tr h="271019">
                <a:tc>
                  <a:txBody>
                    <a:bodyPr/>
                    <a:lstStyle/>
                    <a:p>
                      <a:pPr marL="457200" algn="ctr">
                        <a:lnSpc>
                          <a:spcPct val="115000"/>
                        </a:lnSpc>
                        <a:spcAft>
                          <a:spcPts val="0"/>
                        </a:spcAft>
                      </a:pPr>
                      <a:r>
                        <a:rPr lang="en-US" sz="1400" b="0" i="0" dirty="0">
                          <a:effectLst/>
                          <a:latin typeface="Helvetica Regular" charset="0"/>
                        </a:rPr>
                        <a:t>9</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1.163</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512</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6"/>
                  </a:ext>
                </a:extLst>
              </a:tr>
              <a:tr h="252857">
                <a:tc>
                  <a:txBody>
                    <a:bodyPr/>
                    <a:lstStyle/>
                    <a:p>
                      <a:pPr marL="457200" algn="ctr">
                        <a:lnSpc>
                          <a:spcPct val="115000"/>
                        </a:lnSpc>
                        <a:spcAft>
                          <a:spcPts val="0"/>
                        </a:spcAft>
                      </a:pPr>
                      <a:r>
                        <a:rPr lang="en-US" sz="1400" b="0" i="0" dirty="0">
                          <a:effectLst/>
                          <a:latin typeface="Helvetica Regular" charset="0"/>
                        </a:rPr>
                        <a:t>10</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1.128</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683</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7"/>
                  </a:ext>
                </a:extLst>
              </a:tr>
              <a:tr h="271019">
                <a:tc>
                  <a:txBody>
                    <a:bodyPr/>
                    <a:lstStyle/>
                    <a:p>
                      <a:pPr marL="457200" algn="ctr">
                        <a:lnSpc>
                          <a:spcPct val="115000"/>
                        </a:lnSpc>
                        <a:spcAft>
                          <a:spcPts val="0"/>
                        </a:spcAft>
                      </a:pPr>
                      <a:r>
                        <a:rPr lang="en-US" sz="1400" b="0" i="0" dirty="0">
                          <a:effectLst/>
                          <a:latin typeface="Helvetica Regular" charset="0"/>
                        </a:rPr>
                        <a:t>12</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1.18</a:t>
                      </a:r>
                      <a:endParaRPr lang="en-US" sz="1400" b="0" i="0" dirty="0">
                        <a:effectLst/>
                        <a:latin typeface="Calibri" charset="0"/>
                        <a:ea typeface="Calibri" charset="0"/>
                        <a:cs typeface="Helvetica Regular" charset="0"/>
                      </a:endParaRPr>
                    </a:p>
                  </a:txBody>
                  <a:tcPr marL="53531" marR="53531" marT="0" marB="0"/>
                </a:tc>
                <a:tc>
                  <a:txBody>
                    <a:bodyPr/>
                    <a:lstStyle/>
                    <a:p>
                      <a:pPr marL="457200" algn="ctr">
                        <a:lnSpc>
                          <a:spcPct val="115000"/>
                        </a:lnSpc>
                        <a:spcAft>
                          <a:spcPts val="0"/>
                        </a:spcAft>
                      </a:pPr>
                      <a:r>
                        <a:rPr lang="en-US" sz="1400" b="0" i="0" dirty="0">
                          <a:effectLst/>
                          <a:latin typeface="Helvetica Regular" charset="0"/>
                        </a:rPr>
                        <a:t>875</a:t>
                      </a:r>
                      <a:endParaRPr lang="en-US" sz="1400" b="0" i="0" dirty="0">
                        <a:effectLst/>
                        <a:latin typeface="Calibri" charset="0"/>
                        <a:ea typeface="Calibri" charset="0"/>
                        <a:cs typeface="Helvetica Regular" charset="0"/>
                      </a:endParaRPr>
                    </a:p>
                  </a:txBody>
                  <a:tcPr marL="53531" marR="53531" marT="0" marB="0"/>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90BA58A2-CA97-4E21-A9D2-A6B12CB03E44}" type="slidenum">
              <a:rPr lang="ar-SA" smtClean="0"/>
              <a:pPr>
                <a:defRPr/>
              </a:pPr>
              <a:t>56</a:t>
            </a:fld>
            <a:endParaRPr lang="en-US"/>
          </a:p>
        </p:txBody>
      </p:sp>
      <p:sp>
        <p:nvSpPr>
          <p:cNvPr id="4" name="TextBox 3"/>
          <p:cNvSpPr txBox="1"/>
          <p:nvPr/>
        </p:nvSpPr>
        <p:spPr>
          <a:xfrm>
            <a:off x="1539126" y="6333233"/>
            <a:ext cx="1379993" cy="307777"/>
          </a:xfrm>
          <a:prstGeom prst="rect">
            <a:avLst/>
          </a:prstGeom>
          <a:noFill/>
        </p:spPr>
        <p:txBody>
          <a:bodyPr wrap="none" rtlCol="0">
            <a:spAutoFit/>
          </a:bodyPr>
          <a:lstStyle/>
          <a:p>
            <a:r>
              <a:rPr lang="en-US" sz="1400" dirty="0"/>
              <a:t>Table [14] PCE</a:t>
            </a:r>
          </a:p>
        </p:txBody>
      </p:sp>
      <p:graphicFrame>
        <p:nvGraphicFramePr>
          <p:cNvPr id="7" name="Table 6"/>
          <p:cNvGraphicFramePr>
            <a:graphicFrameLocks noGrp="1"/>
          </p:cNvGraphicFramePr>
          <p:nvPr>
            <p:extLst>
              <p:ext uri="{D42A27DB-BD31-4B8C-83A1-F6EECF244321}">
                <p14:modId xmlns:p14="http://schemas.microsoft.com/office/powerpoint/2010/main" val="854551814"/>
              </p:ext>
            </p:extLst>
          </p:nvPr>
        </p:nvGraphicFramePr>
        <p:xfrm>
          <a:off x="600098" y="1120079"/>
          <a:ext cx="8212348" cy="2338197"/>
        </p:xfrm>
        <a:graphic>
          <a:graphicData uri="http://schemas.openxmlformats.org/drawingml/2006/table">
            <a:tbl>
              <a:tblPr firstRow="1" firstCol="1" bandRow="1">
                <a:tableStyleId>{5C22544A-7EE6-4342-B048-85BDC9FD1C3A}</a:tableStyleId>
              </a:tblPr>
              <a:tblGrid>
                <a:gridCol w="1296684">
                  <a:extLst>
                    <a:ext uri="{9D8B030D-6E8A-4147-A177-3AD203B41FA5}">
                      <a16:colId xmlns:a16="http://schemas.microsoft.com/office/drawing/2014/main" val="20000"/>
                    </a:ext>
                  </a:extLst>
                </a:gridCol>
                <a:gridCol w="1488034">
                  <a:extLst>
                    <a:ext uri="{9D8B030D-6E8A-4147-A177-3AD203B41FA5}">
                      <a16:colId xmlns:a16="http://schemas.microsoft.com/office/drawing/2014/main" val="20001"/>
                    </a:ext>
                  </a:extLst>
                </a:gridCol>
                <a:gridCol w="1152298">
                  <a:extLst>
                    <a:ext uri="{9D8B030D-6E8A-4147-A177-3AD203B41FA5}">
                      <a16:colId xmlns:a16="http://schemas.microsoft.com/office/drawing/2014/main" val="20002"/>
                    </a:ext>
                  </a:extLst>
                </a:gridCol>
                <a:gridCol w="1440372">
                  <a:extLst>
                    <a:ext uri="{9D8B030D-6E8A-4147-A177-3AD203B41FA5}">
                      <a16:colId xmlns:a16="http://schemas.microsoft.com/office/drawing/2014/main" val="20003"/>
                    </a:ext>
                  </a:extLst>
                </a:gridCol>
                <a:gridCol w="1356642">
                  <a:extLst>
                    <a:ext uri="{9D8B030D-6E8A-4147-A177-3AD203B41FA5}">
                      <a16:colId xmlns:a16="http://schemas.microsoft.com/office/drawing/2014/main" val="20004"/>
                    </a:ext>
                  </a:extLst>
                </a:gridCol>
                <a:gridCol w="1478318">
                  <a:extLst>
                    <a:ext uri="{9D8B030D-6E8A-4147-A177-3AD203B41FA5}">
                      <a16:colId xmlns:a16="http://schemas.microsoft.com/office/drawing/2014/main" val="20005"/>
                    </a:ext>
                  </a:extLst>
                </a:gridCol>
              </a:tblGrid>
              <a:tr h="386615">
                <a:tc>
                  <a:txBody>
                    <a:bodyPr/>
                    <a:lstStyle/>
                    <a:p>
                      <a:pPr marL="457200" algn="l">
                        <a:lnSpc>
                          <a:spcPct val="115000"/>
                        </a:lnSpc>
                        <a:spcAft>
                          <a:spcPts val="0"/>
                        </a:spcAft>
                      </a:pPr>
                      <a:r>
                        <a:rPr lang="en-US" sz="1400" b="0" i="0" dirty="0">
                          <a:effectLst/>
                          <a:latin typeface="Helvetica Regular" charset="0"/>
                        </a:rPr>
                        <a:t>Path</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PC</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Bus</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Trailer</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Motorcycle</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err="1">
                          <a:effectLst/>
                          <a:latin typeface="Helvetica Regular" charset="0"/>
                        </a:rPr>
                        <a:t>Fhv</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0"/>
                  </a:ext>
                </a:extLst>
              </a:tr>
              <a:tr h="193308">
                <a:tc>
                  <a:txBody>
                    <a:bodyPr/>
                    <a:lstStyle/>
                    <a:p>
                      <a:pPr marL="457200" algn="l">
                        <a:lnSpc>
                          <a:spcPct val="115000"/>
                        </a:lnSpc>
                        <a:spcAft>
                          <a:spcPts val="0"/>
                        </a:spcAft>
                      </a:pPr>
                      <a:r>
                        <a:rPr lang="en-US" sz="1400" b="0" i="0" dirty="0">
                          <a:effectLst/>
                          <a:latin typeface="Helvetica Regular" charset="0"/>
                        </a:rPr>
                        <a:t>1</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0.655</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0.48</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0.054</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1.221</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1"/>
                  </a:ext>
                </a:extLst>
              </a:tr>
              <a:tr h="193308">
                <a:tc>
                  <a:txBody>
                    <a:bodyPr/>
                    <a:lstStyle/>
                    <a:p>
                      <a:pPr marL="457200" algn="l">
                        <a:lnSpc>
                          <a:spcPct val="115000"/>
                        </a:lnSpc>
                        <a:spcAft>
                          <a:spcPts val="0"/>
                        </a:spcAft>
                      </a:pPr>
                      <a:r>
                        <a:rPr lang="en-US" sz="1400" b="0" i="0" dirty="0">
                          <a:effectLst/>
                          <a:latin typeface="Helvetica Regular" charset="0"/>
                        </a:rPr>
                        <a:t>3</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0.742</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0.32</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0.094</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1.156</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2"/>
                  </a:ext>
                </a:extLst>
              </a:tr>
              <a:tr h="193308">
                <a:tc>
                  <a:txBody>
                    <a:bodyPr/>
                    <a:lstStyle/>
                    <a:p>
                      <a:pPr marL="457200" algn="l">
                        <a:lnSpc>
                          <a:spcPct val="115000"/>
                        </a:lnSpc>
                        <a:spcAft>
                          <a:spcPts val="0"/>
                        </a:spcAft>
                      </a:pPr>
                      <a:r>
                        <a:rPr lang="en-US" sz="1400" b="0" i="0" dirty="0">
                          <a:effectLst/>
                          <a:latin typeface="Helvetica Regular" charset="0"/>
                        </a:rPr>
                        <a:t>4</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0.74</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0.32</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0.064</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1.124</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3"/>
                  </a:ext>
                </a:extLst>
              </a:tr>
              <a:tr h="193308">
                <a:tc>
                  <a:txBody>
                    <a:bodyPr/>
                    <a:lstStyle/>
                    <a:p>
                      <a:pPr marL="457200" algn="l">
                        <a:lnSpc>
                          <a:spcPct val="115000"/>
                        </a:lnSpc>
                        <a:spcAft>
                          <a:spcPts val="0"/>
                        </a:spcAft>
                      </a:pPr>
                      <a:r>
                        <a:rPr lang="en-US" sz="1400" b="0" i="0" dirty="0">
                          <a:effectLst/>
                          <a:latin typeface="Helvetica Regular" charset="0"/>
                        </a:rPr>
                        <a:t>6</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0.74</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0.28</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0.1546</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1.185</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4"/>
                  </a:ext>
                </a:extLst>
              </a:tr>
              <a:tr h="193308">
                <a:tc>
                  <a:txBody>
                    <a:bodyPr/>
                    <a:lstStyle/>
                    <a:p>
                      <a:pPr marL="457200" algn="l">
                        <a:lnSpc>
                          <a:spcPct val="115000"/>
                        </a:lnSpc>
                        <a:spcAft>
                          <a:spcPts val="0"/>
                        </a:spcAft>
                      </a:pPr>
                      <a:r>
                        <a:rPr lang="en-US" sz="1400" b="0" i="0" dirty="0">
                          <a:effectLst/>
                          <a:latin typeface="Helvetica Regular" charset="0"/>
                        </a:rPr>
                        <a:t>7</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0.8</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0.22</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0.082</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1.102</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5"/>
                  </a:ext>
                </a:extLst>
              </a:tr>
              <a:tr h="210624">
                <a:tc>
                  <a:txBody>
                    <a:bodyPr/>
                    <a:lstStyle/>
                    <a:p>
                      <a:pPr marL="457200" algn="l">
                        <a:lnSpc>
                          <a:spcPct val="115000"/>
                        </a:lnSpc>
                        <a:spcAft>
                          <a:spcPts val="0"/>
                        </a:spcAft>
                      </a:pPr>
                      <a:r>
                        <a:rPr lang="en-US" sz="1400" b="0" i="0" dirty="0">
                          <a:effectLst/>
                          <a:latin typeface="Helvetica Regular" charset="0"/>
                        </a:rPr>
                        <a:t>9</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0.7</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0.345</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0.118</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1.163</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6"/>
                  </a:ext>
                </a:extLst>
              </a:tr>
              <a:tr h="193308">
                <a:tc>
                  <a:txBody>
                    <a:bodyPr/>
                    <a:lstStyle/>
                    <a:p>
                      <a:pPr marL="457200" algn="l">
                        <a:lnSpc>
                          <a:spcPct val="115000"/>
                        </a:lnSpc>
                        <a:spcAft>
                          <a:spcPts val="0"/>
                        </a:spcAft>
                      </a:pPr>
                      <a:r>
                        <a:rPr lang="en-US" sz="1400" b="0" i="0" dirty="0">
                          <a:effectLst/>
                          <a:latin typeface="Helvetica Regular" charset="0"/>
                        </a:rPr>
                        <a:t>10</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0.77</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0.29</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0.068</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1.128</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7"/>
                  </a:ext>
                </a:extLst>
              </a:tr>
              <a:tr h="193308">
                <a:tc>
                  <a:txBody>
                    <a:bodyPr/>
                    <a:lstStyle/>
                    <a:p>
                      <a:pPr marL="457200" algn="l">
                        <a:lnSpc>
                          <a:spcPct val="115000"/>
                        </a:lnSpc>
                        <a:spcAft>
                          <a:spcPts val="0"/>
                        </a:spcAft>
                      </a:pPr>
                      <a:r>
                        <a:rPr lang="en-US" sz="1400" b="0" i="0" dirty="0">
                          <a:effectLst/>
                          <a:latin typeface="Helvetica Regular" charset="0"/>
                        </a:rPr>
                        <a:t>12</a:t>
                      </a:r>
                      <a:endParaRPr lang="en-US" sz="1400" b="0" i="0" dirty="0">
                        <a:effectLst/>
                        <a:latin typeface="Calibri" charset="0"/>
                        <a:ea typeface="Calibri" charset="0"/>
                        <a:cs typeface="Helvetica Regular" charset="0"/>
                      </a:endParaRPr>
                    </a:p>
                  </a:txBody>
                  <a:tcPr marL="68580" marR="68580" marT="0" marB="0"/>
                </a:tc>
                <a:tc>
                  <a:txBody>
                    <a:bodyPr/>
                    <a:lstStyle/>
                    <a:p>
                      <a:pPr marL="457200" algn="l">
                        <a:lnSpc>
                          <a:spcPct val="115000"/>
                        </a:lnSpc>
                        <a:spcAft>
                          <a:spcPts val="0"/>
                        </a:spcAft>
                      </a:pPr>
                      <a:r>
                        <a:rPr lang="en-US" sz="1400" b="0" i="0" dirty="0">
                          <a:effectLst/>
                          <a:latin typeface="Helvetica Regular" charset="0"/>
                        </a:rPr>
                        <a:t>0.677</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0.41</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0.092</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0</a:t>
                      </a:r>
                      <a:endParaRPr lang="en-US" sz="1400" b="0" i="0" dirty="0">
                        <a:effectLst/>
                        <a:latin typeface="Calibri" charset="0"/>
                        <a:ea typeface="Calibri" charset="0"/>
                        <a:cs typeface="Helvetica Regular" charset="0"/>
                      </a:endParaRPr>
                    </a:p>
                  </a:txBody>
                  <a:tcPr marL="68580" marR="68580" marT="0" marB="0"/>
                </a:tc>
                <a:tc>
                  <a:txBody>
                    <a:bodyPr/>
                    <a:lstStyle/>
                    <a:p>
                      <a:pPr marL="457200" algn="ctr">
                        <a:lnSpc>
                          <a:spcPct val="115000"/>
                        </a:lnSpc>
                        <a:spcAft>
                          <a:spcPts val="0"/>
                        </a:spcAft>
                      </a:pPr>
                      <a:r>
                        <a:rPr lang="en-US" sz="1400" b="0" i="0" dirty="0">
                          <a:effectLst/>
                          <a:latin typeface="Helvetica Regular" charset="0"/>
                        </a:rPr>
                        <a:t>1.18</a:t>
                      </a:r>
                      <a:endParaRPr lang="en-US" sz="1400" b="0" i="0" dirty="0">
                        <a:effectLst/>
                        <a:latin typeface="Calibri" charset="0"/>
                        <a:ea typeface="Calibri" charset="0"/>
                        <a:cs typeface="Helvetica Regular" charset="0"/>
                      </a:endParaRPr>
                    </a:p>
                  </a:txBody>
                  <a:tcPr marL="68580" marR="68580" marT="0" marB="0"/>
                </a:tc>
                <a:extLst>
                  <a:ext uri="{0D108BD9-81ED-4DB2-BD59-A6C34878D82A}">
                    <a16:rowId xmlns:a16="http://schemas.microsoft.com/office/drawing/2014/main" val="10008"/>
                  </a:ext>
                </a:extLst>
              </a:tr>
            </a:tbl>
          </a:graphicData>
        </a:graphic>
      </p:graphicFrame>
      <p:sp>
        <p:nvSpPr>
          <p:cNvPr id="8" name="TextBox 7"/>
          <p:cNvSpPr txBox="1"/>
          <p:nvPr/>
        </p:nvSpPr>
        <p:spPr>
          <a:xfrm>
            <a:off x="4127650" y="3428163"/>
            <a:ext cx="1892506" cy="307777"/>
          </a:xfrm>
          <a:prstGeom prst="rect">
            <a:avLst/>
          </a:prstGeom>
          <a:noFill/>
        </p:spPr>
        <p:txBody>
          <a:bodyPr wrap="none" rtlCol="0">
            <a:spAutoFit/>
          </a:bodyPr>
          <a:lstStyle/>
          <a:p>
            <a:r>
              <a:rPr lang="en-US" sz="1400" dirty="0"/>
              <a:t>Table [13] </a:t>
            </a:r>
            <a:r>
              <a:rPr lang="en-US" sz="1400" dirty="0" err="1"/>
              <a:t>Fhv</a:t>
            </a:r>
            <a:r>
              <a:rPr lang="en-US" sz="1400" dirty="0"/>
              <a:t> Values</a:t>
            </a:r>
          </a:p>
        </p:txBody>
      </p:sp>
      <p:sp>
        <p:nvSpPr>
          <p:cNvPr id="9" name="TextBox 8"/>
          <p:cNvSpPr txBox="1"/>
          <p:nvPr/>
        </p:nvSpPr>
        <p:spPr>
          <a:xfrm>
            <a:off x="361560" y="730602"/>
            <a:ext cx="2355132" cy="323165"/>
          </a:xfrm>
          <a:prstGeom prst="rect">
            <a:avLst/>
          </a:prstGeom>
          <a:noFill/>
        </p:spPr>
        <p:txBody>
          <a:bodyPr wrap="none" rtlCol="0">
            <a:spAutoFit/>
          </a:bodyPr>
          <a:lstStyle/>
          <a:p>
            <a:r>
              <a:rPr lang="en-US" sz="1500" dirty="0"/>
              <a:t>Then, PCE for each path:</a:t>
            </a:r>
          </a:p>
        </p:txBody>
      </p:sp>
      <p:sp>
        <p:nvSpPr>
          <p:cNvPr id="10" name="TextBox 9"/>
          <p:cNvSpPr txBox="1"/>
          <p:nvPr/>
        </p:nvSpPr>
        <p:spPr>
          <a:xfrm>
            <a:off x="574168" y="3622950"/>
            <a:ext cx="1838388" cy="323165"/>
          </a:xfrm>
          <a:prstGeom prst="rect">
            <a:avLst/>
          </a:prstGeom>
          <a:noFill/>
        </p:spPr>
        <p:txBody>
          <a:bodyPr wrap="none" rtlCol="0">
            <a:spAutoFit/>
          </a:bodyPr>
          <a:lstStyle/>
          <a:p>
            <a:r>
              <a:rPr lang="en-US" sz="1500" dirty="0"/>
              <a:t>Total traffic volume:</a:t>
            </a:r>
          </a:p>
        </p:txBody>
      </p:sp>
    </p:spTree>
    <p:extLst>
      <p:ext uri="{BB962C8B-B14F-4D97-AF65-F5344CB8AC3E}">
        <p14:creationId xmlns:p14="http://schemas.microsoft.com/office/powerpoint/2010/main" val="1453321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556" y="2924944"/>
            <a:ext cx="3851202" cy="2452687"/>
          </a:xfrm>
        </p:spPr>
        <p:txBody>
          <a:bodyPr vert="horz" lIns="91440" tIns="45720" rIns="91440" bIns="45720" rtlCol="0" anchor="ctr">
            <a:normAutofit/>
          </a:bodyPr>
          <a:lstStyle/>
          <a:p>
            <a:pPr defTabSz="914400"/>
            <a:r>
              <a:rPr lang="en-US" sz="3000" b="1" dirty="0">
                <a:solidFill>
                  <a:srgbClr val="A50021"/>
                </a:solidFill>
                <a:latin typeface="Helvetica" charset="0"/>
                <a:ea typeface="Helvetica" charset="0"/>
                <a:cs typeface="Helvetica" charset="0"/>
              </a:rPr>
              <a:t>Road Cross-Section</a:t>
            </a:r>
          </a:p>
        </p:txBody>
      </p:sp>
      <p:pic>
        <p:nvPicPr>
          <p:cNvPr id="6" name="Picture 5"/>
          <p:cNvPicPr/>
          <p:nvPr/>
        </p:nvPicPr>
        <p:blipFill rotWithShape="1">
          <a:blip r:embed="rId2">
            <a:extLst>
              <a:ext uri="{28A0092B-C50C-407E-A947-70E740481C1C}">
                <a14:useLocalDpi xmlns:a14="http://schemas.microsoft.com/office/drawing/2010/main" val="0"/>
              </a:ext>
            </a:extLst>
          </a:blip>
          <a:srcRect r="-2" b="572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Rectangle 3"/>
          <p:cNvSpPr>
            <a:spLocks noChangeArrowheads="1"/>
          </p:cNvSpPr>
          <p:nvPr/>
        </p:nvSpPr>
        <p:spPr bwMode="auto">
          <a:xfrm>
            <a:off x="3167986" y="3752850"/>
            <a:ext cx="5614060" cy="2452687"/>
          </a:xfrm>
          <a:prstGeom prst="rect">
            <a:avLst/>
          </a:prstGeom>
        </p:spPr>
        <p:txBody>
          <a:bodyPr vert="horz" lIns="91440" tIns="45720" rIns="91440" bIns="45720" rtlCol="0" anchor="ctr">
            <a:normAutofit/>
          </a:bodyPr>
          <a:lstStyle/>
          <a:p>
            <a:pPr marL="342900" indent="-228600" eaLnBrk="1" hangingPunct="1">
              <a:lnSpc>
                <a:spcPct val="90000"/>
              </a:lnSpc>
              <a:spcBef>
                <a:spcPct val="20000"/>
              </a:spcBef>
              <a:buClr>
                <a:schemeClr val="folHlink"/>
              </a:buClr>
              <a:buSzPct val="90000"/>
              <a:buFont typeface="Arial" panose="020B0604020202020204" pitchFamily="34" charset="0"/>
              <a:buChar char="•"/>
            </a:pPr>
            <a:endParaRPr lang="en-US" sz="1600" dirty="0">
              <a:latin typeface="+mn-lt"/>
              <a:cs typeface="+mn-cs"/>
            </a:endParaRPr>
          </a:p>
        </p:txBody>
      </p:sp>
      <p:sp>
        <p:nvSpPr>
          <p:cNvPr id="5" name="Slide Number Placeholder 4"/>
          <p:cNvSpPr>
            <a:spLocks noGrp="1"/>
          </p:cNvSpPr>
          <p:nvPr>
            <p:ph type="sldNum" sz="quarter" idx="12"/>
          </p:nvPr>
        </p:nvSpPr>
        <p:spPr>
          <a:xfrm>
            <a:off x="6648450" y="6356350"/>
            <a:ext cx="2057400" cy="365125"/>
          </a:xfrm>
        </p:spPr>
        <p:txBody>
          <a:bodyPr vert="horz" lIns="91440" tIns="45720" rIns="91440" bIns="45720" rtlCol="0" anchor="ctr">
            <a:normAutofit/>
          </a:bodyPr>
          <a:lstStyle/>
          <a:p>
            <a:pPr eaLnBrk="1" fontAlgn="auto" hangingPunct="1">
              <a:spcBef>
                <a:spcPts val="0"/>
              </a:spcBef>
              <a:spcAft>
                <a:spcPts val="600"/>
              </a:spcAft>
              <a:defRPr/>
            </a:pPr>
            <a:fld id="{90BA58A2-CA97-4E21-A9D2-A6B12CB03E44}" type="slidenum">
              <a:rPr lang="en-US" sz="1000">
                <a:solidFill>
                  <a:schemeClr val="tx1">
                    <a:lumMod val="75000"/>
                    <a:lumOff val="25000"/>
                  </a:schemeClr>
                </a:solidFill>
                <a:latin typeface="Calibri" panose="020F0502020204030204"/>
                <a:cs typeface="+mn-cs"/>
              </a:rPr>
              <a:pPr eaLnBrk="1" fontAlgn="auto" hangingPunct="1">
                <a:spcBef>
                  <a:spcPts val="0"/>
                </a:spcBef>
                <a:spcAft>
                  <a:spcPts val="600"/>
                </a:spcAft>
                <a:defRPr/>
              </a:pPr>
              <a:t>57</a:t>
            </a:fld>
            <a:endParaRPr lang="en-US" sz="1000">
              <a:solidFill>
                <a:schemeClr val="tx1">
                  <a:lumMod val="75000"/>
                  <a:lumOff val="25000"/>
                </a:schemeClr>
              </a:solidFill>
              <a:latin typeface="Calibri" panose="020F0502020204030204"/>
              <a:cs typeface="+mn-cs"/>
            </a:endParaRPr>
          </a:p>
        </p:txBody>
      </p:sp>
      <p:sp>
        <p:nvSpPr>
          <p:cNvPr id="8" name="Rectangle 3"/>
          <p:cNvSpPr>
            <a:spLocks noChangeArrowheads="1"/>
          </p:cNvSpPr>
          <p:nvPr/>
        </p:nvSpPr>
        <p:spPr bwMode="auto">
          <a:xfrm>
            <a:off x="190928" y="4495441"/>
            <a:ext cx="6457522" cy="2592287"/>
          </a:xfrm>
          <a:prstGeom prst="rect">
            <a:avLst/>
          </a:prstGeom>
          <a:noFill/>
          <a:ln w="9525">
            <a:noFill/>
            <a:miter lim="800000"/>
            <a:headEnd/>
            <a:tailEnd/>
          </a:ln>
        </p:spPr>
        <p:txBody>
          <a:bodyPr/>
          <a:lstStyle/>
          <a:p>
            <a:pPr marL="342900" indent="-342900">
              <a:spcBef>
                <a:spcPct val="20000"/>
              </a:spcBef>
              <a:buClr>
                <a:schemeClr val="folHlink"/>
              </a:buClr>
              <a:buSzPct val="90000"/>
              <a:buFont typeface="Arial" pitchFamily="34" charset="0"/>
              <a:buChar char="•"/>
            </a:pPr>
            <a:r>
              <a:rPr lang="en-US" dirty="0"/>
              <a:t>The cross section of the road consists of different elements:</a:t>
            </a:r>
            <a:endParaRPr lang="en-US" dirty="0">
              <a:latin typeface="Helvetica Regular" charset="0"/>
              <a:cs typeface="Helvetica Regular" charset="0"/>
            </a:endParaRPr>
          </a:p>
          <a:p>
            <a:pPr marL="800100" lvl="1" indent="-342900">
              <a:spcBef>
                <a:spcPct val="20000"/>
              </a:spcBef>
              <a:buClr>
                <a:schemeClr val="folHlink"/>
              </a:buClr>
              <a:buSzPct val="90000"/>
              <a:buFont typeface="Courier New" charset="0"/>
              <a:buChar char="o"/>
            </a:pPr>
            <a:r>
              <a:rPr lang="en-US" dirty="0">
                <a:latin typeface="Helvetica Regular" charset="0"/>
                <a:cs typeface="Helvetica Regular" charset="0"/>
              </a:rPr>
              <a:t>Paved road surface.</a:t>
            </a:r>
          </a:p>
          <a:p>
            <a:pPr marL="800100" lvl="1" indent="-342900">
              <a:spcBef>
                <a:spcPct val="20000"/>
              </a:spcBef>
              <a:buClr>
                <a:schemeClr val="folHlink"/>
              </a:buClr>
              <a:buSzPct val="90000"/>
              <a:buFont typeface="Courier New" charset="0"/>
              <a:buChar char="o"/>
            </a:pPr>
            <a:r>
              <a:rPr lang="en-US" dirty="0">
                <a:latin typeface="Helvetica Regular" charset="0"/>
                <a:cs typeface="Helvetica Regular" charset="0"/>
              </a:rPr>
              <a:t>Road lanes.</a:t>
            </a:r>
          </a:p>
          <a:p>
            <a:pPr marL="800100" lvl="1" indent="-342900">
              <a:spcBef>
                <a:spcPct val="20000"/>
              </a:spcBef>
              <a:buClr>
                <a:schemeClr val="folHlink"/>
              </a:buClr>
              <a:buSzPct val="90000"/>
              <a:buFont typeface="Courier New" charset="0"/>
              <a:buChar char="o"/>
            </a:pPr>
            <a:r>
              <a:rPr lang="en-US" dirty="0">
                <a:latin typeface="Helvetica Regular" charset="0"/>
                <a:cs typeface="Helvetica Regular" charset="0"/>
              </a:rPr>
              <a:t>Cross slop.</a:t>
            </a:r>
          </a:p>
          <a:p>
            <a:pPr marL="800100" lvl="1" indent="-342900">
              <a:spcBef>
                <a:spcPct val="20000"/>
              </a:spcBef>
              <a:buClr>
                <a:schemeClr val="folHlink"/>
              </a:buClr>
              <a:buSzPct val="90000"/>
              <a:buFont typeface="Courier New" charset="0"/>
              <a:buChar char="o"/>
            </a:pPr>
            <a:r>
              <a:rPr lang="en-US" dirty="0">
                <a:latin typeface="Helvetica Regular" charset="0"/>
                <a:cs typeface="Helvetica Regular" charset="0"/>
              </a:rPr>
              <a:t>Shoulders.</a:t>
            </a:r>
          </a:p>
          <a:p>
            <a:pPr marL="800100" lvl="1" indent="-342900">
              <a:spcBef>
                <a:spcPct val="20000"/>
              </a:spcBef>
              <a:buClr>
                <a:schemeClr val="folHlink"/>
              </a:buClr>
              <a:buSzPct val="90000"/>
              <a:buFont typeface="Courier New" charset="0"/>
              <a:buChar char="o"/>
            </a:pPr>
            <a:r>
              <a:rPr lang="en-US" dirty="0">
                <a:latin typeface="Helvetica Regular" charset="0"/>
                <a:cs typeface="Helvetica Regular" charset="0"/>
              </a:rPr>
              <a:t>Sidewalks.</a:t>
            </a:r>
          </a:p>
          <a:p>
            <a:pPr marL="342900" indent="-342900">
              <a:spcBef>
                <a:spcPct val="20000"/>
              </a:spcBef>
              <a:buClr>
                <a:schemeClr val="folHlink"/>
              </a:buClr>
              <a:buSzPct val="90000"/>
              <a:buFont typeface="Arial" pitchFamily="34" charset="0"/>
              <a:buChar char="•"/>
            </a:pPr>
            <a:endParaRPr lang="en-US" sz="2400" dirty="0">
              <a:latin typeface="Helvetica Regular" charset="0"/>
              <a:cs typeface="Helvetica Regular" charset="0"/>
            </a:endParaRPr>
          </a:p>
          <a:p>
            <a:pPr marL="342900" indent="-342900">
              <a:spcBef>
                <a:spcPct val="20000"/>
              </a:spcBef>
              <a:buClr>
                <a:schemeClr val="folHlink"/>
              </a:buClr>
              <a:buSzPct val="90000"/>
              <a:buFont typeface="Arial" pitchFamily="34" charset="0"/>
              <a:buChar char="•"/>
            </a:pPr>
            <a:endParaRPr lang="en-US" sz="2000" dirty="0">
              <a:latin typeface="Helvetica Regular" charset="0"/>
              <a:cs typeface="Helvetica Regular" charset="0"/>
            </a:endParaRPr>
          </a:p>
        </p:txBody>
      </p:sp>
    </p:spTree>
    <p:extLst>
      <p:ext uri="{BB962C8B-B14F-4D97-AF65-F5344CB8AC3E}">
        <p14:creationId xmlns:p14="http://schemas.microsoft.com/office/powerpoint/2010/main" val="2965674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7B57C9-E567-F14D-BF8D-6924C1A87A95}"/>
              </a:ext>
            </a:extLst>
          </p:cNvPr>
          <p:cNvSpPr>
            <a:spLocks noGrp="1"/>
          </p:cNvSpPr>
          <p:nvPr>
            <p:ph type="title"/>
          </p:nvPr>
        </p:nvSpPr>
        <p:spPr>
          <a:xfrm>
            <a:off x="467544" y="2996951"/>
            <a:ext cx="4499273" cy="864097"/>
          </a:xfrm>
        </p:spPr>
        <p:txBody>
          <a:bodyPr vert="horz" lIns="91440" tIns="45720" rIns="91440" bIns="45720" rtlCol="0" anchor="ctr">
            <a:normAutofit/>
          </a:bodyPr>
          <a:lstStyle/>
          <a:p>
            <a:pPr defTabSz="914400"/>
            <a:r>
              <a:rPr lang="en-US" sz="3100" b="1" dirty="0">
                <a:solidFill>
                  <a:srgbClr val="A50021"/>
                </a:solidFill>
                <a:latin typeface="Helvetica" charset="0"/>
                <a:ea typeface="Helvetica" charset="0"/>
                <a:cs typeface="Helvetica" charset="0"/>
              </a:rPr>
              <a:t>Cost Estimation</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t="6559" b="25808"/>
          <a:stretch/>
        </p:blipFill>
        <p:spPr>
          <a:xfrm>
            <a:off x="20" y="11"/>
            <a:ext cx="9143980" cy="306895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عنصر نائب للنص 2">
            <a:extLst>
              <a:ext uri="{FF2B5EF4-FFF2-40B4-BE49-F238E27FC236}">
                <a16:creationId xmlns:a16="http://schemas.microsoft.com/office/drawing/2014/main" id="{430DB84E-CF2F-494D-A127-45F75CE1A26D}"/>
              </a:ext>
            </a:extLst>
          </p:cNvPr>
          <p:cNvSpPr>
            <a:spLocks noGrp="1"/>
          </p:cNvSpPr>
          <p:nvPr>
            <p:ph type="body" sz="half" idx="1"/>
          </p:nvPr>
        </p:nvSpPr>
        <p:spPr>
          <a:xfrm>
            <a:off x="179512" y="3645025"/>
            <a:ext cx="8170486" cy="3214112"/>
          </a:xfrm>
        </p:spPr>
        <p:txBody>
          <a:bodyPr vert="horz" lIns="91440" tIns="45720" rIns="91440" bIns="45720" rtlCol="0" anchor="ctr">
            <a:noAutofit/>
          </a:bodyPr>
          <a:lstStyle/>
          <a:p>
            <a:pPr indent="-228600" defTabSz="914400"/>
            <a:r>
              <a:rPr lang="en-US" sz="1400" b="1" dirty="0">
                <a:latin typeface="Helvetica" charset="0"/>
                <a:ea typeface="Helvetica" charset="0"/>
                <a:cs typeface="Helvetica" charset="0"/>
              </a:rPr>
              <a:t>Cost </a:t>
            </a:r>
            <a:r>
              <a:rPr lang="en-US" sz="1400" b="1" dirty="0" err="1">
                <a:latin typeface="Helvetica" charset="0"/>
                <a:ea typeface="Helvetica" charset="0"/>
                <a:cs typeface="Helvetica" charset="0"/>
              </a:rPr>
              <a:t>Estimaition</a:t>
            </a:r>
            <a:r>
              <a:rPr lang="en-US" sz="1400" b="1" dirty="0">
                <a:latin typeface="Helvetica" charset="0"/>
                <a:ea typeface="Helvetica" charset="0"/>
                <a:cs typeface="Helvetica" charset="0"/>
              </a:rPr>
              <a:t> Definition</a:t>
            </a:r>
            <a:endParaRPr lang="en-US" sz="1400" dirty="0">
              <a:latin typeface="Helvetica" charset="0"/>
              <a:ea typeface="Helvetica" charset="0"/>
              <a:cs typeface="Helvetica" charset="0"/>
            </a:endParaRPr>
          </a:p>
          <a:p>
            <a:pPr lvl="1" indent="-228600" defTabSz="914400"/>
            <a:r>
              <a:rPr lang="en-US" sz="1400" dirty="0">
                <a:latin typeface="Helvetica" charset="0"/>
                <a:ea typeface="Helvetica" charset="0"/>
                <a:cs typeface="Helvetica" charset="0"/>
              </a:rPr>
              <a:t>It is a study of the cost of the project, and the economic dependencies of the project, on the state and on the consumer.</a:t>
            </a:r>
          </a:p>
          <a:p>
            <a:pPr indent="-228600" defTabSz="914400"/>
            <a:r>
              <a:rPr lang="en-US" sz="1400" b="1" dirty="0">
                <a:latin typeface="Helvetica" charset="0"/>
                <a:ea typeface="Helvetica" charset="0"/>
                <a:cs typeface="Helvetica" charset="0"/>
              </a:rPr>
              <a:t>Cost Estimation Criteria</a:t>
            </a:r>
            <a:r>
              <a:rPr lang="en-US" sz="1400" dirty="0">
                <a:latin typeface="Helvetica" charset="0"/>
                <a:ea typeface="Helvetica" charset="0"/>
                <a:cs typeface="Helvetica" charset="0"/>
              </a:rPr>
              <a:t>: </a:t>
            </a:r>
          </a:p>
          <a:p>
            <a:pPr lvl="1" indent="-228600" defTabSz="914400"/>
            <a:r>
              <a:rPr lang="en-US" sz="1400" dirty="0">
                <a:latin typeface="Helvetica" charset="0"/>
                <a:ea typeface="Helvetica" charset="0"/>
                <a:cs typeface="Helvetica" charset="0"/>
              </a:rPr>
              <a:t>Cut and fill quantities.</a:t>
            </a:r>
          </a:p>
          <a:p>
            <a:pPr lvl="1" indent="-228600" defTabSz="914400"/>
            <a:r>
              <a:rPr lang="en-US" sz="1400" dirty="0">
                <a:latin typeface="Helvetica" charset="0"/>
                <a:ea typeface="Helvetica" charset="0"/>
                <a:cs typeface="Helvetica" charset="0"/>
              </a:rPr>
              <a:t>Leveling of ground.</a:t>
            </a:r>
          </a:p>
          <a:p>
            <a:pPr lvl="1" indent="-228600" defTabSz="914400"/>
            <a:r>
              <a:rPr lang="en-US" sz="1400" dirty="0">
                <a:latin typeface="Helvetica" charset="0"/>
                <a:ea typeface="Helvetica" charset="0"/>
                <a:cs typeface="Helvetica" charset="0"/>
              </a:rPr>
              <a:t>Material price.</a:t>
            </a:r>
          </a:p>
          <a:p>
            <a:pPr lvl="1" indent="-228600" defTabSz="914400"/>
            <a:r>
              <a:rPr lang="en-US" sz="1400" dirty="0">
                <a:latin typeface="Helvetica" charset="0"/>
                <a:ea typeface="Helvetica" charset="0"/>
                <a:cs typeface="Helvetica" charset="0"/>
              </a:rPr>
              <a:t>Equipment work time.</a:t>
            </a:r>
          </a:p>
          <a:p>
            <a:pPr lvl="1" indent="-228600" defTabSz="914400"/>
            <a:r>
              <a:rPr lang="en-US" sz="1400" dirty="0">
                <a:latin typeface="Helvetica" charset="0"/>
                <a:ea typeface="Helvetica" charset="0"/>
                <a:cs typeface="Helvetica" charset="0"/>
              </a:rPr>
              <a:t>Labors price.</a:t>
            </a:r>
          </a:p>
          <a:p>
            <a:pPr lvl="1" indent="-228600" defTabSz="914400"/>
            <a:r>
              <a:rPr lang="en-US" sz="1400" dirty="0">
                <a:latin typeface="Helvetica" charset="0"/>
                <a:ea typeface="Helvetica" charset="0"/>
                <a:cs typeface="Helvetica" charset="0"/>
              </a:rPr>
              <a:t>Management cost. </a:t>
            </a:r>
          </a:p>
          <a:p>
            <a:pPr lvl="1" indent="-228600" defTabSz="914400"/>
            <a:r>
              <a:rPr lang="en-US" sz="1400" dirty="0">
                <a:latin typeface="Helvetica" charset="0"/>
                <a:ea typeface="Helvetica" charset="0"/>
                <a:cs typeface="Helvetica" charset="0"/>
              </a:rPr>
              <a:t>External expenses </a:t>
            </a:r>
          </a:p>
        </p:txBody>
      </p:sp>
      <p:sp>
        <p:nvSpPr>
          <p:cNvPr id="5" name="عنصر نائب لرقم الشريحة 4">
            <a:extLst>
              <a:ext uri="{FF2B5EF4-FFF2-40B4-BE49-F238E27FC236}">
                <a16:creationId xmlns:a16="http://schemas.microsoft.com/office/drawing/2014/main" id="{FA6C3E70-C196-C64F-BFD4-75E39CF9C86C}"/>
              </a:ext>
            </a:extLst>
          </p:cNvPr>
          <p:cNvSpPr>
            <a:spLocks noGrp="1"/>
          </p:cNvSpPr>
          <p:nvPr>
            <p:ph type="sldNum" sz="quarter" idx="12"/>
          </p:nvPr>
        </p:nvSpPr>
        <p:spPr>
          <a:xfrm>
            <a:off x="6648450" y="6356350"/>
            <a:ext cx="2057400" cy="365125"/>
          </a:xfrm>
        </p:spPr>
        <p:txBody>
          <a:bodyPr vert="horz" lIns="91440" tIns="45720" rIns="91440" bIns="45720" rtlCol="0" anchor="ctr">
            <a:normAutofit/>
          </a:bodyPr>
          <a:lstStyle/>
          <a:p>
            <a:pPr eaLnBrk="1" fontAlgn="auto" hangingPunct="1">
              <a:spcBef>
                <a:spcPts val="0"/>
              </a:spcBef>
              <a:spcAft>
                <a:spcPts val="600"/>
              </a:spcAft>
              <a:defRPr/>
            </a:pPr>
            <a:fld id="{90BA58A2-CA97-4E21-A9D2-A6B12CB03E44}" type="slidenum">
              <a:rPr lang="en-US" sz="1000">
                <a:solidFill>
                  <a:schemeClr val="tx1">
                    <a:lumMod val="75000"/>
                    <a:lumOff val="25000"/>
                  </a:schemeClr>
                </a:solidFill>
                <a:latin typeface="Calibri" panose="020F0502020204030204"/>
                <a:cs typeface="+mn-cs"/>
              </a:rPr>
              <a:pPr eaLnBrk="1" fontAlgn="auto" hangingPunct="1">
                <a:spcBef>
                  <a:spcPts val="0"/>
                </a:spcBef>
                <a:spcAft>
                  <a:spcPts val="600"/>
                </a:spcAft>
                <a:defRPr/>
              </a:pPr>
              <a:t>58</a:t>
            </a:fld>
            <a:endParaRPr lang="en-US" sz="1000">
              <a:solidFill>
                <a:schemeClr val="tx1">
                  <a:lumMod val="75000"/>
                  <a:lumOff val="25000"/>
                </a:schemeClr>
              </a:solidFill>
              <a:latin typeface="Calibri" panose="020F0502020204030204"/>
              <a:cs typeface="+mn-cs"/>
            </a:endParaRPr>
          </a:p>
        </p:txBody>
      </p:sp>
    </p:spTree>
    <p:extLst>
      <p:ext uri="{BB962C8B-B14F-4D97-AF65-F5344CB8AC3E}">
        <p14:creationId xmlns:p14="http://schemas.microsoft.com/office/powerpoint/2010/main" val="1456035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6" name="عنصر نائب للمحتوى 5">
            <a:extLst>
              <a:ext uri="{FF2B5EF4-FFF2-40B4-BE49-F238E27FC236}">
                <a16:creationId xmlns:a16="http://schemas.microsoft.com/office/drawing/2014/main" id="{E16C01B3-42B9-584C-AE68-12630DA2CE7B}"/>
              </a:ext>
            </a:extLst>
          </p:cNvPr>
          <p:cNvGraphicFramePr>
            <a:graphicFrameLocks noGrp="1"/>
          </p:cNvGraphicFramePr>
          <p:nvPr>
            <p:ph sz="half" idx="2"/>
            <p:extLst>
              <p:ext uri="{D42A27DB-BD31-4B8C-83A1-F6EECF244321}">
                <p14:modId xmlns:p14="http://schemas.microsoft.com/office/powerpoint/2010/main" val="2186657114"/>
              </p:ext>
            </p:extLst>
          </p:nvPr>
        </p:nvGraphicFramePr>
        <p:xfrm>
          <a:off x="56187" y="594137"/>
          <a:ext cx="7992889" cy="5812351"/>
        </p:xfrm>
        <a:graphic>
          <a:graphicData uri="http://schemas.openxmlformats.org/drawingml/2006/table">
            <a:tbl>
              <a:tblPr firstRow="1" firstCol="1" bandRow="1">
                <a:tableStyleId>{5C22544A-7EE6-4342-B048-85BDC9FD1C3A}</a:tableStyleId>
              </a:tblPr>
              <a:tblGrid>
                <a:gridCol w="535604">
                  <a:extLst>
                    <a:ext uri="{9D8B030D-6E8A-4147-A177-3AD203B41FA5}">
                      <a16:colId xmlns:a16="http://schemas.microsoft.com/office/drawing/2014/main" val="3133118226"/>
                    </a:ext>
                  </a:extLst>
                </a:gridCol>
                <a:gridCol w="4351789">
                  <a:extLst>
                    <a:ext uri="{9D8B030D-6E8A-4147-A177-3AD203B41FA5}">
                      <a16:colId xmlns:a16="http://schemas.microsoft.com/office/drawing/2014/main" val="710074587"/>
                    </a:ext>
                  </a:extLst>
                </a:gridCol>
                <a:gridCol w="513208">
                  <a:extLst>
                    <a:ext uri="{9D8B030D-6E8A-4147-A177-3AD203B41FA5}">
                      <a16:colId xmlns:a16="http://schemas.microsoft.com/office/drawing/2014/main" val="2522344042"/>
                    </a:ext>
                  </a:extLst>
                </a:gridCol>
                <a:gridCol w="825803">
                  <a:extLst>
                    <a:ext uri="{9D8B030D-6E8A-4147-A177-3AD203B41FA5}">
                      <a16:colId xmlns:a16="http://schemas.microsoft.com/office/drawing/2014/main" val="2426542965"/>
                    </a:ext>
                  </a:extLst>
                </a:gridCol>
                <a:gridCol w="803409">
                  <a:extLst>
                    <a:ext uri="{9D8B030D-6E8A-4147-A177-3AD203B41FA5}">
                      <a16:colId xmlns:a16="http://schemas.microsoft.com/office/drawing/2014/main" val="649075355"/>
                    </a:ext>
                  </a:extLst>
                </a:gridCol>
                <a:gridCol w="963076">
                  <a:extLst>
                    <a:ext uri="{9D8B030D-6E8A-4147-A177-3AD203B41FA5}">
                      <a16:colId xmlns:a16="http://schemas.microsoft.com/office/drawing/2014/main" val="837937409"/>
                    </a:ext>
                  </a:extLst>
                </a:gridCol>
              </a:tblGrid>
              <a:tr h="595220">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Item</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Item deception</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Unit</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Quantity</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Unit</a:t>
                      </a:r>
                      <a:r>
                        <a:rPr lang="en-US" sz="1400" b="0" i="0" baseline="0" dirty="0">
                          <a:effectLst/>
                          <a:latin typeface="Helvetica Regular" charset="0"/>
                        </a:rPr>
                        <a:t> </a:t>
                      </a:r>
                      <a:r>
                        <a:rPr lang="en-US" sz="1400" b="0" i="0" dirty="0">
                          <a:effectLst/>
                          <a:latin typeface="Helvetica Regular" charset="0"/>
                        </a:rPr>
                        <a:t> Price</a:t>
                      </a:r>
                    </a:p>
                    <a:p>
                      <a:pPr algn="ctr">
                        <a:lnSpc>
                          <a:spcPct val="115000"/>
                        </a:lnSpc>
                        <a:spcAft>
                          <a:spcPts val="0"/>
                        </a:spcAft>
                        <a:tabLst>
                          <a:tab pos="920115" algn="l"/>
                        </a:tabLst>
                      </a:pPr>
                      <a:r>
                        <a:rPr lang="en-US" sz="1400" b="0" i="0" dirty="0">
                          <a:effectLst/>
                          <a:latin typeface="Helvetica Regular" charset="0"/>
                        </a:rPr>
                        <a:t>(SR)</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Total</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extLst>
                  <a:ext uri="{0D108BD9-81ED-4DB2-BD59-A6C34878D82A}">
                    <a16:rowId xmlns:a16="http://schemas.microsoft.com/office/drawing/2014/main" val="1878923022"/>
                  </a:ext>
                </a:extLst>
              </a:tr>
              <a:tr h="1194893">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Cutting and back filling the natural land according to the survey plans, including the deportation of the excess, and the supply of the minus, to reach the paving level, according to the instructions of the consulting engineer.</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M2</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7620270</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65</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495317550</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extLst>
                  <a:ext uri="{0D108BD9-81ED-4DB2-BD59-A6C34878D82A}">
                    <a16:rowId xmlns:a16="http://schemas.microsoft.com/office/drawing/2014/main" val="2456514027"/>
                  </a:ext>
                </a:extLst>
              </a:tr>
              <a:tr h="955915">
                <a:tc>
                  <a:txBody>
                    <a:bodyPr/>
                    <a:lstStyle/>
                    <a:p>
                      <a:pPr algn="ct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2</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of Sub-grade layer to get to a level of deigned Sub-base level including stake out, and compact it, to get 98% compaction degree at standard proctor test.</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M3</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2618952</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22</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57916944</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extLst>
                  <a:ext uri="{0D108BD9-81ED-4DB2-BD59-A6C34878D82A}">
                    <a16:rowId xmlns:a16="http://schemas.microsoft.com/office/drawing/2014/main" val="2384289879"/>
                  </a:ext>
                </a:extLst>
              </a:tr>
              <a:tr h="1446010">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3</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sub-base layer, 20cm thickness according to design specification, not less than 40% CBR test, including compaction not less than 98% at standard proctor test according to instruction from consultant engineer.  </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M3</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1500396</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38</a:t>
                      </a:r>
                    </a:p>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57015025</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extLst>
                  <a:ext uri="{0D108BD9-81ED-4DB2-BD59-A6C34878D82A}">
                    <a16:rowId xmlns:a16="http://schemas.microsoft.com/office/drawing/2014/main" val="310624457"/>
                  </a:ext>
                </a:extLst>
              </a:tr>
              <a:tr h="1460454">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endParaRPr lang="en-US" sz="1400" b="0" i="0" dirty="0">
                        <a:effectLst/>
                        <a:latin typeface="Helvetica Regular" charset="0"/>
                      </a:endParaRPr>
                    </a:p>
                    <a:p>
                      <a:pPr algn="ctr">
                        <a:lnSpc>
                          <a:spcPct val="115000"/>
                        </a:lnSpc>
                        <a:spcAft>
                          <a:spcPts val="0"/>
                        </a:spcAft>
                        <a:tabLst>
                          <a:tab pos="920115" algn="l"/>
                        </a:tabLst>
                      </a:pPr>
                      <a:r>
                        <a:rPr lang="en-US" sz="1400" b="0" i="0" dirty="0">
                          <a:effectLst/>
                          <a:latin typeface="Helvetica Regular" charset="0"/>
                        </a:rPr>
                        <a:t>4</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Base-cores layer, 20cm thickness according to design specification, not less than 80% CBR test, including compaction not less than 98% at standard proctor test according to instruction from according to instruction from consultant engineer.  </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endParaRPr lang="en-US" sz="1400" b="0" i="0" dirty="0">
                        <a:effectLst/>
                        <a:latin typeface="Helvetica Regular" charset="0"/>
                      </a:endParaRP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M3</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1500396</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52</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78020592</a:t>
                      </a:r>
                      <a:endParaRPr lang="en-US" sz="1400" b="0" i="0" dirty="0">
                        <a:effectLst/>
                        <a:latin typeface="Calibri" panose="020F0502020204030204" pitchFamily="34" charset="0"/>
                        <a:ea typeface="Calibri" panose="020F0502020204030204" pitchFamily="34" charset="0"/>
                        <a:cs typeface="Helvetica Regular" charset="0"/>
                      </a:endParaRPr>
                    </a:p>
                  </a:txBody>
                  <a:tcPr marL="45013" marR="45013" marT="0" marB="0"/>
                </a:tc>
                <a:extLst>
                  <a:ext uri="{0D108BD9-81ED-4DB2-BD59-A6C34878D82A}">
                    <a16:rowId xmlns:a16="http://schemas.microsoft.com/office/drawing/2014/main" val="3612613429"/>
                  </a:ext>
                </a:extLst>
              </a:tr>
            </a:tbl>
          </a:graphicData>
        </a:graphic>
      </p:graphicFrame>
      <p:sp>
        <p:nvSpPr>
          <p:cNvPr id="5" name="عنصر نائب لرقم الشريحة 4">
            <a:extLst>
              <a:ext uri="{FF2B5EF4-FFF2-40B4-BE49-F238E27FC236}">
                <a16:creationId xmlns:a16="http://schemas.microsoft.com/office/drawing/2014/main" id="{B1654890-34EA-D842-9D56-FBE1DEEBADF0}"/>
              </a:ext>
            </a:extLst>
          </p:cNvPr>
          <p:cNvSpPr>
            <a:spLocks noGrp="1"/>
          </p:cNvSpPr>
          <p:nvPr>
            <p:ph type="sldNum" sz="quarter" idx="12"/>
          </p:nvPr>
        </p:nvSpPr>
        <p:spPr/>
        <p:txBody>
          <a:bodyPr/>
          <a:lstStyle/>
          <a:p>
            <a:pPr>
              <a:defRPr/>
            </a:pPr>
            <a:fld id="{90BA58A2-CA97-4E21-A9D2-A6B12CB03E44}" type="slidenum">
              <a:rPr lang="ar-SA" smtClean="0"/>
              <a:pPr>
                <a:defRPr/>
              </a:pPr>
              <a:t>59</a:t>
            </a:fld>
            <a:endParaRPr lang="en-US"/>
          </a:p>
        </p:txBody>
      </p:sp>
      <p:sp>
        <p:nvSpPr>
          <p:cNvPr id="4" name="TextBox 3"/>
          <p:cNvSpPr txBox="1"/>
          <p:nvPr/>
        </p:nvSpPr>
        <p:spPr>
          <a:xfrm>
            <a:off x="44171" y="34244"/>
            <a:ext cx="6775188" cy="553998"/>
          </a:xfrm>
          <a:prstGeom prst="rect">
            <a:avLst/>
          </a:prstGeom>
          <a:noFill/>
        </p:spPr>
        <p:txBody>
          <a:bodyPr wrap="none" rtlCol="0">
            <a:spAutoFit/>
          </a:bodyPr>
          <a:lstStyle/>
          <a:p>
            <a:r>
              <a:rPr lang="en-US" sz="3000" b="1" dirty="0">
                <a:solidFill>
                  <a:srgbClr val="A50021"/>
                </a:solidFill>
                <a:latin typeface="Helvetica Regular" charset="0"/>
                <a:cs typeface="Helvetica Regular" charset="0"/>
              </a:rPr>
              <a:t>Cost Estimation: Item Cost Analysis</a:t>
            </a:r>
          </a:p>
        </p:txBody>
      </p:sp>
      <p:sp>
        <p:nvSpPr>
          <p:cNvPr id="7" name="TextBox 6"/>
          <p:cNvSpPr txBox="1"/>
          <p:nvPr/>
        </p:nvSpPr>
        <p:spPr>
          <a:xfrm>
            <a:off x="2088721" y="6427232"/>
            <a:ext cx="2686088" cy="307777"/>
          </a:xfrm>
          <a:prstGeom prst="rect">
            <a:avLst/>
          </a:prstGeom>
          <a:noFill/>
        </p:spPr>
        <p:txBody>
          <a:bodyPr wrap="square" rtlCol="0">
            <a:spAutoFit/>
          </a:bodyPr>
          <a:lstStyle/>
          <a:p>
            <a:r>
              <a:rPr lang="en-US" sz="1400" dirty="0"/>
              <a:t>Table [15a] Cost Estimation</a:t>
            </a:r>
          </a:p>
        </p:txBody>
      </p:sp>
    </p:spTree>
    <p:extLst>
      <p:ext uri="{BB962C8B-B14F-4D97-AF65-F5344CB8AC3E}">
        <p14:creationId xmlns:p14="http://schemas.microsoft.com/office/powerpoint/2010/main" val="1191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3E92A701-030D-4890-8E54-D93778DFC1C8}"/>
              </a:ext>
            </a:extLst>
          </p:cNvPr>
          <p:cNvSpPr>
            <a:spLocks noGrp="1"/>
          </p:cNvSpPr>
          <p:nvPr>
            <p:ph type="ctrTitle"/>
          </p:nvPr>
        </p:nvSpPr>
        <p:spPr>
          <a:xfrm>
            <a:off x="628649" y="291090"/>
            <a:ext cx="7886699" cy="932688"/>
          </a:xfrm>
        </p:spPr>
        <p:txBody>
          <a:bodyPr>
            <a:normAutofit/>
          </a:bodyPr>
          <a:lstStyle/>
          <a:p>
            <a:r>
              <a:rPr lang="en-US" altLang="en-US" sz="3000" b="1" dirty="0">
                <a:solidFill>
                  <a:srgbClr val="A50021"/>
                </a:solidFill>
                <a:latin typeface="Helvetica" charset="0"/>
                <a:ea typeface="Helvetica" charset="0"/>
                <a:cs typeface="Helvetica" charset="0"/>
              </a:rPr>
              <a:t>LOCATION </a:t>
            </a:r>
          </a:p>
        </p:txBody>
      </p:sp>
      <p:sp>
        <p:nvSpPr>
          <p:cNvPr id="11267" name="Subtitle 2">
            <a:extLst>
              <a:ext uri="{FF2B5EF4-FFF2-40B4-BE49-F238E27FC236}">
                <a16:creationId xmlns:a16="http://schemas.microsoft.com/office/drawing/2014/main" id="{3D0452A4-4527-4187-AA23-F2CD8D678BD3}"/>
              </a:ext>
            </a:extLst>
          </p:cNvPr>
          <p:cNvSpPr>
            <a:spLocks noGrp="1"/>
          </p:cNvSpPr>
          <p:nvPr>
            <p:ph type="subTitle" idx="1"/>
          </p:nvPr>
        </p:nvSpPr>
        <p:spPr>
          <a:xfrm>
            <a:off x="755576" y="6180199"/>
            <a:ext cx="7886699" cy="420624"/>
          </a:xfrm>
        </p:spPr>
        <p:txBody>
          <a:bodyPr>
            <a:normAutofit/>
          </a:bodyPr>
          <a:lstStyle/>
          <a:p>
            <a:pPr fontAlgn="auto">
              <a:spcAft>
                <a:spcPts val="0"/>
              </a:spcAft>
              <a:buFont typeface="Wingdings 2" charset="2"/>
              <a:buNone/>
              <a:defRPr/>
            </a:pPr>
            <a:r>
              <a:rPr lang="en-US" altLang="en-US" sz="1700" dirty="0">
                <a:latin typeface="Helvetica" charset="0"/>
                <a:ea typeface="Helvetica" charset="0"/>
                <a:cs typeface="Helvetica" charset="0"/>
              </a:rPr>
              <a:t>Figure [1] - Topographic map, </a:t>
            </a:r>
            <a:r>
              <a:rPr lang="en-US" sz="1700" dirty="0">
                <a:latin typeface="Helvetica" charset="0"/>
                <a:ea typeface="Helvetica" charset="0"/>
                <a:cs typeface="Helvetica" charset="0"/>
              </a:rPr>
              <a:t>© </a:t>
            </a:r>
            <a:r>
              <a:rPr lang="en-US" sz="1700" dirty="0" err="1">
                <a:latin typeface="Helvetica" charset="0"/>
                <a:ea typeface="Helvetica" charset="0"/>
                <a:cs typeface="Helvetica" charset="0"/>
              </a:rPr>
              <a:t>OpenStreetMap</a:t>
            </a:r>
            <a:r>
              <a:rPr lang="en-US" sz="1700" dirty="0">
                <a:latin typeface="Helvetica" charset="0"/>
                <a:ea typeface="Helvetica" charset="0"/>
                <a:cs typeface="Helvetica" charset="0"/>
              </a:rPr>
              <a:t> contributors.</a:t>
            </a:r>
            <a:endParaRPr lang="en-US" altLang="en-US" sz="1700" dirty="0">
              <a:latin typeface="Helvetica" charset="0"/>
              <a:ea typeface="Helvetica" charset="0"/>
              <a:cs typeface="Helvetica" charset="0"/>
            </a:endParaRPr>
          </a:p>
          <a:p>
            <a:pPr fontAlgn="auto">
              <a:spcAft>
                <a:spcPts val="0"/>
              </a:spcAft>
              <a:buFont typeface="Wingdings 2" charset="2"/>
              <a:buNone/>
              <a:defRPr/>
            </a:pPr>
            <a:endParaRPr lang="en-US" altLang="en-US" sz="17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8" y="1844824"/>
            <a:ext cx="7886699" cy="4085865"/>
          </a:xfrm>
          <a:prstGeom prst="rect">
            <a:avLst/>
          </a:prstGeom>
        </p:spPr>
      </p:pic>
      <p:sp>
        <p:nvSpPr>
          <p:cNvPr id="8196" name="Slide Number Placeholder 5">
            <a:extLst>
              <a:ext uri="{FF2B5EF4-FFF2-40B4-BE49-F238E27FC236}">
                <a16:creationId xmlns:a16="http://schemas.microsoft.com/office/drawing/2014/main" id="{5EB7ECFA-B5AD-45CE-AE60-8DA4D1FFCD68}"/>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fld id="{D13DC895-5AA7-496D-809C-BFF93DE767CA}" type="slidenum">
              <a:rPr lang="es-ES" altLang="en-US">
                <a:latin typeface="Helvetica Regular" charset="0"/>
                <a:cs typeface="Helvetica Regular" charset="0"/>
              </a:rPr>
              <a:pPr>
                <a:spcAft>
                  <a:spcPts val="600"/>
                </a:spcAft>
              </a:pPr>
              <a:t>6</a:t>
            </a:fld>
            <a:endParaRPr lang="es-ES" altLang="en-US" dirty="0">
              <a:latin typeface="Helvetica Regular" charset="0"/>
              <a:cs typeface="Helvetica Regular" charset="0"/>
            </a:endParaRPr>
          </a:p>
        </p:txBody>
      </p:sp>
      <p:pic>
        <p:nvPicPr>
          <p:cNvPr id="8197" name="Picture 3">
            <a:extLst>
              <a:ext uri="{FF2B5EF4-FFF2-40B4-BE49-F238E27FC236}">
                <a16:creationId xmlns:a16="http://schemas.microsoft.com/office/drawing/2014/main" id="{FA5C4E66-90D9-4393-9BCA-0A3C6CD8A5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115888"/>
            <a:ext cx="1512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5576" y="4005064"/>
            <a:ext cx="385183" cy="369332"/>
          </a:xfrm>
          <a:prstGeom prst="rect">
            <a:avLst/>
          </a:prstGeom>
          <a:noFill/>
        </p:spPr>
        <p:txBody>
          <a:bodyPr wrap="square" rtlCol="0">
            <a:spAutoFit/>
          </a:bodyPr>
          <a:lstStyle/>
          <a:p>
            <a:pPr>
              <a:spcAft>
                <a:spcPts val="600"/>
              </a:spcAft>
            </a:pPr>
            <a:r>
              <a:rPr lang="en-US" dirty="0">
                <a:latin typeface="Helvetica Regular" charset="0"/>
                <a:cs typeface="Helvetica Regular" charset="0"/>
              </a:rPr>
              <a:t>N</a:t>
            </a:r>
          </a:p>
        </p:txBody>
      </p:sp>
      <p:sp>
        <p:nvSpPr>
          <p:cNvPr id="8199" name="TextBox 1">
            <a:extLst>
              <a:ext uri="{FF2B5EF4-FFF2-40B4-BE49-F238E27FC236}">
                <a16:creationId xmlns:a16="http://schemas.microsoft.com/office/drawing/2014/main" id="{C16B6335-7CE9-4146-98F9-982DA71C8B08}"/>
              </a:ext>
            </a:extLst>
          </p:cNvPr>
          <p:cNvSpPr txBox="1">
            <a:spLocks noChangeArrowheads="1"/>
          </p:cNvSpPr>
          <p:nvPr/>
        </p:nvSpPr>
        <p:spPr bwMode="auto">
          <a:xfrm>
            <a:off x="-889000" y="-104140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latin typeface="Helvetica Regular" charset="0"/>
              <a:cs typeface="Helvetica Regular" charset="0"/>
            </a:endParaRPr>
          </a:p>
        </p:txBody>
      </p:sp>
      <p:sp>
        <p:nvSpPr>
          <p:cNvPr id="4" name="مربع نص 3">
            <a:extLst>
              <a:ext uri="{FF2B5EF4-FFF2-40B4-BE49-F238E27FC236}">
                <a16:creationId xmlns:a16="http://schemas.microsoft.com/office/drawing/2014/main" id="{A53F2195-5D46-8C4A-91BF-D3B077237F2B}"/>
              </a:ext>
            </a:extLst>
          </p:cNvPr>
          <p:cNvSpPr txBox="1"/>
          <p:nvPr/>
        </p:nvSpPr>
        <p:spPr>
          <a:xfrm>
            <a:off x="3563888" y="4581128"/>
            <a:ext cx="720080" cy="261610"/>
          </a:xfrm>
          <a:prstGeom prst="rect">
            <a:avLst/>
          </a:prstGeom>
          <a:noFill/>
        </p:spPr>
        <p:txBody>
          <a:bodyPr wrap="square" rtlCol="1">
            <a:spAutoFit/>
          </a:bodyPr>
          <a:lstStyle/>
          <a:p>
            <a:r>
              <a:rPr lang="en-US" sz="1100" dirty="0"/>
              <a:t>Makkah</a:t>
            </a:r>
            <a:endParaRPr lang="ar-SA" sz="1100" dirty="0"/>
          </a:p>
        </p:txBody>
      </p:sp>
      <p:sp>
        <p:nvSpPr>
          <p:cNvPr id="5" name="مربع نص 4">
            <a:extLst>
              <a:ext uri="{FF2B5EF4-FFF2-40B4-BE49-F238E27FC236}">
                <a16:creationId xmlns:a16="http://schemas.microsoft.com/office/drawing/2014/main" id="{1872FDCD-133A-BF47-A640-8DABED85CCB2}"/>
              </a:ext>
            </a:extLst>
          </p:cNvPr>
          <p:cNvSpPr txBox="1"/>
          <p:nvPr/>
        </p:nvSpPr>
        <p:spPr>
          <a:xfrm>
            <a:off x="1824300" y="4211796"/>
            <a:ext cx="1008112" cy="276999"/>
          </a:xfrm>
          <a:prstGeom prst="rect">
            <a:avLst/>
          </a:prstGeom>
          <a:noFill/>
        </p:spPr>
        <p:txBody>
          <a:bodyPr wrap="square" rtlCol="1">
            <a:spAutoFit/>
          </a:bodyPr>
          <a:lstStyle/>
          <a:p>
            <a:r>
              <a:rPr lang="en-US" sz="1200" dirty="0"/>
              <a:t>Jeddah</a:t>
            </a:r>
            <a:endParaRPr lang="ar-SA" sz="1200" dirty="0"/>
          </a:p>
        </p:txBody>
      </p:sp>
      <p:sp>
        <p:nvSpPr>
          <p:cNvPr id="6" name="مربع نص 5">
            <a:extLst>
              <a:ext uri="{FF2B5EF4-FFF2-40B4-BE49-F238E27FC236}">
                <a16:creationId xmlns:a16="http://schemas.microsoft.com/office/drawing/2014/main" id="{9EA7147A-952B-3A4A-96A4-BD99EF78D766}"/>
              </a:ext>
            </a:extLst>
          </p:cNvPr>
          <p:cNvSpPr txBox="1"/>
          <p:nvPr/>
        </p:nvSpPr>
        <p:spPr>
          <a:xfrm>
            <a:off x="1824300" y="2204864"/>
            <a:ext cx="1008112" cy="276999"/>
          </a:xfrm>
          <a:prstGeom prst="rect">
            <a:avLst/>
          </a:prstGeom>
          <a:noFill/>
        </p:spPr>
        <p:txBody>
          <a:bodyPr wrap="square" rtlCol="1">
            <a:spAutoFit/>
          </a:bodyPr>
          <a:lstStyle/>
          <a:p>
            <a:r>
              <a:rPr lang="en-US" sz="1200" dirty="0" err="1"/>
              <a:t>Thuwal</a:t>
            </a:r>
            <a:endParaRPr lang="ar-SA" sz="1200" dirty="0"/>
          </a:p>
        </p:txBody>
      </p:sp>
    </p:spTree>
    <p:extLst>
      <p:ext uri="{BB962C8B-B14F-4D97-AF65-F5344CB8AC3E}">
        <p14:creationId xmlns:p14="http://schemas.microsoft.com/office/powerpoint/2010/main" val="146790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6" name="عنصر نائب للمحتوى 5">
            <a:extLst>
              <a:ext uri="{FF2B5EF4-FFF2-40B4-BE49-F238E27FC236}">
                <a16:creationId xmlns:a16="http://schemas.microsoft.com/office/drawing/2014/main" id="{3FA82254-AD61-7349-9533-C97043CDDDA7}"/>
              </a:ext>
            </a:extLst>
          </p:cNvPr>
          <p:cNvGraphicFramePr>
            <a:graphicFrameLocks noGrp="1"/>
          </p:cNvGraphicFramePr>
          <p:nvPr>
            <p:ph sz="half" idx="2"/>
            <p:extLst>
              <p:ext uri="{D42A27DB-BD31-4B8C-83A1-F6EECF244321}">
                <p14:modId xmlns:p14="http://schemas.microsoft.com/office/powerpoint/2010/main" val="3968800499"/>
              </p:ext>
            </p:extLst>
          </p:nvPr>
        </p:nvGraphicFramePr>
        <p:xfrm>
          <a:off x="0" y="53848"/>
          <a:ext cx="8367966" cy="6302502"/>
        </p:xfrm>
        <a:graphic>
          <a:graphicData uri="http://schemas.openxmlformats.org/drawingml/2006/table">
            <a:tbl>
              <a:tblPr firstRow="1" firstCol="1" bandRow="1">
                <a:tableStyleId>{5C22544A-7EE6-4342-B048-85BDC9FD1C3A}</a:tableStyleId>
              </a:tblPr>
              <a:tblGrid>
                <a:gridCol w="557931">
                  <a:extLst>
                    <a:ext uri="{9D8B030D-6E8A-4147-A177-3AD203B41FA5}">
                      <a16:colId xmlns:a16="http://schemas.microsoft.com/office/drawing/2014/main" val="4209437172"/>
                    </a:ext>
                  </a:extLst>
                </a:gridCol>
                <a:gridCol w="4339527">
                  <a:extLst>
                    <a:ext uri="{9D8B030D-6E8A-4147-A177-3AD203B41FA5}">
                      <a16:colId xmlns:a16="http://schemas.microsoft.com/office/drawing/2014/main" val="676256574"/>
                    </a:ext>
                  </a:extLst>
                </a:gridCol>
                <a:gridCol w="488188">
                  <a:extLst>
                    <a:ext uri="{9D8B030D-6E8A-4147-A177-3AD203B41FA5}">
                      <a16:colId xmlns:a16="http://schemas.microsoft.com/office/drawing/2014/main" val="1698654521"/>
                    </a:ext>
                  </a:extLst>
                </a:gridCol>
                <a:gridCol w="1255340">
                  <a:extLst>
                    <a:ext uri="{9D8B030D-6E8A-4147-A177-3AD203B41FA5}">
                      <a16:colId xmlns:a16="http://schemas.microsoft.com/office/drawing/2014/main" val="3659653769"/>
                    </a:ext>
                  </a:extLst>
                </a:gridCol>
                <a:gridCol w="767155">
                  <a:extLst>
                    <a:ext uri="{9D8B030D-6E8A-4147-A177-3AD203B41FA5}">
                      <a16:colId xmlns:a16="http://schemas.microsoft.com/office/drawing/2014/main" val="3584708703"/>
                    </a:ext>
                  </a:extLst>
                </a:gridCol>
                <a:gridCol w="959825">
                  <a:extLst>
                    <a:ext uri="{9D8B030D-6E8A-4147-A177-3AD203B41FA5}">
                      <a16:colId xmlns:a16="http://schemas.microsoft.com/office/drawing/2014/main" val="3399129497"/>
                    </a:ext>
                  </a:extLst>
                </a:gridCol>
              </a:tblGrid>
              <a:tr h="669838">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Item</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Item description</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920115" algn="l"/>
                        </a:tabLst>
                      </a:pPr>
                      <a:r>
                        <a:rPr lang="en-US" sz="1400" b="0" i="0" dirty="0">
                          <a:effectLst/>
                          <a:latin typeface="Helvetica Regular" charset="0"/>
                        </a:rPr>
                        <a:t>Unit</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Quantity</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Unit</a:t>
                      </a:r>
                      <a:r>
                        <a:rPr lang="en-US" sz="1400" b="0" i="0" baseline="0" dirty="0">
                          <a:effectLst/>
                          <a:latin typeface="Helvetica Regular" charset="0"/>
                        </a:rPr>
                        <a:t> </a:t>
                      </a:r>
                      <a:r>
                        <a:rPr lang="en-US" sz="1400" b="0" i="0" dirty="0">
                          <a:effectLst/>
                          <a:latin typeface="Helvetica Regular" charset="0"/>
                        </a:rPr>
                        <a:t>Price</a:t>
                      </a:r>
                    </a:p>
                    <a:p>
                      <a:pPr algn="ctr">
                        <a:lnSpc>
                          <a:spcPct val="115000"/>
                        </a:lnSpc>
                        <a:spcAft>
                          <a:spcPts val="0"/>
                        </a:spcAft>
                        <a:tabLst>
                          <a:tab pos="920115" algn="l"/>
                        </a:tabLst>
                      </a:pPr>
                      <a:r>
                        <a:rPr lang="en-US" sz="1400" b="0" i="0" dirty="0">
                          <a:effectLst/>
                          <a:latin typeface="Helvetica Regular" charset="0"/>
                        </a:rPr>
                        <a:t>SR</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Total</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extLst>
                  <a:ext uri="{0D108BD9-81ED-4DB2-BD59-A6C34878D82A}">
                    <a16:rowId xmlns:a16="http://schemas.microsoft.com/office/drawing/2014/main" val="1281714786"/>
                  </a:ext>
                </a:extLst>
              </a:tr>
              <a:tr h="669838">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5</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MC1 layer, according to design specification and according to instruction of consultant engineer.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7501977</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2.5</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18754942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extLst>
                  <a:ext uri="{0D108BD9-81ED-4DB2-BD59-A6C34878D82A}">
                    <a16:rowId xmlns:a16="http://schemas.microsoft.com/office/drawing/2014/main" val="2810344889"/>
                  </a:ext>
                </a:extLst>
              </a:tr>
              <a:tr h="1562956">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nSpc>
                          <a:spcPct val="115000"/>
                        </a:lnSpc>
                        <a:spcAft>
                          <a:spcPts val="0"/>
                        </a:spcAft>
                        <a:tabLst>
                          <a:tab pos="176530" algn="ctr"/>
                          <a:tab pos="920115" algn="l"/>
                        </a:tabLst>
                      </a:pPr>
                      <a:r>
                        <a:rPr lang="en-US" sz="1400" b="0" i="0" dirty="0">
                          <a:effectLst/>
                          <a:latin typeface="Helvetica Regular" charset="0"/>
                        </a:rPr>
                        <a:t>	</a:t>
                      </a:r>
                    </a:p>
                    <a:p>
                      <a:pPr algn="ctr">
                        <a:lnSpc>
                          <a:spcPct val="115000"/>
                        </a:lnSpc>
                        <a:spcAft>
                          <a:spcPts val="0"/>
                        </a:spcAft>
                        <a:tabLst>
                          <a:tab pos="176530" algn="ctr"/>
                          <a:tab pos="920115" algn="l"/>
                        </a:tabLst>
                      </a:pPr>
                      <a:r>
                        <a:rPr lang="en-US" sz="1400" b="0" i="0" dirty="0">
                          <a:effectLst/>
                          <a:latin typeface="Helvetica Regular" charset="0"/>
                        </a:rPr>
                        <a:t>6</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asphalt layer, 7 cm thickness, including compaction, not less than 98%, and not less than 1900 </a:t>
                      </a:r>
                      <a:r>
                        <a:rPr lang="en-US" sz="1400" b="0" i="0" dirty="0" err="1">
                          <a:effectLst/>
                          <a:latin typeface="Helvetica Regular" charset="0"/>
                        </a:rPr>
                        <a:t>lb</a:t>
                      </a:r>
                      <a:r>
                        <a:rPr lang="en-US" sz="1400" b="0" i="0" dirty="0">
                          <a:effectLst/>
                          <a:latin typeface="Helvetica Regular" charset="0"/>
                        </a:rPr>
                        <a:t> stability and not less than 40000 psi flexibility, according to design specification and according to instruction of consultant engineer.</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7501977</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22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165043494</a:t>
                      </a:r>
                    </a:p>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extLst>
                  <a:ext uri="{0D108BD9-81ED-4DB2-BD59-A6C34878D82A}">
                    <a16:rowId xmlns:a16="http://schemas.microsoft.com/office/drawing/2014/main" val="1499355611"/>
                  </a:ext>
                </a:extLst>
              </a:tr>
              <a:tr h="669838">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RC2 layer, according to design specification and according to instruction of consultant engineer.</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7501977</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2.5</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18754942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extLst>
                  <a:ext uri="{0D108BD9-81ED-4DB2-BD59-A6C34878D82A}">
                    <a16:rowId xmlns:a16="http://schemas.microsoft.com/office/drawing/2014/main" val="2796127272"/>
                  </a:ext>
                </a:extLst>
              </a:tr>
              <a:tr h="1562956">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8</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Supply and install asphalt layer, 5 cm thickness, including compaction, not less than 98%, and not less than 1900 </a:t>
                      </a:r>
                      <a:r>
                        <a:rPr lang="en-US" sz="1400" b="0" i="0" dirty="0" err="1">
                          <a:effectLst/>
                          <a:latin typeface="Helvetica Regular" charset="0"/>
                        </a:rPr>
                        <a:t>lb</a:t>
                      </a:r>
                      <a:r>
                        <a:rPr lang="en-US" sz="1400" b="0" i="0" dirty="0">
                          <a:effectLst/>
                          <a:latin typeface="Helvetica Regular" charset="0"/>
                        </a:rPr>
                        <a:t> stability and not less than 40000 psi flexibility, according to design specification and according to instruction of consultant engineer.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M2</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7501977</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14</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105027678</a:t>
                      </a:r>
                    </a:p>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extLst>
                  <a:ext uri="{0D108BD9-81ED-4DB2-BD59-A6C34878D82A}">
                    <a16:rowId xmlns:a16="http://schemas.microsoft.com/office/drawing/2014/main" val="4108034373"/>
                  </a:ext>
                </a:extLst>
              </a:tr>
              <a:tr h="669838">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Total</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tc>
                  <a:txBody>
                    <a:bodyPr/>
                    <a:lstStyle/>
                    <a:p>
                      <a:pPr algn="ctr">
                        <a:lnSpc>
                          <a:spcPct val="115000"/>
                        </a:lnSpc>
                        <a:spcAft>
                          <a:spcPts val="0"/>
                        </a:spcAft>
                        <a:tabLst>
                          <a:tab pos="920115" algn="l"/>
                        </a:tabLst>
                      </a:pPr>
                      <a:r>
                        <a:rPr lang="en-US" sz="1400" b="0" i="0" dirty="0">
                          <a:effectLst/>
                          <a:latin typeface="Helvetica Regular" charset="0"/>
                        </a:rPr>
                        <a:t> </a:t>
                      </a:r>
                    </a:p>
                    <a:p>
                      <a:pPr algn="ctr">
                        <a:lnSpc>
                          <a:spcPct val="115000"/>
                        </a:lnSpc>
                        <a:spcAft>
                          <a:spcPts val="0"/>
                        </a:spcAft>
                        <a:tabLst>
                          <a:tab pos="920115" algn="l"/>
                        </a:tabLst>
                      </a:pPr>
                      <a:r>
                        <a:rPr lang="en-US" sz="1400" b="0" i="0" dirty="0">
                          <a:effectLst/>
                          <a:latin typeface="Helvetica Regular" charset="0"/>
                        </a:rPr>
                        <a:t>995851167</a:t>
                      </a:r>
                      <a:endParaRPr lang="en-US" sz="1400" b="0" i="0" dirty="0">
                        <a:effectLst/>
                        <a:latin typeface="Calibri" panose="020F0502020204030204" pitchFamily="34" charset="0"/>
                        <a:ea typeface="Calibri" panose="020F0502020204030204" pitchFamily="34" charset="0"/>
                        <a:cs typeface="Helvetica Regular" charset="0"/>
                      </a:endParaRPr>
                    </a:p>
                  </a:txBody>
                  <a:tcPr marL="51145" marR="51145" marT="0" marB="0"/>
                </a:tc>
                <a:extLst>
                  <a:ext uri="{0D108BD9-81ED-4DB2-BD59-A6C34878D82A}">
                    <a16:rowId xmlns:a16="http://schemas.microsoft.com/office/drawing/2014/main" val="86824280"/>
                  </a:ext>
                </a:extLst>
              </a:tr>
            </a:tbl>
          </a:graphicData>
        </a:graphic>
      </p:graphicFrame>
      <p:sp>
        <p:nvSpPr>
          <p:cNvPr id="5" name="عنصر نائب لرقم الشريحة 4">
            <a:extLst>
              <a:ext uri="{FF2B5EF4-FFF2-40B4-BE49-F238E27FC236}">
                <a16:creationId xmlns:a16="http://schemas.microsoft.com/office/drawing/2014/main" id="{B838D554-F3CB-9741-820E-CE9666A39D38}"/>
              </a:ext>
            </a:extLst>
          </p:cNvPr>
          <p:cNvSpPr>
            <a:spLocks noGrp="1"/>
          </p:cNvSpPr>
          <p:nvPr>
            <p:ph type="sldNum" sz="quarter" idx="12"/>
          </p:nvPr>
        </p:nvSpPr>
        <p:spPr/>
        <p:txBody>
          <a:bodyPr/>
          <a:lstStyle/>
          <a:p>
            <a:pPr>
              <a:defRPr/>
            </a:pPr>
            <a:fld id="{90BA58A2-CA97-4E21-A9D2-A6B12CB03E44}" type="slidenum">
              <a:rPr lang="ar-SA" smtClean="0"/>
              <a:pPr>
                <a:defRPr/>
              </a:pPr>
              <a:t>60</a:t>
            </a:fld>
            <a:endParaRPr lang="en-US"/>
          </a:p>
        </p:txBody>
      </p:sp>
      <p:sp>
        <p:nvSpPr>
          <p:cNvPr id="8" name="TextBox 7"/>
          <p:cNvSpPr txBox="1"/>
          <p:nvPr/>
        </p:nvSpPr>
        <p:spPr>
          <a:xfrm>
            <a:off x="2483768" y="6450271"/>
            <a:ext cx="2436261" cy="307777"/>
          </a:xfrm>
          <a:prstGeom prst="rect">
            <a:avLst/>
          </a:prstGeom>
          <a:noFill/>
        </p:spPr>
        <p:txBody>
          <a:bodyPr wrap="square" rtlCol="0">
            <a:spAutoFit/>
          </a:bodyPr>
          <a:lstStyle/>
          <a:p>
            <a:r>
              <a:rPr lang="en-US" sz="1400" dirty="0"/>
              <a:t>Table [15b] Cost Estimation</a:t>
            </a:r>
          </a:p>
        </p:txBody>
      </p:sp>
    </p:spTree>
    <p:extLst>
      <p:ext uri="{BB962C8B-B14F-4D97-AF65-F5344CB8AC3E}">
        <p14:creationId xmlns:p14="http://schemas.microsoft.com/office/powerpoint/2010/main" val="2884663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A50021"/>
                </a:solidFill>
                <a:latin typeface="Helvetica Regular" charset="0"/>
                <a:ea typeface="Helvetica Regular" charset="0"/>
              </a:rPr>
              <a:t>Cost estimation: Total Cost</a:t>
            </a:r>
          </a:p>
        </p:txBody>
      </p:sp>
      <p:sp>
        <p:nvSpPr>
          <p:cNvPr id="5" name="Slide Number Placeholder 4"/>
          <p:cNvSpPr>
            <a:spLocks noGrp="1"/>
          </p:cNvSpPr>
          <p:nvPr>
            <p:ph type="sldNum" sz="quarter" idx="12"/>
          </p:nvPr>
        </p:nvSpPr>
        <p:spPr/>
        <p:txBody>
          <a:bodyPr/>
          <a:lstStyle/>
          <a:p>
            <a:pPr>
              <a:defRPr/>
            </a:pPr>
            <a:fld id="{90BA58A2-CA97-4E21-A9D2-A6B12CB03E44}" type="slidenum">
              <a:rPr lang="ar-SA" smtClean="0"/>
              <a:pPr>
                <a:defRPr/>
              </a:pPr>
              <a:t>61</a:t>
            </a:fld>
            <a:endParaRPr lang="en-US"/>
          </a:p>
        </p:txBody>
      </p:sp>
      <p:sp>
        <p:nvSpPr>
          <p:cNvPr id="8" name="Rectangle 3"/>
          <p:cNvSpPr>
            <a:spLocks noChangeArrowheads="1"/>
          </p:cNvSpPr>
          <p:nvPr/>
        </p:nvSpPr>
        <p:spPr bwMode="auto">
          <a:xfrm>
            <a:off x="374358" y="1484784"/>
            <a:ext cx="8132762" cy="4104456"/>
          </a:xfrm>
          <a:prstGeom prst="rect">
            <a:avLst/>
          </a:prstGeom>
          <a:noFill/>
          <a:ln w="9525">
            <a:noFill/>
            <a:miter lim="800000"/>
            <a:headEnd/>
            <a:tailEnd/>
          </a:ln>
        </p:spPr>
        <p:txBody>
          <a:bodyPr/>
          <a:lstStyle/>
          <a:p>
            <a:r>
              <a:rPr lang="en-US" sz="2400" dirty="0">
                <a:latin typeface="Helvetica Regular" charset="0"/>
                <a:cs typeface="Helvetica Regular" charset="0"/>
              </a:rPr>
              <a:t>By calculating the cost of materials and asking several contractors and analyzing prices into business items, Total cost price equal to =  995851167 + 10% Staff Cost.</a:t>
            </a:r>
          </a:p>
          <a:p>
            <a:r>
              <a:rPr lang="en-US" sz="2400" dirty="0">
                <a:latin typeface="Helvetica Regular" charset="0"/>
                <a:cs typeface="Helvetica Regular" charset="0"/>
              </a:rPr>
              <a:t/>
            </a:r>
            <a:br>
              <a:rPr lang="en-US" sz="2400" dirty="0">
                <a:latin typeface="Helvetica Regular" charset="0"/>
                <a:cs typeface="Helvetica Regular" charset="0"/>
              </a:rPr>
            </a:br>
            <a:r>
              <a:rPr lang="en-US" sz="2400" dirty="0">
                <a:latin typeface="Helvetica Regular" charset="0"/>
                <a:cs typeface="Helvetica Regular" charset="0"/>
              </a:rPr>
              <a:t> The overall project value is estimated = </a:t>
            </a:r>
            <a:r>
              <a:rPr lang="en-US" sz="2400" u="sng" dirty="0">
                <a:solidFill>
                  <a:srgbClr val="FFFF00"/>
                </a:solidFill>
                <a:latin typeface="Helvetica Regular" charset="0"/>
                <a:cs typeface="Helvetica Regular" charset="0"/>
              </a:rPr>
              <a:t>1095436284 SR.</a:t>
            </a:r>
          </a:p>
          <a:p>
            <a:pPr>
              <a:spcBef>
                <a:spcPct val="20000"/>
              </a:spcBef>
              <a:buClr>
                <a:schemeClr val="folHlink"/>
              </a:buClr>
              <a:buSzPct val="90000"/>
            </a:pPr>
            <a:r>
              <a:rPr lang="en-US" sz="2400" dirty="0">
                <a:latin typeface="Helvetica Regular" charset="0"/>
                <a:cs typeface="Helvetica Regular" charset="0"/>
              </a:rPr>
              <a:t> </a:t>
            </a:r>
          </a:p>
          <a:p>
            <a:pPr marL="342900" indent="-342900">
              <a:spcBef>
                <a:spcPct val="20000"/>
              </a:spcBef>
              <a:buClr>
                <a:schemeClr val="folHlink"/>
              </a:buClr>
              <a:buSzPct val="90000"/>
              <a:buFont typeface="Arial" pitchFamily="34" charset="0"/>
              <a:buChar char="•"/>
            </a:pPr>
            <a:endParaRPr lang="en-US" sz="2000" dirty="0">
              <a:latin typeface="Helvetica Regular" charset="0"/>
              <a:cs typeface="Helvetica Regular" charset="0"/>
            </a:endParaRPr>
          </a:p>
        </p:txBody>
      </p:sp>
      <p:pic>
        <p:nvPicPr>
          <p:cNvPr id="6" name="Picture 3">
            <a:extLst>
              <a:ext uri="{FF2B5EF4-FFF2-40B4-BE49-F238E27FC236}">
                <a16:creationId xmlns:a16="http://schemas.microsoft.com/office/drawing/2014/main" id="{6920A45A-A790-4C78-85CB-08371398EB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1725" y="260648"/>
            <a:ext cx="13287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78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b="1" dirty="0" err="1">
                <a:solidFill>
                  <a:srgbClr val="A50021"/>
                </a:solidFill>
                <a:latin typeface="Helvetica" charset="0"/>
                <a:ea typeface="Helvetica" charset="0"/>
                <a:cs typeface="Helvetica" charset="0"/>
              </a:rPr>
              <a:t>AutoDesk</a:t>
            </a:r>
            <a:r>
              <a:rPr lang="en-US" b="1" dirty="0">
                <a:solidFill>
                  <a:srgbClr val="A50021"/>
                </a:solidFill>
                <a:latin typeface="Helvetica" charset="0"/>
                <a:ea typeface="Helvetica" charset="0"/>
                <a:cs typeface="Helvetica" charset="0"/>
              </a:rPr>
              <a:t> Civil 3D Technology</a:t>
            </a:r>
          </a:p>
        </p:txBody>
      </p:sp>
      <p:pic>
        <p:nvPicPr>
          <p:cNvPr id="6" name="VIDEO-2020-05-12-21-19-00.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19872" y="1553431"/>
            <a:ext cx="7760062" cy="4392488"/>
          </a:xfrm>
        </p:spPr>
      </p:pic>
      <p:sp>
        <p:nvSpPr>
          <p:cNvPr id="5" name="Slide Number Placeholder 4"/>
          <p:cNvSpPr>
            <a:spLocks noGrp="1"/>
          </p:cNvSpPr>
          <p:nvPr>
            <p:ph type="sldNum" sz="quarter" idx="12"/>
          </p:nvPr>
        </p:nvSpPr>
        <p:spPr/>
        <p:txBody>
          <a:bodyPr/>
          <a:lstStyle/>
          <a:p>
            <a:pPr>
              <a:defRPr/>
            </a:pPr>
            <a:fld id="{90BA58A2-CA97-4E21-A9D2-A6B12CB03E44}" type="slidenum">
              <a:rPr lang="ar-SA" smtClean="0"/>
              <a:pPr>
                <a:defRPr/>
              </a:pPr>
              <a:t>62</a:t>
            </a:fld>
            <a:endParaRPr lang="en-US"/>
          </a:p>
        </p:txBody>
      </p:sp>
    </p:spTree>
    <p:extLst>
      <p:ext uri="{BB962C8B-B14F-4D97-AF65-F5344CB8AC3E}">
        <p14:creationId xmlns:p14="http://schemas.microsoft.com/office/powerpoint/2010/main" val="817716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8370" name="Slide Number Placeholder 1">
            <a:extLst>
              <a:ext uri="{FF2B5EF4-FFF2-40B4-BE49-F238E27FC236}">
                <a16:creationId xmlns:a16="http://schemas.microsoft.com/office/drawing/2014/main" id="{3971BB32-E3E6-464A-8EDF-E07887C73A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174627-C845-4775-A8D1-8463C03C3D78}" type="slidenum">
              <a:rPr lang="es-ES" altLang="en-US">
                <a:solidFill>
                  <a:srgbClr val="FFFFFF"/>
                </a:solidFill>
                <a:latin typeface="Helvetica Regular" charset="0"/>
                <a:cs typeface="Helvetica Regular" charset="0"/>
              </a:rPr>
              <a:pPr/>
              <a:t>63</a:t>
            </a:fld>
            <a:endParaRPr lang="es-ES" altLang="en-US" dirty="0">
              <a:solidFill>
                <a:srgbClr val="FFFFFF"/>
              </a:solidFill>
              <a:latin typeface="Helvetica Regular" charset="0"/>
              <a:cs typeface="Helvetica Regular" charset="0"/>
            </a:endParaRPr>
          </a:p>
        </p:txBody>
      </p:sp>
      <p:pic>
        <p:nvPicPr>
          <p:cNvPr id="58371" name="Picture 2">
            <a:extLst>
              <a:ext uri="{FF2B5EF4-FFF2-40B4-BE49-F238E27FC236}">
                <a16:creationId xmlns:a16="http://schemas.microsoft.com/office/drawing/2014/main" id="{922B9688-9C00-4FDD-9D93-10FA04D456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1916113"/>
            <a:ext cx="54006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
            <a:extLst>
              <a:ext uri="{FF2B5EF4-FFF2-40B4-BE49-F238E27FC236}">
                <a16:creationId xmlns:a16="http://schemas.microsoft.com/office/drawing/2014/main" id="{6920A45A-A790-4C78-85CB-08371398EB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260648"/>
            <a:ext cx="13287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6AB1FBCF-4819-4E0F-A7D5-5FAA5AE481CB}"/>
              </a:ext>
            </a:extLst>
          </p:cNvPr>
          <p:cNvSpPr>
            <a:spLocks noGrp="1"/>
          </p:cNvSpPr>
          <p:nvPr>
            <p:ph type="title"/>
          </p:nvPr>
        </p:nvSpPr>
        <p:spPr>
          <a:xfrm>
            <a:off x="220663" y="188913"/>
            <a:ext cx="4356100" cy="539750"/>
          </a:xfrm>
        </p:spPr>
        <p:txBody>
          <a:bodyPr/>
          <a:lstStyle/>
          <a:p>
            <a:r>
              <a:rPr lang="en-US" altLang="en-US" sz="3000" b="1" dirty="0">
                <a:solidFill>
                  <a:srgbClr val="A50021"/>
                </a:solidFill>
                <a:latin typeface="Helvetica Regular" charset="0"/>
                <a:ea typeface="Helvetica Regular" charset="0"/>
                <a:cs typeface="Helvetica Regular" charset="0"/>
              </a:rPr>
              <a:t>REFERENCES</a:t>
            </a:r>
          </a:p>
        </p:txBody>
      </p:sp>
      <p:sp>
        <p:nvSpPr>
          <p:cNvPr id="59396" name="Slide Number Placeholder 3">
            <a:extLst>
              <a:ext uri="{FF2B5EF4-FFF2-40B4-BE49-F238E27FC236}">
                <a16:creationId xmlns:a16="http://schemas.microsoft.com/office/drawing/2014/main" id="{2F3D6395-7102-4E36-B7D0-4330C9200F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8E0A2B-7C22-45E9-93C4-090EE896A2B6}" type="slidenum">
              <a:rPr lang="es-ES" altLang="en-US">
                <a:solidFill>
                  <a:srgbClr val="FFFFFF"/>
                </a:solidFill>
                <a:latin typeface="Helvetica Regular" charset="0"/>
                <a:cs typeface="Helvetica Regular" charset="0"/>
              </a:rPr>
              <a:pPr/>
              <a:t>64</a:t>
            </a:fld>
            <a:endParaRPr lang="es-ES" altLang="en-US" dirty="0">
              <a:solidFill>
                <a:srgbClr val="FFFFFF"/>
              </a:solidFill>
              <a:latin typeface="Helvetica Regular" charset="0"/>
              <a:cs typeface="Helvetica Regular" charset="0"/>
            </a:endParaRPr>
          </a:p>
        </p:txBody>
      </p:sp>
      <p:pic>
        <p:nvPicPr>
          <p:cNvPr id="59397" name="Picture 5" descr="d:\Users\201100642\Desktop\793832.jpg">
            <a:extLst>
              <a:ext uri="{FF2B5EF4-FFF2-40B4-BE49-F238E27FC236}">
                <a16:creationId xmlns:a16="http://schemas.microsoft.com/office/drawing/2014/main" id="{6E5306A4-C047-4863-911E-90F18A493A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054" y="4693846"/>
            <a:ext cx="3047802" cy="1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d:\Users\201100642\Desktop\download.png">
            <a:extLst>
              <a:ext uri="{FF2B5EF4-FFF2-40B4-BE49-F238E27FC236}">
                <a16:creationId xmlns:a16="http://schemas.microsoft.com/office/drawing/2014/main" id="{1A5A966F-F506-4BC2-993C-A8633A2733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930249"/>
            <a:ext cx="2736303" cy="14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3" y="991667"/>
            <a:ext cx="3278682" cy="62749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54" y="1911906"/>
            <a:ext cx="3263900" cy="24892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4943" y="991667"/>
            <a:ext cx="4932660" cy="129889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2813" y="2594841"/>
            <a:ext cx="2919401" cy="18415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027C2B31-5F49-44CF-9442-1D1BEB57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Subtitle 2">
            <a:extLst>
              <a:ext uri="{FF2B5EF4-FFF2-40B4-BE49-F238E27FC236}">
                <a16:creationId xmlns:a16="http://schemas.microsoft.com/office/drawing/2014/main" id="{F17137AC-F2F8-42DB-8936-95CCEBABEB61}"/>
              </a:ext>
            </a:extLst>
          </p:cNvPr>
          <p:cNvSpPr>
            <a:spLocks noGrp="1"/>
          </p:cNvSpPr>
          <p:nvPr>
            <p:ph type="subTitle" idx="1"/>
          </p:nvPr>
        </p:nvSpPr>
        <p:spPr bwMode="auto">
          <a:xfrm>
            <a:off x="193675" y="548680"/>
            <a:ext cx="6264275" cy="720080"/>
          </a:xfrm>
        </p:spPr>
        <p:txBody>
          <a:bodyPr wrap="square" numCol="1" anchor="t" anchorCtr="0" compatLnSpc="1">
            <a:prstTxWarp prst="textNoShape">
              <a:avLst/>
            </a:prstTxWarp>
          </a:bodyPr>
          <a:lstStyle/>
          <a:p>
            <a:pPr>
              <a:lnSpc>
                <a:spcPct val="80000"/>
              </a:lnSpc>
            </a:pPr>
            <a:r>
              <a:rPr lang="en-US" altLang="en-US" sz="3300" dirty="0">
                <a:solidFill>
                  <a:srgbClr val="FFFF00"/>
                </a:solidFill>
                <a:ea typeface="Helvetica Regular" charset="0"/>
                <a:cs typeface="Helvetica Regular" charset="0"/>
              </a:rPr>
              <a:t>THANK YOU FOR LISTENING</a:t>
            </a:r>
          </a:p>
          <a:p>
            <a:pPr>
              <a:lnSpc>
                <a:spcPct val="80000"/>
              </a:lnSpc>
            </a:pPr>
            <a:endParaRPr lang="en-US" altLang="en-US" sz="4100" dirty="0">
              <a:solidFill>
                <a:srgbClr val="580404"/>
              </a:solidFill>
              <a:ea typeface="Helvetica Regular" charset="0"/>
              <a:cs typeface="Helvetica Regular" charset="0"/>
            </a:endParaRPr>
          </a:p>
          <a:p>
            <a:pPr>
              <a:lnSpc>
                <a:spcPct val="80000"/>
              </a:lnSpc>
            </a:pPr>
            <a:endParaRPr lang="en-US" altLang="en-US" sz="4100" dirty="0">
              <a:solidFill>
                <a:srgbClr val="580404"/>
              </a:solidFill>
              <a:ea typeface="Helvetica Regular" charset="0"/>
              <a:cs typeface="Helvetica Regular" charset="0"/>
            </a:endParaRPr>
          </a:p>
        </p:txBody>
      </p:sp>
      <p:sp>
        <p:nvSpPr>
          <p:cNvPr id="60420" name="Slide Number Placeholder 3">
            <a:extLst>
              <a:ext uri="{FF2B5EF4-FFF2-40B4-BE49-F238E27FC236}">
                <a16:creationId xmlns:a16="http://schemas.microsoft.com/office/drawing/2014/main" id="{6E568EE6-AF0E-43C2-A803-CC96A48FFC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FFD32B-CC1C-42F9-9CB3-F0CD47DA6224}" type="slidenum">
              <a:rPr lang="es-ES" altLang="en-US">
                <a:solidFill>
                  <a:srgbClr val="FFFFFF"/>
                </a:solidFill>
                <a:latin typeface="Helvetica Regular" charset="0"/>
                <a:cs typeface="Helvetica Regular" charset="0"/>
              </a:rPr>
              <a:pPr/>
              <a:t>65</a:t>
            </a:fld>
            <a:endParaRPr lang="es-ES" altLang="en-US" dirty="0">
              <a:solidFill>
                <a:srgbClr val="FFFFFF"/>
              </a:solidFill>
              <a:latin typeface="Helvetica Regular" charset="0"/>
              <a:cs typeface="Helvetica Regular" charset="0"/>
            </a:endParaRPr>
          </a:p>
        </p:txBody>
      </p:sp>
      <p:pic>
        <p:nvPicPr>
          <p:cNvPr id="24581" name="Picture 7">
            <a:extLst>
              <a:ext uri="{FF2B5EF4-FFF2-40B4-BE49-F238E27FC236}">
                <a16:creationId xmlns:a16="http://schemas.microsoft.com/office/drawing/2014/main" id="{C6A05E77-7871-4A3E-8711-9642363C97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625" y="333375"/>
            <a:ext cx="132715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F627CF8D-E0FF-4DE8-A13B-2D9AFD2971F4}"/>
              </a:ext>
            </a:extLst>
          </p:cNvPr>
          <p:cNvSpPr>
            <a:spLocks noGrp="1"/>
          </p:cNvSpPr>
          <p:nvPr>
            <p:ph type="ctrTitle"/>
          </p:nvPr>
        </p:nvSpPr>
        <p:spPr>
          <a:xfrm>
            <a:off x="0" y="0"/>
            <a:ext cx="2843213" cy="792163"/>
          </a:xfrm>
        </p:spPr>
        <p:txBody>
          <a:bodyPr/>
          <a:lstStyle/>
          <a:p>
            <a:r>
              <a:rPr lang="en-US" altLang="en-US" sz="3200" b="1" dirty="0">
                <a:solidFill>
                  <a:srgbClr val="A50021"/>
                </a:solidFill>
                <a:latin typeface="Helvetica" charset="0"/>
                <a:ea typeface="Helvetica" charset="0"/>
                <a:cs typeface="Helvetica" charset="0"/>
              </a:rPr>
              <a:t>LOCATION</a:t>
            </a:r>
          </a:p>
        </p:txBody>
      </p:sp>
      <p:sp>
        <p:nvSpPr>
          <p:cNvPr id="9219" name="Subtitle 2">
            <a:extLst>
              <a:ext uri="{FF2B5EF4-FFF2-40B4-BE49-F238E27FC236}">
                <a16:creationId xmlns:a16="http://schemas.microsoft.com/office/drawing/2014/main" id="{42149B23-5C79-499B-994E-4AA601826BE7}"/>
              </a:ext>
            </a:extLst>
          </p:cNvPr>
          <p:cNvSpPr>
            <a:spLocks noGrp="1"/>
          </p:cNvSpPr>
          <p:nvPr>
            <p:ph type="subTitle" idx="1"/>
          </p:nvPr>
        </p:nvSpPr>
        <p:spPr bwMode="auto">
          <a:xfrm>
            <a:off x="395288" y="1052513"/>
            <a:ext cx="8569325" cy="5689600"/>
          </a:xfrm>
        </p:spPr>
        <p:txBody>
          <a:bodyPr wrap="square" numCol="1" anchor="t" anchorCtr="0" compatLnSpc="1">
            <a:prstTxWarp prst="textNoShape">
              <a:avLst/>
            </a:prstTxWarp>
          </a:bodyPr>
          <a:lstStyle/>
          <a:p>
            <a:pPr>
              <a:lnSpc>
                <a:spcPct val="80000"/>
              </a:lnSpc>
              <a:buFont typeface="Wingdings 2" panose="05020102010507070707" pitchFamily="18" charset="2"/>
              <a:buNone/>
            </a:pPr>
            <a:r>
              <a:rPr lang="en-US" altLang="en-US" sz="2200" b="1" dirty="0">
                <a:solidFill>
                  <a:srgbClr val="1F1F1F"/>
                </a:solidFill>
                <a:latin typeface="Helvetica" charset="0"/>
                <a:ea typeface="Helvetica" charset="0"/>
                <a:cs typeface="Helvetica" charset="0"/>
              </a:rPr>
              <a:t>      </a:t>
            </a:r>
            <a:r>
              <a:rPr lang="en-US" altLang="en-US" sz="2200" b="1" dirty="0">
                <a:latin typeface="Helvetica" charset="0"/>
                <a:ea typeface="Helvetica" charset="0"/>
                <a:cs typeface="Helvetica" charset="0"/>
              </a:rPr>
              <a:t>Suggested Options</a:t>
            </a: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endParaRPr lang="en-US" altLang="en-US" sz="1100" dirty="0">
              <a:solidFill>
                <a:srgbClr val="FFFFFF"/>
              </a:solidFill>
              <a:latin typeface="Helvetica" charset="0"/>
              <a:ea typeface="Helvetica" charset="0"/>
              <a:cs typeface="Helvetica" charset="0"/>
            </a:endParaRPr>
          </a:p>
          <a:p>
            <a:pPr>
              <a:lnSpc>
                <a:spcPct val="80000"/>
              </a:lnSpc>
              <a:buFont typeface="Wingdings 2" panose="05020102010507070707" pitchFamily="18" charset="2"/>
              <a:buNone/>
            </a:pPr>
            <a:r>
              <a:rPr lang="en-US" altLang="en-US" dirty="0">
                <a:solidFill>
                  <a:srgbClr val="1F1F1F"/>
                </a:solidFill>
                <a:latin typeface="Helvetica" charset="0"/>
                <a:ea typeface="Helvetica" charset="0"/>
                <a:cs typeface="Helvetica" charset="0"/>
              </a:rPr>
              <a:t>        Figure [2] - Suggested Options</a:t>
            </a:r>
          </a:p>
          <a:p>
            <a:pPr>
              <a:lnSpc>
                <a:spcPct val="80000"/>
              </a:lnSpc>
              <a:buFont typeface="Wingdings 2" panose="05020102010507070707" pitchFamily="18" charset="2"/>
              <a:buNone/>
            </a:pPr>
            <a:endParaRPr lang="en-US" altLang="en-US" dirty="0">
              <a:solidFill>
                <a:srgbClr val="FFFFFF"/>
              </a:solidFill>
              <a:ea typeface="Helvetica Regular" charset="0"/>
              <a:cs typeface="Helvetica Regular" charset="0"/>
            </a:endParaRPr>
          </a:p>
          <a:p>
            <a:pPr>
              <a:lnSpc>
                <a:spcPct val="80000"/>
              </a:lnSpc>
              <a:buFont typeface="Wingdings 2" panose="05020102010507070707" pitchFamily="18" charset="2"/>
              <a:buNone/>
            </a:pPr>
            <a:endParaRPr lang="en-US" altLang="en-US" sz="1100" dirty="0">
              <a:solidFill>
                <a:srgbClr val="FFFFFF"/>
              </a:solidFill>
            </a:endParaRPr>
          </a:p>
        </p:txBody>
      </p:sp>
      <p:sp>
        <p:nvSpPr>
          <p:cNvPr id="9220" name="Slide Number Placeholder 5">
            <a:extLst>
              <a:ext uri="{FF2B5EF4-FFF2-40B4-BE49-F238E27FC236}">
                <a16:creationId xmlns:a16="http://schemas.microsoft.com/office/drawing/2014/main" id="{3BDCD4C2-1442-4AD4-9588-60A48158DB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E866F5-0E61-4CD9-A07E-A7CC607B4668}" type="slidenum">
              <a:rPr lang="es-ES" altLang="en-US">
                <a:solidFill>
                  <a:srgbClr val="FFFFFF"/>
                </a:solidFill>
                <a:latin typeface="Helvetica Regular" charset="0"/>
                <a:cs typeface="Helvetica Regular" charset="0"/>
              </a:rPr>
              <a:pPr/>
              <a:t>7</a:t>
            </a:fld>
            <a:endParaRPr lang="es-ES" altLang="en-US" dirty="0">
              <a:solidFill>
                <a:srgbClr val="FFFFFF"/>
              </a:solidFill>
              <a:latin typeface="Helvetica Regular" charset="0"/>
              <a:cs typeface="Helvetica Regular" charset="0"/>
            </a:endParaRPr>
          </a:p>
        </p:txBody>
      </p:sp>
      <p:pic>
        <p:nvPicPr>
          <p:cNvPr id="9222" name="Picture 3">
            <a:extLst>
              <a:ext uri="{FF2B5EF4-FFF2-40B4-BE49-F238E27FC236}">
                <a16:creationId xmlns:a16="http://schemas.microsoft.com/office/drawing/2014/main" id="{9543E02D-F839-43CD-A25A-399280E96B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4250" y="65088"/>
            <a:ext cx="165735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28800" y="1979930"/>
            <a:ext cx="5486400" cy="28981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DA5FA3E9-F7A6-4F5D-8F4F-CA1563DA53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1763" y="5153025"/>
            <a:ext cx="26638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E7EBEF53-C049-4484-9101-03DE8A329540}"/>
              </a:ext>
            </a:extLst>
          </p:cNvPr>
          <p:cNvSpPr>
            <a:spLocks noGrp="1"/>
          </p:cNvSpPr>
          <p:nvPr>
            <p:ph type="ctrTitle"/>
          </p:nvPr>
        </p:nvSpPr>
        <p:spPr>
          <a:xfrm>
            <a:off x="0" y="-1586"/>
            <a:ext cx="4041775" cy="615950"/>
          </a:xfrm>
        </p:spPr>
        <p:txBody>
          <a:bodyPr/>
          <a:lstStyle/>
          <a:p>
            <a:r>
              <a:rPr lang="en-US" altLang="en-US" sz="3200" b="1" dirty="0">
                <a:solidFill>
                  <a:srgbClr val="C00000"/>
                </a:solidFill>
                <a:latin typeface="Helvetica" charset="0"/>
                <a:ea typeface="Helvetica" charset="0"/>
                <a:cs typeface="Helvetica" charset="0"/>
              </a:rPr>
              <a:t>ALTERNATIVES</a:t>
            </a:r>
            <a:endParaRPr lang="en-US" altLang="en-US" b="1" dirty="0">
              <a:latin typeface="Helvetica" charset="0"/>
              <a:ea typeface="Helvetica" charset="0"/>
              <a:cs typeface="Helvetica" charset="0"/>
            </a:endParaRPr>
          </a:p>
        </p:txBody>
      </p:sp>
      <p:sp>
        <p:nvSpPr>
          <p:cNvPr id="10244" name="Slide Number Placeholder 5">
            <a:extLst>
              <a:ext uri="{FF2B5EF4-FFF2-40B4-BE49-F238E27FC236}">
                <a16:creationId xmlns:a16="http://schemas.microsoft.com/office/drawing/2014/main" id="{37B8B301-C532-4443-A1EB-EEC317A6BB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DD9874-5680-4C26-BEF9-E1B7EFD84051}" type="slidenum">
              <a:rPr lang="es-ES" altLang="en-US">
                <a:solidFill>
                  <a:srgbClr val="FFFFFF"/>
                </a:solidFill>
                <a:latin typeface="Helvetica Regular" charset="0"/>
                <a:cs typeface="Helvetica Regular" charset="0"/>
              </a:rPr>
              <a:pPr/>
              <a:t>8</a:t>
            </a:fld>
            <a:endParaRPr lang="es-ES" altLang="en-US" dirty="0">
              <a:solidFill>
                <a:srgbClr val="FFFFFF"/>
              </a:solidFill>
              <a:latin typeface="Helvetica Regular" charset="0"/>
              <a:cs typeface="Helvetica Regular" charset="0"/>
            </a:endParaRPr>
          </a:p>
        </p:txBody>
      </p:sp>
      <p:pic>
        <p:nvPicPr>
          <p:cNvPr id="10245" name="Picture 3">
            <a:extLst>
              <a:ext uri="{FF2B5EF4-FFF2-40B4-BE49-F238E27FC236}">
                <a16:creationId xmlns:a16="http://schemas.microsoft.com/office/drawing/2014/main" id="{B0AC9F43-A48A-403E-AEB8-6EF81C8C4E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650" y="-28574"/>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2">
            <a:extLst>
              <a:ext uri="{FF2B5EF4-FFF2-40B4-BE49-F238E27FC236}">
                <a16:creationId xmlns:a16="http://schemas.microsoft.com/office/drawing/2014/main" id="{9F0AA4B1-7D28-43C4-B319-E476FBB293C5}"/>
              </a:ext>
            </a:extLst>
          </p:cNvPr>
          <p:cNvSpPr>
            <a:spLocks noChangeArrowheads="1"/>
          </p:cNvSpPr>
          <p:nvPr/>
        </p:nvSpPr>
        <p:spPr bwMode="auto">
          <a:xfrm>
            <a:off x="2987675" y="4751388"/>
            <a:ext cx="2515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1F1F1F"/>
                </a:solidFill>
                <a:latin typeface="Helvetica" charset="0"/>
                <a:ea typeface="Helvetica" charset="0"/>
                <a:cs typeface="Helvetica" charset="0"/>
              </a:rPr>
              <a:t> Table [1] - Alternatives</a:t>
            </a:r>
            <a:endParaRPr lang="en-US" altLang="en-US" dirty="0">
              <a:latin typeface="Helvetica" charset="0"/>
              <a:ea typeface="Helvetica" charset="0"/>
              <a:cs typeface="Helvetica" charset="0"/>
            </a:endParaRPr>
          </a:p>
        </p:txBody>
      </p:sp>
      <p:sp>
        <p:nvSpPr>
          <p:cNvPr id="10247" name="Rectangle 3">
            <a:extLst>
              <a:ext uri="{FF2B5EF4-FFF2-40B4-BE49-F238E27FC236}">
                <a16:creationId xmlns:a16="http://schemas.microsoft.com/office/drawing/2014/main" id="{39D8E2CE-C0D6-48D1-8389-6E5BC1C18B68}"/>
              </a:ext>
            </a:extLst>
          </p:cNvPr>
          <p:cNvSpPr>
            <a:spLocks noChangeArrowheads="1"/>
          </p:cNvSpPr>
          <p:nvPr/>
        </p:nvSpPr>
        <p:spPr bwMode="auto">
          <a:xfrm>
            <a:off x="377825" y="1037432"/>
            <a:ext cx="648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Helvetica" charset="0"/>
                <a:ea typeface="Helvetica" charset="0"/>
                <a:cs typeface="Helvetica" charset="0"/>
              </a:rPr>
              <a:t>Three models have been developed and compared to the following figure:</a:t>
            </a:r>
          </a:p>
        </p:txBody>
      </p:sp>
      <p:graphicFrame>
        <p:nvGraphicFramePr>
          <p:cNvPr id="4" name="Table 3">
            <a:extLst>
              <a:ext uri="{FF2B5EF4-FFF2-40B4-BE49-F238E27FC236}">
                <a16:creationId xmlns:a16="http://schemas.microsoft.com/office/drawing/2014/main" id="{89C0D69F-78CA-4C60-9CD3-43D5E1FB16DD}"/>
              </a:ext>
            </a:extLst>
          </p:cNvPr>
          <p:cNvGraphicFramePr>
            <a:graphicFrameLocks noGrp="1"/>
          </p:cNvGraphicFramePr>
          <p:nvPr>
            <p:extLst>
              <p:ext uri="{D42A27DB-BD31-4B8C-83A1-F6EECF244321}">
                <p14:modId xmlns:p14="http://schemas.microsoft.com/office/powerpoint/2010/main" val="1516523597"/>
              </p:ext>
            </p:extLst>
          </p:nvPr>
        </p:nvGraphicFramePr>
        <p:xfrm>
          <a:off x="251520" y="2106612"/>
          <a:ext cx="8859272" cy="2319561"/>
        </p:xfrm>
        <a:graphic>
          <a:graphicData uri="http://schemas.openxmlformats.org/drawingml/2006/table">
            <a:tbl>
              <a:tblPr/>
              <a:tblGrid>
                <a:gridCol w="1656184">
                  <a:extLst>
                    <a:ext uri="{9D8B030D-6E8A-4147-A177-3AD203B41FA5}">
                      <a16:colId xmlns:a16="http://schemas.microsoft.com/office/drawing/2014/main" val="20000"/>
                    </a:ext>
                  </a:extLst>
                </a:gridCol>
                <a:gridCol w="1103685">
                  <a:extLst>
                    <a:ext uri="{9D8B030D-6E8A-4147-A177-3AD203B41FA5}">
                      <a16:colId xmlns:a16="http://schemas.microsoft.com/office/drawing/2014/main" val="20001"/>
                    </a:ext>
                  </a:extLst>
                </a:gridCol>
                <a:gridCol w="1662638">
                  <a:extLst>
                    <a:ext uri="{9D8B030D-6E8A-4147-A177-3AD203B41FA5}">
                      <a16:colId xmlns:a16="http://schemas.microsoft.com/office/drawing/2014/main" val="20002"/>
                    </a:ext>
                  </a:extLst>
                </a:gridCol>
                <a:gridCol w="1626165">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370440">
                  <a:extLst>
                    <a:ext uri="{9D8B030D-6E8A-4147-A177-3AD203B41FA5}">
                      <a16:colId xmlns:a16="http://schemas.microsoft.com/office/drawing/2014/main" val="20005"/>
                    </a:ext>
                  </a:extLst>
                </a:gridCol>
              </a:tblGrid>
              <a:tr h="1106364">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Alternatives</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Road Length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(Km)</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Number of Vertical Curves</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 typeface="Wingdings 2" charset="2"/>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Number of Horizontal Curves</a:t>
                      </a:r>
                    </a:p>
                    <a:p>
                      <a:pPr marL="0" marR="0" lvl="0" indent="0" algn="r" defTabSz="914400" rtl="0" eaLnBrk="1" fontAlgn="base" latinLnBrk="0" hangingPunct="1">
                        <a:lnSpc>
                          <a:spcPct val="100000"/>
                        </a:lnSpc>
                        <a:spcBef>
                          <a:spcPct val="0"/>
                        </a:spcBef>
                        <a:spcAft>
                          <a:spcPct val="0"/>
                        </a:spcAft>
                        <a:buClrTx/>
                        <a:buSzTx/>
                        <a:buFont typeface="Wingdings 2" charset="2"/>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  </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Maximum cut height </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00000"/>
                          </a:solidFill>
                          <a:effectLst/>
                          <a:latin typeface="Helvetica" charset="0"/>
                          <a:ea typeface="Helvetica" charset="0"/>
                          <a:cs typeface="Helvetica" charset="0"/>
                        </a:rPr>
                        <a:t>Maximum fill height</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4399">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1-Orange</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115.51</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14</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12</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3.6</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3.4</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1"/>
                  </a:ext>
                </a:extLst>
              </a:tr>
              <a:tr h="404399">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2-Blue</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97.34</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24</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17</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9.5</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9.7</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EF"/>
                    </a:solidFill>
                  </a:tcPr>
                </a:tc>
                <a:extLst>
                  <a:ext uri="{0D108BD9-81ED-4DB2-BD59-A6C34878D82A}">
                    <a16:rowId xmlns:a16="http://schemas.microsoft.com/office/drawing/2014/main" val="10002"/>
                  </a:ext>
                </a:extLst>
              </a:tr>
              <a:tr h="404399">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3-Yellow </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101.11</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31</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62</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18</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tc>
                  <a:txBody>
                    <a:bodyPr/>
                    <a:lstStyle>
                      <a:lvl1pPr>
                        <a:spcBef>
                          <a:spcPct val="20000"/>
                        </a:spcBef>
                        <a:buFont typeface="Arial" charset="0"/>
                        <a:defRPr sz="1600" i="1">
                          <a:solidFill>
                            <a:schemeClr val="tx1"/>
                          </a:solidFill>
                          <a:latin typeface="Candara" charset="0"/>
                        </a:defRPr>
                      </a:lvl1pPr>
                      <a:lvl2pPr marL="742950" indent="-285750">
                        <a:spcBef>
                          <a:spcPct val="20000"/>
                        </a:spcBef>
                        <a:buFont typeface="Arial" charset="0"/>
                        <a:defRPr sz="1600" i="1">
                          <a:solidFill>
                            <a:schemeClr val="tx1"/>
                          </a:solidFill>
                          <a:latin typeface="Candara" charset="0"/>
                        </a:defRPr>
                      </a:lvl2pPr>
                      <a:lvl3pPr marL="1143000" indent="-228600">
                        <a:spcBef>
                          <a:spcPct val="20000"/>
                        </a:spcBef>
                        <a:buFont typeface="Arial" charset="0"/>
                        <a:defRPr sz="1600" i="1">
                          <a:solidFill>
                            <a:schemeClr val="tx1"/>
                          </a:solidFill>
                          <a:latin typeface="Candara" charset="0"/>
                        </a:defRPr>
                      </a:lvl3pPr>
                      <a:lvl4pPr marL="1600200" indent="-228600">
                        <a:spcBef>
                          <a:spcPct val="20000"/>
                        </a:spcBef>
                        <a:buFont typeface="Arial" charset="0"/>
                        <a:defRPr sz="1600" i="1">
                          <a:solidFill>
                            <a:schemeClr val="tx1"/>
                          </a:solidFill>
                          <a:latin typeface="Candara" charset="0"/>
                        </a:defRPr>
                      </a:lvl4pPr>
                      <a:lvl5pPr marL="2057400" indent="-228600">
                        <a:spcBef>
                          <a:spcPct val="20000"/>
                        </a:spcBef>
                        <a:buFont typeface="Arial" charset="0"/>
                        <a:defRPr sz="1600" i="1">
                          <a:solidFill>
                            <a:schemeClr val="tx1"/>
                          </a:solidFill>
                          <a:latin typeface="Candara" charset="0"/>
                        </a:defRPr>
                      </a:lvl5pPr>
                      <a:lvl6pPr marL="2514600" indent="-228600" eaLnBrk="0" fontAlgn="base" hangingPunct="0">
                        <a:spcBef>
                          <a:spcPct val="20000"/>
                        </a:spcBef>
                        <a:spcAft>
                          <a:spcPct val="0"/>
                        </a:spcAft>
                        <a:buFont typeface="Arial" charset="0"/>
                        <a:defRPr sz="1600" i="1">
                          <a:solidFill>
                            <a:schemeClr val="tx1"/>
                          </a:solidFill>
                          <a:latin typeface="Candara" charset="0"/>
                        </a:defRPr>
                      </a:lvl6pPr>
                      <a:lvl7pPr marL="2971800" indent="-228600" eaLnBrk="0" fontAlgn="base" hangingPunct="0">
                        <a:spcBef>
                          <a:spcPct val="20000"/>
                        </a:spcBef>
                        <a:spcAft>
                          <a:spcPct val="0"/>
                        </a:spcAft>
                        <a:buFont typeface="Arial" charset="0"/>
                        <a:defRPr sz="1600" i="1">
                          <a:solidFill>
                            <a:schemeClr val="tx1"/>
                          </a:solidFill>
                          <a:latin typeface="Candara" charset="0"/>
                        </a:defRPr>
                      </a:lvl7pPr>
                      <a:lvl8pPr marL="3429000" indent="-228600" eaLnBrk="0" fontAlgn="base" hangingPunct="0">
                        <a:spcBef>
                          <a:spcPct val="20000"/>
                        </a:spcBef>
                        <a:spcAft>
                          <a:spcPct val="0"/>
                        </a:spcAft>
                        <a:buFont typeface="Arial" charset="0"/>
                        <a:defRPr sz="1600" i="1">
                          <a:solidFill>
                            <a:schemeClr val="tx1"/>
                          </a:solidFill>
                          <a:latin typeface="Candara" charset="0"/>
                        </a:defRPr>
                      </a:lvl8pPr>
                      <a:lvl9pPr marL="3886200" indent="-228600" eaLnBrk="0" fontAlgn="base" hangingPunct="0">
                        <a:spcBef>
                          <a:spcPct val="20000"/>
                        </a:spcBef>
                        <a:spcAft>
                          <a:spcPct val="0"/>
                        </a:spcAft>
                        <a:buFont typeface="Arial" charset="0"/>
                        <a:defRPr sz="1600" i="1">
                          <a:solidFill>
                            <a:schemeClr val="tx1"/>
                          </a:solidFill>
                          <a:latin typeface="Candar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Helvetica" charset="0"/>
                          <a:ea typeface="Helvetica" charset="0"/>
                          <a:cs typeface="Helvetica" charset="0"/>
                        </a:rPr>
                        <a:t>21.5</a:t>
                      </a:r>
                    </a:p>
                  </a:txBody>
                  <a:tcPr marT="45750" marB="45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DDDE"/>
                    </a:solidFill>
                  </a:tcPr>
                </a:tc>
                <a:extLst>
                  <a:ext uri="{0D108BD9-81ED-4DB2-BD59-A6C34878D82A}">
                    <a16:rowId xmlns:a16="http://schemas.microsoft.com/office/drawing/2014/main" val="10003"/>
                  </a:ext>
                </a:extLst>
              </a:tr>
            </a:tbl>
          </a:graphicData>
        </a:graphic>
      </p:graphicFrame>
      <p:sp>
        <p:nvSpPr>
          <p:cNvPr id="10285" name="Rectangle 4">
            <a:extLst>
              <a:ext uri="{FF2B5EF4-FFF2-40B4-BE49-F238E27FC236}">
                <a16:creationId xmlns:a16="http://schemas.microsoft.com/office/drawing/2014/main" id="{002E4B14-419D-4D96-A05E-4AAE47CAC1D8}"/>
              </a:ext>
            </a:extLst>
          </p:cNvPr>
          <p:cNvSpPr>
            <a:spLocks noChangeArrowheads="1"/>
          </p:cNvSpPr>
          <p:nvPr/>
        </p:nvSpPr>
        <p:spPr bwMode="auto">
          <a:xfrm>
            <a:off x="2286000" y="29670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2" panose="05020102010507070707" pitchFamily="18" charset="2"/>
              <a:buNone/>
            </a:pPr>
            <a:r>
              <a:rPr lang="en-US" altLang="en-US" dirty="0">
                <a:solidFill>
                  <a:srgbClr val="1F1F1F"/>
                </a:solidFill>
                <a:latin typeface="Helvetica Regular" charset="0"/>
                <a:cs typeface="Helvetica Regular" charset="0"/>
              </a:rPr>
              <a:t> </a:t>
            </a:r>
            <a:endParaRPr lang="en-US" altLang="en-US" dirty="0">
              <a:latin typeface="Helvetica Regular" charset="0"/>
              <a:cs typeface="Helvetica Regular"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266" name="Slide Number Placeholder 3">
            <a:extLst>
              <a:ext uri="{FF2B5EF4-FFF2-40B4-BE49-F238E27FC236}">
                <a16:creationId xmlns:a16="http://schemas.microsoft.com/office/drawing/2014/main" id="{257B3E10-5DB8-4814-93B2-AF5FE5BE74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B71433-1418-4D0D-9E94-57F0B066B644}" type="slidenum">
              <a:rPr lang="es-ES" altLang="en-US">
                <a:solidFill>
                  <a:srgbClr val="FFFFFF"/>
                </a:solidFill>
                <a:latin typeface="Helvetica Regular" charset="0"/>
                <a:cs typeface="Helvetica Regular" charset="0"/>
              </a:rPr>
              <a:pPr/>
              <a:t>9</a:t>
            </a:fld>
            <a:endParaRPr lang="es-ES" altLang="en-US" dirty="0">
              <a:solidFill>
                <a:srgbClr val="FFFFFF"/>
              </a:solidFill>
              <a:latin typeface="Helvetica Regular" charset="0"/>
              <a:cs typeface="Helvetica Regular" charset="0"/>
            </a:endParaRPr>
          </a:p>
        </p:txBody>
      </p:sp>
      <p:sp>
        <p:nvSpPr>
          <p:cNvPr id="4" name="شكل حر 3">
            <a:extLst>
              <a:ext uri="{FF2B5EF4-FFF2-40B4-BE49-F238E27FC236}">
                <a16:creationId xmlns:a16="http://schemas.microsoft.com/office/drawing/2014/main" id="{B59D5F00-B51F-C541-946B-F851DB8F14F8}"/>
              </a:ext>
            </a:extLst>
          </p:cNvPr>
          <p:cNvSpPr/>
          <p:nvPr/>
        </p:nvSpPr>
        <p:spPr>
          <a:xfrm>
            <a:off x="184150" y="335664"/>
            <a:ext cx="1997360" cy="998680"/>
          </a:xfrm>
          <a:custGeom>
            <a:avLst/>
            <a:gdLst>
              <a:gd name="connsiteX0" fmla="*/ 0 w 1997360"/>
              <a:gd name="connsiteY0" fmla="*/ 99868 h 998680"/>
              <a:gd name="connsiteX1" fmla="*/ 99868 w 1997360"/>
              <a:gd name="connsiteY1" fmla="*/ 0 h 998680"/>
              <a:gd name="connsiteX2" fmla="*/ 1897492 w 1997360"/>
              <a:gd name="connsiteY2" fmla="*/ 0 h 998680"/>
              <a:gd name="connsiteX3" fmla="*/ 1997360 w 1997360"/>
              <a:gd name="connsiteY3" fmla="*/ 99868 h 998680"/>
              <a:gd name="connsiteX4" fmla="*/ 1997360 w 1997360"/>
              <a:gd name="connsiteY4" fmla="*/ 898812 h 998680"/>
              <a:gd name="connsiteX5" fmla="*/ 1897492 w 1997360"/>
              <a:gd name="connsiteY5" fmla="*/ 998680 h 998680"/>
              <a:gd name="connsiteX6" fmla="*/ 99868 w 1997360"/>
              <a:gd name="connsiteY6" fmla="*/ 998680 h 998680"/>
              <a:gd name="connsiteX7" fmla="*/ 0 w 1997360"/>
              <a:gd name="connsiteY7" fmla="*/ 898812 h 998680"/>
              <a:gd name="connsiteX8" fmla="*/ 0 w 1997360"/>
              <a:gd name="connsiteY8" fmla="*/ 99868 h 9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60" h="998680">
                <a:moveTo>
                  <a:pt x="0" y="99868"/>
                </a:moveTo>
                <a:cubicBezTo>
                  <a:pt x="0" y="44712"/>
                  <a:pt x="44712" y="0"/>
                  <a:pt x="99868" y="0"/>
                </a:cubicBezTo>
                <a:lnTo>
                  <a:pt x="1897492" y="0"/>
                </a:lnTo>
                <a:cubicBezTo>
                  <a:pt x="1952648" y="0"/>
                  <a:pt x="1997360" y="44712"/>
                  <a:pt x="1997360" y="99868"/>
                </a:cubicBezTo>
                <a:lnTo>
                  <a:pt x="1997360" y="898812"/>
                </a:lnTo>
                <a:cubicBezTo>
                  <a:pt x="1997360" y="953968"/>
                  <a:pt x="1952648" y="998680"/>
                  <a:pt x="1897492" y="998680"/>
                </a:cubicBezTo>
                <a:lnTo>
                  <a:pt x="99868" y="998680"/>
                </a:lnTo>
                <a:cubicBezTo>
                  <a:pt x="44712" y="998680"/>
                  <a:pt x="0" y="953968"/>
                  <a:pt x="0" y="898812"/>
                </a:cubicBezTo>
                <a:lnTo>
                  <a:pt x="0" y="9986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3855" tIns="43855" rIns="43855" bIns="4385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Helvetica" charset="0"/>
                <a:ea typeface="Helvetica" charset="0"/>
                <a:cs typeface="Helvetica" charset="0"/>
              </a:rPr>
              <a:t>Methodology</a:t>
            </a:r>
          </a:p>
        </p:txBody>
      </p:sp>
      <p:pic>
        <p:nvPicPr>
          <p:cNvPr id="16388" name="Picture 3">
            <a:extLst>
              <a:ext uri="{FF2B5EF4-FFF2-40B4-BE49-F238E27FC236}">
                <a16:creationId xmlns:a16="http://schemas.microsoft.com/office/drawing/2014/main" id="{69004F02-B382-4C62-B1EE-3566821AFE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650" y="115888"/>
            <a:ext cx="1219200"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0" name="مربع نص 19">
            <a:extLst>
              <a:ext uri="{FF2B5EF4-FFF2-40B4-BE49-F238E27FC236}">
                <a16:creationId xmlns:a16="http://schemas.microsoft.com/office/drawing/2014/main" id="{817B1501-B6BF-9542-9C11-D55FB303B993}"/>
              </a:ext>
            </a:extLst>
          </p:cNvPr>
          <p:cNvSpPr txBox="1"/>
          <p:nvPr/>
        </p:nvSpPr>
        <p:spPr>
          <a:xfrm>
            <a:off x="323528" y="1484784"/>
            <a:ext cx="7417122" cy="3785652"/>
          </a:xfrm>
          <a:prstGeom prst="rect">
            <a:avLst/>
          </a:prstGeom>
          <a:noFill/>
        </p:spPr>
        <p:txBody>
          <a:bodyPr wrap="square" rtlCol="1">
            <a:spAutoFit/>
          </a:bodyPr>
          <a:lstStyle/>
          <a:p>
            <a:pPr marL="285750" indent="-285750">
              <a:buFont typeface="Arial" panose="020B0604020202020204" pitchFamily="34" charset="0"/>
              <a:buChar char="•"/>
            </a:pPr>
            <a:r>
              <a:rPr lang="en-US" sz="2400" dirty="0"/>
              <a:t>Data Collection </a:t>
            </a:r>
          </a:p>
          <a:p>
            <a:pPr marL="285750" indent="-285750">
              <a:buFont typeface="Arial" panose="020B0604020202020204" pitchFamily="34" charset="0"/>
              <a:buChar char="•"/>
            </a:pPr>
            <a:r>
              <a:rPr lang="en-US" sz="2400" dirty="0"/>
              <a:t>Highway capacity analysis</a:t>
            </a:r>
          </a:p>
          <a:p>
            <a:pPr marL="285750" indent="-285750">
              <a:buFont typeface="Arial" panose="020B0604020202020204" pitchFamily="34" charset="0"/>
              <a:buChar char="•"/>
            </a:pPr>
            <a:r>
              <a:rPr lang="en-US" sz="2400" dirty="0"/>
              <a:t>Geometric Design </a:t>
            </a:r>
          </a:p>
          <a:p>
            <a:pPr marL="285750" indent="-285750">
              <a:buFont typeface="Arial" panose="020B0604020202020204" pitchFamily="34" charset="0"/>
              <a:buChar char="•"/>
            </a:pPr>
            <a:r>
              <a:rPr lang="en-US" sz="2400" dirty="0"/>
              <a:t>Soil study</a:t>
            </a:r>
          </a:p>
          <a:p>
            <a:pPr marL="285750" indent="-285750">
              <a:buFont typeface="Arial" panose="020B0604020202020204" pitchFamily="34" charset="0"/>
              <a:buChar char="•"/>
            </a:pPr>
            <a:r>
              <a:rPr lang="en-US" sz="2400" dirty="0"/>
              <a:t>Structural Design </a:t>
            </a:r>
          </a:p>
          <a:p>
            <a:pPr marL="285750" indent="-285750">
              <a:buFont typeface="Arial" panose="020B0604020202020204" pitchFamily="34" charset="0"/>
              <a:buChar char="•"/>
            </a:pPr>
            <a:r>
              <a:rPr lang="en-US" sz="2400" dirty="0"/>
              <a:t>Drainage system</a:t>
            </a:r>
          </a:p>
          <a:p>
            <a:pPr marL="285750" indent="-285750">
              <a:buFont typeface="Arial" panose="020B0604020202020204" pitchFamily="34" charset="0"/>
              <a:buChar char="•"/>
            </a:pPr>
            <a:r>
              <a:rPr lang="en-US" sz="2400" dirty="0" err="1"/>
              <a:t>Interchage</a:t>
            </a:r>
            <a:r>
              <a:rPr lang="en-US" sz="2400" dirty="0"/>
              <a:t> and intersection Design</a:t>
            </a:r>
          </a:p>
          <a:p>
            <a:pPr marL="285750" indent="-285750">
              <a:buFont typeface="Arial" panose="020B0604020202020204" pitchFamily="34" charset="0"/>
              <a:buChar char="•"/>
            </a:pPr>
            <a:r>
              <a:rPr lang="en-US" sz="2400" dirty="0"/>
              <a:t>Cross section</a:t>
            </a:r>
          </a:p>
          <a:p>
            <a:pPr marL="285750" indent="-285750">
              <a:buFont typeface="Arial" panose="020B0604020202020204" pitchFamily="34" charset="0"/>
              <a:buChar char="•"/>
            </a:pPr>
            <a:r>
              <a:rPr lang="en-US" sz="2400" dirty="0"/>
              <a:t>Cost estimation </a:t>
            </a:r>
          </a:p>
          <a:p>
            <a:pPr marL="285750" indent="-285750">
              <a:buFont typeface="Arial" panose="020B0604020202020204" pitchFamily="34" charset="0"/>
              <a:buChar char="•"/>
            </a:pPr>
            <a:r>
              <a:rPr lang="en-US" sz="2400" dirty="0"/>
              <a:t>Completion of the project  </a:t>
            </a:r>
            <a:endParaRPr lang="ar-SA" sz="2400" dirty="0"/>
          </a:p>
        </p:txBody>
      </p:sp>
    </p:spTree>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1784</TotalTime>
  <Words>3211</Words>
  <Application>Microsoft Office PowerPoint</Application>
  <PresentationFormat>On-screen Show (4:3)</PresentationFormat>
  <Paragraphs>1473</Paragraphs>
  <Slides>65</Slides>
  <Notes>5</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84" baseType="lpstr">
      <vt:lpstr>SimSun</vt:lpstr>
      <vt:lpstr>Arial</vt:lpstr>
      <vt:lpstr>Calibri</vt:lpstr>
      <vt:lpstr>Calibri Light</vt:lpstr>
      <vt:lpstr>Cambria Math</vt:lpstr>
      <vt:lpstr>Candara</vt:lpstr>
      <vt:lpstr>Consolas</vt:lpstr>
      <vt:lpstr>Courier New</vt:lpstr>
      <vt:lpstr>Helvetica</vt:lpstr>
      <vt:lpstr>Helvetica Regular</vt:lpstr>
      <vt:lpstr>Symbol</vt:lpstr>
      <vt:lpstr>Tahoma</vt:lpstr>
      <vt:lpstr>Times</vt:lpstr>
      <vt:lpstr>Times New Roman</vt:lpstr>
      <vt:lpstr>Verdana</vt:lpstr>
      <vt:lpstr>Wingdings</vt:lpstr>
      <vt:lpstr>Wingdings 2</vt:lpstr>
      <vt:lpstr>Office Theme</vt:lpstr>
      <vt:lpstr>Equation</vt:lpstr>
      <vt:lpstr> Learning outcome assessment III Spring 2020  (Final Presentation)  The Design of 10-Lane Highway From Thuwal to Makkah  </vt:lpstr>
      <vt:lpstr>PowerPoint Presentation</vt:lpstr>
      <vt:lpstr>OUTLINE</vt:lpstr>
      <vt:lpstr>INTRODUCTION </vt:lpstr>
      <vt:lpstr>OBJECTIVES </vt:lpstr>
      <vt:lpstr>LOCATION </vt:lpstr>
      <vt:lpstr>LOCATION</vt:lpstr>
      <vt:lpstr>ALTERNATIVES</vt:lpstr>
      <vt:lpstr>PowerPoint Presentation</vt:lpstr>
      <vt:lpstr>CONSTRAINTS</vt:lpstr>
      <vt:lpstr>Traffic Analysis</vt:lpstr>
      <vt:lpstr>  (ADT)b.y=(ADT)d.y∗(1+Gf)n … Eq(3.2) Whereas: (ADT)d.y = The volume of current traffic. </vt:lpstr>
      <vt:lpstr>PowerPoint Presentation</vt:lpstr>
      <vt:lpstr>Traffic Analysis: Road Capacity</vt:lpstr>
      <vt:lpstr>PowerPoint Presentation</vt:lpstr>
      <vt:lpstr>The geometric quality of road when seen from above in “plane” view. </vt:lpstr>
      <vt:lpstr>PowerPoint Presentation</vt:lpstr>
      <vt:lpstr>Geometric Design: Simple Curve</vt:lpstr>
      <vt:lpstr>PowerPoint Presentation</vt:lpstr>
      <vt:lpstr>PowerPoint Presentation</vt:lpstr>
      <vt:lpstr>PowerPoint Presentation</vt:lpstr>
      <vt:lpstr>PowerPoint Presentation</vt:lpstr>
      <vt:lpstr>PowerPoint Presentation</vt:lpstr>
      <vt:lpstr>PowerPoint Presentation</vt:lpstr>
      <vt:lpstr>The 1st Procedure in Alignment was Stationing</vt:lpstr>
      <vt:lpstr>PowerPoint Presentation</vt:lpstr>
      <vt:lpstr>Geometric Design: Cut and Fill Quantities</vt:lpstr>
      <vt:lpstr>Geometric Design: Maximum Grades for  Urban and Rural Highways</vt:lpstr>
      <vt:lpstr>Geometric Design: Maximum Grades for  Local Road and Street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Design:  AASHTO Design Equation</vt:lpstr>
      <vt:lpstr>Structural Design:  AASHTO Design Equation</vt:lpstr>
      <vt:lpstr>Assuming Structural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Principles of Interchange  (Design Objectives)</vt:lpstr>
      <vt:lpstr>PowerPoint Presentation</vt:lpstr>
      <vt:lpstr>Design Vehicles</vt:lpstr>
      <vt:lpstr>Road Intersection lanes</vt:lpstr>
      <vt:lpstr>PowerPoint Presentation</vt:lpstr>
      <vt:lpstr>Intersection Design: Calculations</vt:lpstr>
      <vt:lpstr>Road Cross-Section</vt:lpstr>
      <vt:lpstr>Cost Estimation</vt:lpstr>
      <vt:lpstr>PowerPoint Presentation</vt:lpstr>
      <vt:lpstr>PowerPoint Presentation</vt:lpstr>
      <vt:lpstr>Cost estimation: Total Cost</vt:lpstr>
      <vt:lpstr>AutoDesk Civil 3D Technology</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2020 – Learning outcome assessment III  (Proposal Presentation)  Design Of Highway In Jeddah</dc:title>
  <dc:creator>Microsoft Office User</dc:creator>
  <cp:lastModifiedBy>Dr. Mohammad Ali Khasawneh</cp:lastModifiedBy>
  <cp:revision>143</cp:revision>
  <dcterms:created xsi:type="dcterms:W3CDTF">2020-02-06T12:39:44Z</dcterms:created>
  <dcterms:modified xsi:type="dcterms:W3CDTF">2020-05-13T11:07:01Z</dcterms:modified>
</cp:coreProperties>
</file>