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27432000" cy="36576000"/>
  <p:notesSz cx="6858000" cy="9144000"/>
  <p:defaultTextStyle>
    <a:defPPr>
      <a:defRPr lang="en-US"/>
    </a:defPPr>
    <a:lvl1pPr marL="0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273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5912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4549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3185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1821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0461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29097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163" autoAdjust="0"/>
    <p:restoredTop sz="92034" autoAdjust="0"/>
  </p:normalViewPr>
  <p:slideViewPr>
    <p:cSldViewPr>
      <p:cViewPr>
        <p:scale>
          <a:sx n="30" d="100"/>
          <a:sy n="30" d="100"/>
        </p:scale>
        <p:origin x="-418" y="3024"/>
      </p:cViewPr>
      <p:guideLst>
        <p:guide orient="horz" pos="11520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557121517659389"/>
          <c:y val="4.5296424277831086E-2"/>
          <c:w val="0.75053861396089727"/>
          <c:h val="0.81899865329066845"/>
        </c:manualLayout>
      </c:layout>
      <c:lineChart>
        <c:grouping val="standard"/>
        <c:varyColors val="0"/>
        <c:ser>
          <c:idx val="0"/>
          <c:order val="0"/>
          <c:tx>
            <c:v>VOLTAGE</c:v>
          </c:tx>
          <c:cat>
            <c:numRef>
              <c:f>Sheet1!$C$5:$C$21</c:f>
              <c:numCache>
                <c:formatCode>h:mm;@</c:formatCode>
                <c:ptCount val="17"/>
                <c:pt idx="0">
                  <c:v>0.35416666666666669</c:v>
                </c:pt>
                <c:pt idx="1">
                  <c:v>0.375</c:v>
                </c:pt>
                <c:pt idx="2">
                  <c:v>0.39583333333333331</c:v>
                </c:pt>
                <c:pt idx="3">
                  <c:v>0.41666666666666669</c:v>
                </c:pt>
                <c:pt idx="4">
                  <c:v>0.4375</c:v>
                </c:pt>
                <c:pt idx="5">
                  <c:v>0.45833333333333331</c:v>
                </c:pt>
                <c:pt idx="6">
                  <c:v>0.47916666666666669</c:v>
                </c:pt>
                <c:pt idx="7">
                  <c:v>0.5</c:v>
                </c:pt>
                <c:pt idx="8">
                  <c:v>0.52083333333333337</c:v>
                </c:pt>
                <c:pt idx="9">
                  <c:v>0.54166666666666663</c:v>
                </c:pt>
                <c:pt idx="10">
                  <c:v>0.5625</c:v>
                </c:pt>
                <c:pt idx="11">
                  <c:v>0.58333333333333337</c:v>
                </c:pt>
                <c:pt idx="12">
                  <c:v>0.60416666666666663</c:v>
                </c:pt>
                <c:pt idx="13">
                  <c:v>0.625</c:v>
                </c:pt>
                <c:pt idx="14">
                  <c:v>0.64583333333333337</c:v>
                </c:pt>
                <c:pt idx="15">
                  <c:v>0.66666666666666663</c:v>
                </c:pt>
                <c:pt idx="16">
                  <c:v>0.6875</c:v>
                </c:pt>
              </c:numCache>
            </c:numRef>
          </c:cat>
          <c:val>
            <c:numRef>
              <c:f>Sheet1!$D$5:$D$21</c:f>
              <c:numCache>
                <c:formatCode>0.00</c:formatCode>
                <c:ptCount val="17"/>
                <c:pt idx="0">
                  <c:v>18.05</c:v>
                </c:pt>
                <c:pt idx="1">
                  <c:v>17.97</c:v>
                </c:pt>
                <c:pt idx="2">
                  <c:v>17.850000000000001</c:v>
                </c:pt>
                <c:pt idx="3">
                  <c:v>17.53</c:v>
                </c:pt>
                <c:pt idx="4">
                  <c:v>17.3751</c:v>
                </c:pt>
                <c:pt idx="5">
                  <c:v>17.03</c:v>
                </c:pt>
                <c:pt idx="6">
                  <c:v>17.252700000000001</c:v>
                </c:pt>
                <c:pt idx="7">
                  <c:v>17.131599999999999</c:v>
                </c:pt>
                <c:pt idx="8">
                  <c:v>17.050799999999999</c:v>
                </c:pt>
                <c:pt idx="9">
                  <c:v>16.970800000000001</c:v>
                </c:pt>
                <c:pt idx="10">
                  <c:v>17.256799999999998</c:v>
                </c:pt>
                <c:pt idx="11">
                  <c:v>17.193300000000001</c:v>
                </c:pt>
                <c:pt idx="12">
                  <c:v>17.574100000000001</c:v>
                </c:pt>
                <c:pt idx="13">
                  <c:v>17.478400000000001</c:v>
                </c:pt>
                <c:pt idx="14">
                  <c:v>17.558499999999999</c:v>
                </c:pt>
                <c:pt idx="15">
                  <c:v>17.374400000000001</c:v>
                </c:pt>
                <c:pt idx="16">
                  <c:v>16.4863</c:v>
                </c:pt>
              </c:numCache>
            </c:numRef>
          </c:val>
          <c:smooth val="1"/>
        </c:ser>
        <c:ser>
          <c:idx val="2"/>
          <c:order val="2"/>
          <c:tx>
            <c:v>POWER [W]</c:v>
          </c:tx>
          <c:cat>
            <c:numRef>
              <c:f>Sheet1!$C$5:$C$21</c:f>
              <c:numCache>
                <c:formatCode>h:mm;@</c:formatCode>
                <c:ptCount val="17"/>
                <c:pt idx="0">
                  <c:v>0.35416666666666669</c:v>
                </c:pt>
                <c:pt idx="1">
                  <c:v>0.375</c:v>
                </c:pt>
                <c:pt idx="2">
                  <c:v>0.39583333333333331</c:v>
                </c:pt>
                <c:pt idx="3">
                  <c:v>0.41666666666666669</c:v>
                </c:pt>
                <c:pt idx="4">
                  <c:v>0.4375</c:v>
                </c:pt>
                <c:pt idx="5">
                  <c:v>0.45833333333333331</c:v>
                </c:pt>
                <c:pt idx="6">
                  <c:v>0.47916666666666669</c:v>
                </c:pt>
                <c:pt idx="7">
                  <c:v>0.5</c:v>
                </c:pt>
                <c:pt idx="8">
                  <c:v>0.52083333333333337</c:v>
                </c:pt>
                <c:pt idx="9">
                  <c:v>0.54166666666666663</c:v>
                </c:pt>
                <c:pt idx="10">
                  <c:v>0.5625</c:v>
                </c:pt>
                <c:pt idx="11">
                  <c:v>0.58333333333333337</c:v>
                </c:pt>
                <c:pt idx="12">
                  <c:v>0.60416666666666663</c:v>
                </c:pt>
                <c:pt idx="13">
                  <c:v>0.625</c:v>
                </c:pt>
                <c:pt idx="14">
                  <c:v>0.64583333333333337</c:v>
                </c:pt>
                <c:pt idx="15">
                  <c:v>0.66666666666666663</c:v>
                </c:pt>
                <c:pt idx="16">
                  <c:v>0.6875</c:v>
                </c:pt>
              </c:numCache>
            </c:numRef>
          </c:cat>
          <c:val>
            <c:numRef>
              <c:f>Sheet1!$F$5:$F$21</c:f>
              <c:numCache>
                <c:formatCode>0.00</c:formatCode>
                <c:ptCount val="17"/>
                <c:pt idx="0">
                  <c:v>7.4005000000000001</c:v>
                </c:pt>
                <c:pt idx="1">
                  <c:v>8.6256000000000004</c:v>
                </c:pt>
                <c:pt idx="2">
                  <c:v>12.138</c:v>
                </c:pt>
                <c:pt idx="3">
                  <c:v>13.848699999999999</c:v>
                </c:pt>
                <c:pt idx="4">
                  <c:v>15.116339999999999</c:v>
                </c:pt>
                <c:pt idx="5">
                  <c:v>17.03</c:v>
                </c:pt>
                <c:pt idx="6">
                  <c:v>17.942810000000001</c:v>
                </c:pt>
                <c:pt idx="7">
                  <c:v>18.159500000000001</c:v>
                </c:pt>
                <c:pt idx="8">
                  <c:v>18.414860000000001</c:v>
                </c:pt>
                <c:pt idx="9">
                  <c:v>17.649629999999998</c:v>
                </c:pt>
                <c:pt idx="10">
                  <c:v>17.429369999999999</c:v>
                </c:pt>
                <c:pt idx="11">
                  <c:v>16.1617</c:v>
                </c:pt>
                <c:pt idx="12">
                  <c:v>12.829090000000001</c:v>
                </c:pt>
                <c:pt idx="13">
                  <c:v>12.58445</c:v>
                </c:pt>
                <c:pt idx="14">
                  <c:v>9.4815900000000006</c:v>
                </c:pt>
                <c:pt idx="15">
                  <c:v>4.8648319999999998</c:v>
                </c:pt>
                <c:pt idx="16">
                  <c:v>1.1540410000000001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777344"/>
        <c:axId val="100784000"/>
      </c:lineChart>
      <c:lineChart>
        <c:grouping val="standard"/>
        <c:varyColors val="0"/>
        <c:ser>
          <c:idx val="1"/>
          <c:order val="1"/>
          <c:tx>
            <c:v>CURRENT (A)</c:v>
          </c:tx>
          <c:marker>
            <c:spPr>
              <a:noFill/>
            </c:spPr>
          </c:marker>
          <c:cat>
            <c:numRef>
              <c:f>Sheet1!$C$5:$C$21</c:f>
              <c:numCache>
                <c:formatCode>h:mm;@</c:formatCode>
                <c:ptCount val="17"/>
                <c:pt idx="0">
                  <c:v>0.35416666666666669</c:v>
                </c:pt>
                <c:pt idx="1">
                  <c:v>0.375</c:v>
                </c:pt>
                <c:pt idx="2">
                  <c:v>0.39583333333333331</c:v>
                </c:pt>
                <c:pt idx="3">
                  <c:v>0.41666666666666669</c:v>
                </c:pt>
                <c:pt idx="4">
                  <c:v>0.4375</c:v>
                </c:pt>
                <c:pt idx="5">
                  <c:v>0.45833333333333331</c:v>
                </c:pt>
                <c:pt idx="6">
                  <c:v>0.47916666666666669</c:v>
                </c:pt>
                <c:pt idx="7">
                  <c:v>0.5</c:v>
                </c:pt>
                <c:pt idx="8">
                  <c:v>0.52083333333333337</c:v>
                </c:pt>
                <c:pt idx="9">
                  <c:v>0.54166666666666663</c:v>
                </c:pt>
                <c:pt idx="10">
                  <c:v>0.5625</c:v>
                </c:pt>
                <c:pt idx="11">
                  <c:v>0.58333333333333337</c:v>
                </c:pt>
                <c:pt idx="12">
                  <c:v>0.60416666666666663</c:v>
                </c:pt>
                <c:pt idx="13">
                  <c:v>0.625</c:v>
                </c:pt>
                <c:pt idx="14">
                  <c:v>0.64583333333333337</c:v>
                </c:pt>
                <c:pt idx="15">
                  <c:v>0.66666666666666663</c:v>
                </c:pt>
                <c:pt idx="16">
                  <c:v>0.6875</c:v>
                </c:pt>
              </c:numCache>
            </c:numRef>
          </c:cat>
          <c:val>
            <c:numRef>
              <c:f>Sheet1!$E$5:$E$21</c:f>
              <c:numCache>
                <c:formatCode>0.00</c:formatCode>
                <c:ptCount val="17"/>
                <c:pt idx="0">
                  <c:v>0.41</c:v>
                </c:pt>
                <c:pt idx="1">
                  <c:v>0.48</c:v>
                </c:pt>
                <c:pt idx="2">
                  <c:v>0.68</c:v>
                </c:pt>
                <c:pt idx="3">
                  <c:v>0.79</c:v>
                </c:pt>
                <c:pt idx="4">
                  <c:v>0.87</c:v>
                </c:pt>
                <c:pt idx="5">
                  <c:v>1</c:v>
                </c:pt>
                <c:pt idx="6">
                  <c:v>1.04</c:v>
                </c:pt>
                <c:pt idx="7">
                  <c:v>1.06</c:v>
                </c:pt>
                <c:pt idx="8">
                  <c:v>1.08</c:v>
                </c:pt>
                <c:pt idx="9">
                  <c:v>1.04</c:v>
                </c:pt>
                <c:pt idx="10">
                  <c:v>1.01</c:v>
                </c:pt>
                <c:pt idx="11">
                  <c:v>0.94</c:v>
                </c:pt>
                <c:pt idx="12">
                  <c:v>0.73</c:v>
                </c:pt>
                <c:pt idx="13">
                  <c:v>0.72</c:v>
                </c:pt>
                <c:pt idx="14">
                  <c:v>0.54</c:v>
                </c:pt>
                <c:pt idx="15">
                  <c:v>0.28000000000000003</c:v>
                </c:pt>
                <c:pt idx="16">
                  <c:v>7.0000000000000007E-2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792192"/>
        <c:axId val="100790272"/>
      </c:lineChart>
      <c:catAx>
        <c:axId val="100777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Time</a:t>
                </a:r>
              </a:p>
            </c:rich>
          </c:tx>
          <c:layout/>
          <c:overlay val="0"/>
        </c:title>
        <c:numFmt formatCode="h:mm;@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784000"/>
        <c:crosses val="autoZero"/>
        <c:auto val="1"/>
        <c:lblAlgn val="ctr"/>
        <c:lblOffset val="100"/>
        <c:noMultiLvlLbl val="1"/>
      </c:catAx>
      <c:valAx>
        <c:axId val="100784000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Voltage[V], Power [W]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00777344"/>
        <c:crossesAt val="0"/>
        <c:crossBetween val="between"/>
      </c:valAx>
      <c:valAx>
        <c:axId val="10079027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CURRENT [A]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00792192"/>
        <c:crosses val="max"/>
        <c:crossBetween val="between"/>
      </c:valAx>
      <c:catAx>
        <c:axId val="100792192"/>
        <c:scaling>
          <c:orientation val="minMax"/>
        </c:scaling>
        <c:delete val="1"/>
        <c:axPos val="b"/>
        <c:numFmt formatCode="h:mm;@" sourceLinked="1"/>
        <c:majorTickMark val="out"/>
        <c:minorTickMark val="none"/>
        <c:tickLblPos val="nextTo"/>
        <c:crossAx val="10079027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24552160977771229"/>
          <c:y val="0.44609887937844267"/>
          <c:w val="0.34673640059698418"/>
          <c:h val="0.30164724524105102"/>
        </c:manualLayout>
      </c:layout>
      <c:overlay val="0"/>
      <c:txPr>
        <a:bodyPr/>
        <a:lstStyle/>
        <a:p>
          <a:pPr>
            <a:defRPr sz="20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1362276"/>
            <a:ext cx="23317200" cy="78401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0726400"/>
            <a:ext cx="19202400" cy="934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8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7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5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4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71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00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29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1464742"/>
            <a:ext cx="6172200" cy="3120813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1464742"/>
            <a:ext cx="18059400" cy="3120813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23503469"/>
            <a:ext cx="23317200" cy="7264400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15502473"/>
            <a:ext cx="23317200" cy="8000996"/>
          </a:xfrm>
        </p:spPr>
        <p:txBody>
          <a:bodyPr anchor="b"/>
          <a:lstStyle>
            <a:lvl1pPr marL="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1pPr>
            <a:lvl2pPr marL="1828636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57273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485912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314549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143185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0971821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800461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629097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8534409"/>
            <a:ext cx="12115800" cy="24138469"/>
          </a:xfrm>
        </p:spPr>
        <p:txBody>
          <a:bodyPr/>
          <a:lstStyle>
            <a:lvl1pPr>
              <a:defRPr sz="11100"/>
            </a:lvl1pPr>
            <a:lvl2pPr>
              <a:defRPr sz="9700"/>
            </a:lvl2pPr>
            <a:lvl3pPr>
              <a:defRPr sz="79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44600" y="8534409"/>
            <a:ext cx="12115800" cy="24138469"/>
          </a:xfrm>
        </p:spPr>
        <p:txBody>
          <a:bodyPr/>
          <a:lstStyle>
            <a:lvl1pPr>
              <a:defRPr sz="11100"/>
            </a:lvl1pPr>
            <a:lvl2pPr>
              <a:defRPr sz="9700"/>
            </a:lvl2pPr>
            <a:lvl3pPr>
              <a:defRPr sz="79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8187269"/>
            <a:ext cx="12120565" cy="3412065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28636" indent="0">
              <a:buNone/>
              <a:defRPr sz="7900" b="1"/>
            </a:lvl2pPr>
            <a:lvl3pPr marL="3657273" indent="0">
              <a:buNone/>
              <a:defRPr sz="7200" b="1"/>
            </a:lvl3pPr>
            <a:lvl4pPr marL="5485912" indent="0">
              <a:buNone/>
              <a:defRPr sz="6500" b="1"/>
            </a:lvl4pPr>
            <a:lvl5pPr marL="7314549" indent="0">
              <a:buNone/>
              <a:defRPr sz="6500" b="1"/>
            </a:lvl5pPr>
            <a:lvl6pPr marL="9143185" indent="0">
              <a:buNone/>
              <a:defRPr sz="6500" b="1"/>
            </a:lvl6pPr>
            <a:lvl7pPr marL="10971821" indent="0">
              <a:buNone/>
              <a:defRPr sz="6500" b="1"/>
            </a:lvl7pPr>
            <a:lvl8pPr marL="12800461" indent="0">
              <a:buNone/>
              <a:defRPr sz="6500" b="1"/>
            </a:lvl8pPr>
            <a:lvl9pPr marL="14629097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11599334"/>
            <a:ext cx="12120565" cy="21073535"/>
          </a:xfrm>
        </p:spPr>
        <p:txBody>
          <a:bodyPr/>
          <a:lstStyle>
            <a:lvl1pPr>
              <a:defRPr sz="9700"/>
            </a:lvl1pPr>
            <a:lvl2pPr>
              <a:defRPr sz="79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8" y="8187269"/>
            <a:ext cx="12125322" cy="3412065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28636" indent="0">
              <a:buNone/>
              <a:defRPr sz="7900" b="1"/>
            </a:lvl2pPr>
            <a:lvl3pPr marL="3657273" indent="0">
              <a:buNone/>
              <a:defRPr sz="7200" b="1"/>
            </a:lvl3pPr>
            <a:lvl4pPr marL="5485912" indent="0">
              <a:buNone/>
              <a:defRPr sz="6500" b="1"/>
            </a:lvl4pPr>
            <a:lvl5pPr marL="7314549" indent="0">
              <a:buNone/>
              <a:defRPr sz="6500" b="1"/>
            </a:lvl5pPr>
            <a:lvl6pPr marL="9143185" indent="0">
              <a:buNone/>
              <a:defRPr sz="6500" b="1"/>
            </a:lvl6pPr>
            <a:lvl7pPr marL="10971821" indent="0">
              <a:buNone/>
              <a:defRPr sz="6500" b="1"/>
            </a:lvl7pPr>
            <a:lvl8pPr marL="12800461" indent="0">
              <a:buNone/>
              <a:defRPr sz="6500" b="1"/>
            </a:lvl8pPr>
            <a:lvl9pPr marL="14629097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8" y="11599334"/>
            <a:ext cx="12125322" cy="21073535"/>
          </a:xfrm>
        </p:spPr>
        <p:txBody>
          <a:bodyPr/>
          <a:lstStyle>
            <a:lvl1pPr>
              <a:defRPr sz="9700"/>
            </a:lvl1pPr>
            <a:lvl2pPr>
              <a:defRPr sz="79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3" y="1456269"/>
            <a:ext cx="9024939" cy="6197600"/>
          </a:xfrm>
        </p:spPr>
        <p:txBody>
          <a:bodyPr anchor="b"/>
          <a:lstStyle>
            <a:lvl1pPr algn="l">
              <a:defRPr sz="7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2" y="1456269"/>
            <a:ext cx="15335252" cy="31216604"/>
          </a:xfrm>
        </p:spPr>
        <p:txBody>
          <a:bodyPr/>
          <a:lstStyle>
            <a:lvl1pPr>
              <a:defRPr sz="12900"/>
            </a:lvl1pPr>
            <a:lvl2pPr>
              <a:defRPr sz="11100"/>
            </a:lvl2pPr>
            <a:lvl3pPr>
              <a:defRPr sz="97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3" y="7653869"/>
            <a:ext cx="9024939" cy="25019004"/>
          </a:xfrm>
        </p:spPr>
        <p:txBody>
          <a:bodyPr/>
          <a:lstStyle>
            <a:lvl1pPr marL="0" indent="0">
              <a:buNone/>
              <a:defRPr sz="5700"/>
            </a:lvl1pPr>
            <a:lvl2pPr marL="1828636" indent="0">
              <a:buNone/>
              <a:defRPr sz="4700"/>
            </a:lvl2pPr>
            <a:lvl3pPr marL="3657273" indent="0">
              <a:buNone/>
              <a:defRPr sz="3900"/>
            </a:lvl3pPr>
            <a:lvl4pPr marL="5485912" indent="0">
              <a:buNone/>
              <a:defRPr sz="3600"/>
            </a:lvl4pPr>
            <a:lvl5pPr marL="7314549" indent="0">
              <a:buNone/>
              <a:defRPr sz="3600"/>
            </a:lvl5pPr>
            <a:lvl6pPr marL="9143185" indent="0">
              <a:buNone/>
              <a:defRPr sz="3600"/>
            </a:lvl6pPr>
            <a:lvl7pPr marL="10971821" indent="0">
              <a:buNone/>
              <a:defRPr sz="3600"/>
            </a:lvl7pPr>
            <a:lvl8pPr marL="12800461" indent="0">
              <a:buNone/>
              <a:defRPr sz="3600"/>
            </a:lvl8pPr>
            <a:lvl9pPr marL="14629097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5" y="25603203"/>
            <a:ext cx="16459200" cy="3022604"/>
          </a:xfrm>
        </p:spPr>
        <p:txBody>
          <a:bodyPr anchor="b"/>
          <a:lstStyle>
            <a:lvl1pPr algn="l">
              <a:defRPr sz="7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5" y="3268131"/>
            <a:ext cx="16459200" cy="21945600"/>
          </a:xfrm>
        </p:spPr>
        <p:txBody>
          <a:bodyPr/>
          <a:lstStyle>
            <a:lvl1pPr marL="0" indent="0">
              <a:buNone/>
              <a:defRPr sz="12900"/>
            </a:lvl1pPr>
            <a:lvl2pPr marL="1828636" indent="0">
              <a:buNone/>
              <a:defRPr sz="11100"/>
            </a:lvl2pPr>
            <a:lvl3pPr marL="3657273" indent="0">
              <a:buNone/>
              <a:defRPr sz="9700"/>
            </a:lvl3pPr>
            <a:lvl4pPr marL="5485912" indent="0">
              <a:buNone/>
              <a:defRPr sz="7900"/>
            </a:lvl4pPr>
            <a:lvl5pPr marL="7314549" indent="0">
              <a:buNone/>
              <a:defRPr sz="7900"/>
            </a:lvl5pPr>
            <a:lvl6pPr marL="9143185" indent="0">
              <a:buNone/>
              <a:defRPr sz="7900"/>
            </a:lvl6pPr>
            <a:lvl7pPr marL="10971821" indent="0">
              <a:buNone/>
              <a:defRPr sz="7900"/>
            </a:lvl7pPr>
            <a:lvl8pPr marL="12800461" indent="0">
              <a:buNone/>
              <a:defRPr sz="7900"/>
            </a:lvl8pPr>
            <a:lvl9pPr marL="14629097" indent="0">
              <a:buNone/>
              <a:defRPr sz="7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5" y="28625807"/>
            <a:ext cx="16459200" cy="4292596"/>
          </a:xfrm>
        </p:spPr>
        <p:txBody>
          <a:bodyPr/>
          <a:lstStyle>
            <a:lvl1pPr marL="0" indent="0">
              <a:buNone/>
              <a:defRPr sz="5700"/>
            </a:lvl1pPr>
            <a:lvl2pPr marL="1828636" indent="0">
              <a:buNone/>
              <a:defRPr sz="4700"/>
            </a:lvl2pPr>
            <a:lvl3pPr marL="3657273" indent="0">
              <a:buNone/>
              <a:defRPr sz="3900"/>
            </a:lvl3pPr>
            <a:lvl4pPr marL="5485912" indent="0">
              <a:buNone/>
              <a:defRPr sz="3600"/>
            </a:lvl4pPr>
            <a:lvl5pPr marL="7314549" indent="0">
              <a:buNone/>
              <a:defRPr sz="3600"/>
            </a:lvl5pPr>
            <a:lvl6pPr marL="9143185" indent="0">
              <a:buNone/>
              <a:defRPr sz="3600"/>
            </a:lvl6pPr>
            <a:lvl7pPr marL="10971821" indent="0">
              <a:buNone/>
              <a:defRPr sz="3600"/>
            </a:lvl7pPr>
            <a:lvl8pPr marL="12800461" indent="0">
              <a:buNone/>
              <a:defRPr sz="3600"/>
            </a:lvl8pPr>
            <a:lvl9pPr marL="14629097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1464735"/>
            <a:ext cx="24688800" cy="6096000"/>
          </a:xfrm>
          <a:prstGeom prst="rect">
            <a:avLst/>
          </a:prstGeom>
        </p:spPr>
        <p:txBody>
          <a:bodyPr vert="horz" lIns="365726" tIns="182863" rIns="365726" bIns="18286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8534409"/>
            <a:ext cx="24688800" cy="24138469"/>
          </a:xfrm>
          <a:prstGeom prst="rect">
            <a:avLst/>
          </a:prstGeom>
        </p:spPr>
        <p:txBody>
          <a:bodyPr vert="horz" lIns="365726" tIns="182863" rIns="365726" bIns="18286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33900538"/>
            <a:ext cx="6400800" cy="1947331"/>
          </a:xfrm>
          <a:prstGeom prst="rect">
            <a:avLst/>
          </a:prstGeom>
        </p:spPr>
        <p:txBody>
          <a:bodyPr vert="horz" lIns="365726" tIns="182863" rIns="365726" bIns="182863" rtlCol="0" anchor="ctr"/>
          <a:lstStyle>
            <a:lvl1pPr algn="l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54B17-3702-464E-956C-4F3F329790BD}" type="datetimeFigureOut">
              <a:rPr lang="en-US" smtClean="0"/>
              <a:pPr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33900538"/>
            <a:ext cx="8686800" cy="1947331"/>
          </a:xfrm>
          <a:prstGeom prst="rect">
            <a:avLst/>
          </a:prstGeom>
        </p:spPr>
        <p:txBody>
          <a:bodyPr vert="horz" lIns="365726" tIns="182863" rIns="365726" bIns="182863" rtlCol="0" anchor="ctr"/>
          <a:lstStyle>
            <a:lvl1pPr algn="ctr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33900538"/>
            <a:ext cx="6400800" cy="1947331"/>
          </a:xfrm>
          <a:prstGeom prst="rect">
            <a:avLst/>
          </a:prstGeom>
        </p:spPr>
        <p:txBody>
          <a:bodyPr vert="horz" lIns="365726" tIns="182863" rIns="365726" bIns="182863" rtlCol="0" anchor="ctr"/>
          <a:lstStyle>
            <a:lvl1pPr algn="r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57273" rtl="0" eaLnBrk="1" latinLnBrk="0" hangingPunct="1"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477" indent="-1371477" algn="l" defTabSz="3657273" rtl="0" eaLnBrk="1" latinLnBrk="0" hangingPunct="1">
        <a:spcBef>
          <a:spcPct val="20000"/>
        </a:spcBef>
        <a:buFont typeface="Arial" pitchFamily="34" charset="0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536" indent="-1142899" algn="l" defTabSz="3657273" rtl="0" eaLnBrk="1" latinLnBrk="0" hangingPunct="1">
        <a:spcBef>
          <a:spcPct val="20000"/>
        </a:spcBef>
        <a:buFont typeface="Arial" pitchFamily="34" charset="0"/>
        <a:buChar char="–"/>
        <a:defRPr sz="111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594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230" indent="-914318" algn="l" defTabSz="3657273" rtl="0" eaLnBrk="1" latinLnBrk="0" hangingPunct="1">
        <a:spcBef>
          <a:spcPct val="20000"/>
        </a:spcBef>
        <a:buFont typeface="Arial" pitchFamily="34" charset="0"/>
        <a:buChar char="–"/>
        <a:defRPr sz="79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867" indent="-914318" algn="l" defTabSz="3657273" rtl="0" eaLnBrk="1" latinLnBrk="0" hangingPunct="1">
        <a:spcBef>
          <a:spcPct val="20000"/>
        </a:spcBef>
        <a:buFont typeface="Arial" pitchFamily="34" charset="0"/>
        <a:buChar char="»"/>
        <a:defRPr sz="79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7503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6143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4779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3415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36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273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5912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4549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3185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1821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0461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29097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329112" y="685800"/>
            <a:ext cx="23102888" cy="263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15802" tIns="207901" rIns="415802" bIns="207901">
            <a:spAutoFit/>
          </a:bodyPr>
          <a:lstStyle/>
          <a:p>
            <a:pPr algn="ctr"/>
            <a:r>
              <a:rPr lang="en-US" b="1" dirty="0" smtClean="0"/>
              <a:t>Effect of Dust on </a:t>
            </a:r>
            <a:r>
              <a:rPr lang="en-US" b="1" dirty="0"/>
              <a:t>Solar PV </a:t>
            </a:r>
            <a:r>
              <a:rPr lang="en-US" b="1" dirty="0" smtClean="0"/>
              <a:t>System: Measurement &amp; Modeling</a:t>
            </a:r>
            <a:endParaRPr lang="en-US" dirty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" y="7205139"/>
            <a:ext cx="10088880" cy="2806908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defTabSz="20064212">
              <a:lnSpc>
                <a:spcPct val="90000"/>
              </a:lnSpc>
              <a:spcBef>
                <a:spcPct val="20000"/>
              </a:spcBef>
              <a:buSzPct val="90000"/>
            </a:pPr>
            <a:r>
              <a:rPr lang="en-US" sz="4400" dirty="0" smtClean="0">
                <a:cs typeface="Times New Roman" pitchFamily="18" charset="0"/>
              </a:rPr>
              <a:t>Use a solar PV system to study effect of dust and other weather parameters on energy output and find an appropriate model.</a:t>
            </a:r>
            <a:endParaRPr lang="en-US" sz="4400" dirty="0">
              <a:cs typeface="Times New Roman" pitchFamily="18" charset="0"/>
            </a:endParaRPr>
          </a:p>
        </p:txBody>
      </p:sp>
      <p:sp>
        <p:nvSpPr>
          <p:cNvPr id="296" name="Text Box 4"/>
          <p:cNvSpPr txBox="1">
            <a:spLocks noChangeArrowheads="1"/>
          </p:cNvSpPr>
          <p:nvPr/>
        </p:nvSpPr>
        <p:spPr bwMode="auto">
          <a:xfrm>
            <a:off x="429260" y="5841037"/>
            <a:ext cx="100584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Definition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312" name="Text Box 4"/>
          <p:cNvSpPr txBox="1">
            <a:spLocks noChangeArrowheads="1"/>
          </p:cNvSpPr>
          <p:nvPr/>
        </p:nvSpPr>
        <p:spPr bwMode="auto">
          <a:xfrm>
            <a:off x="426720" y="32223468"/>
            <a:ext cx="10088880" cy="2942330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 </a:t>
            </a:r>
            <a:r>
              <a:rPr lang="en-US" sz="4400" dirty="0" smtClean="0"/>
              <a:t>Study other </a:t>
            </a:r>
            <a:r>
              <a:rPr lang="en-US" sz="4400" dirty="0" smtClean="0"/>
              <a:t>weather</a:t>
            </a:r>
            <a:r>
              <a:rPr lang="en-US" sz="4400" dirty="0" smtClean="0"/>
              <a:t> </a:t>
            </a:r>
            <a:r>
              <a:rPr lang="en-US" sz="4400" dirty="0" smtClean="0"/>
              <a:t>effects </a:t>
            </a:r>
            <a:r>
              <a:rPr lang="en-US" sz="4400" dirty="0" smtClean="0"/>
              <a:t>(temperature, humidity)</a:t>
            </a:r>
            <a:endParaRPr lang="en-US" sz="4400" dirty="0" smtClean="0"/>
          </a:p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/>
              <a:t> </a:t>
            </a:r>
            <a:r>
              <a:rPr lang="en-US" sz="4400" dirty="0" smtClean="0"/>
              <a:t>Find</a:t>
            </a:r>
            <a:r>
              <a:rPr lang="en-US" sz="4400" dirty="0" smtClean="0"/>
              <a:t> solutions to </a:t>
            </a:r>
            <a:r>
              <a:rPr lang="en-US" sz="4400" dirty="0" smtClean="0"/>
              <a:t>the problem of dust accumulation on the solar panel</a:t>
            </a:r>
            <a:r>
              <a:rPr lang="en-US" sz="4400" dirty="0" smtClean="0"/>
              <a:t>. </a:t>
            </a:r>
            <a:endParaRPr lang="en-US" sz="4400" dirty="0" smtClean="0"/>
          </a:p>
        </p:txBody>
      </p:sp>
      <p:sp>
        <p:nvSpPr>
          <p:cNvPr id="313" name="Text Box 4"/>
          <p:cNvSpPr txBox="1">
            <a:spLocks noChangeArrowheads="1"/>
          </p:cNvSpPr>
          <p:nvPr/>
        </p:nvSpPr>
        <p:spPr bwMode="auto">
          <a:xfrm>
            <a:off x="381000" y="30835215"/>
            <a:ext cx="101346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Future Work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316" name="Text Box 4"/>
          <p:cNvSpPr txBox="1">
            <a:spLocks noChangeArrowheads="1"/>
          </p:cNvSpPr>
          <p:nvPr/>
        </p:nvSpPr>
        <p:spPr bwMode="auto">
          <a:xfrm>
            <a:off x="11258622" y="24565345"/>
            <a:ext cx="156210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Testing Results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319" name="Text Box 4"/>
          <p:cNvSpPr txBox="1">
            <a:spLocks noChangeArrowheads="1"/>
          </p:cNvSpPr>
          <p:nvPr/>
        </p:nvSpPr>
        <p:spPr bwMode="auto">
          <a:xfrm>
            <a:off x="381000" y="18440400"/>
            <a:ext cx="101346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Specifications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11201400" y="5740400"/>
            <a:ext cx="158496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Product Architecture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48" name="Text Box 4"/>
          <p:cNvSpPr txBox="1">
            <a:spLocks noChangeArrowheads="1"/>
          </p:cNvSpPr>
          <p:nvPr/>
        </p:nvSpPr>
        <p:spPr bwMode="auto">
          <a:xfrm>
            <a:off x="403860" y="12396750"/>
            <a:ext cx="10088880" cy="5650764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>
                <a:cs typeface="Times New Roman" pitchFamily="18" charset="0"/>
              </a:rPr>
              <a:t>Learn about solar energy and PV system design</a:t>
            </a:r>
            <a:endParaRPr lang="en-US" sz="4400" dirty="0" smtClean="0">
              <a:cs typeface="Times New Roman" pitchFamily="18" charset="0"/>
            </a:endParaRP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>
                <a:cs typeface="Times New Roman" pitchFamily="18" charset="0"/>
              </a:rPr>
              <a:t>Learn about </a:t>
            </a:r>
            <a:r>
              <a:rPr lang="en-US" sz="4400" dirty="0" err="1" smtClean="0">
                <a:cs typeface="Times New Roman" pitchFamily="18" charset="0"/>
              </a:rPr>
              <a:t>Labview</a:t>
            </a:r>
            <a:r>
              <a:rPr lang="en-US" sz="4400" dirty="0" smtClean="0">
                <a:cs typeface="Times New Roman" pitchFamily="18" charset="0"/>
              </a:rPr>
              <a:t> and use it to automate the PV system measurement</a:t>
            </a:r>
            <a:endParaRPr lang="en-US" sz="4400" dirty="0" smtClean="0">
              <a:cs typeface="Times New Roman" pitchFamily="18" charset="0"/>
            </a:endParaRP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>
                <a:cs typeface="Times New Roman" pitchFamily="18" charset="0"/>
              </a:rPr>
              <a:t>Accumulate experimental data and use it to derive a model for dust effect.</a:t>
            </a:r>
            <a:endParaRPr lang="en-US" sz="4400" dirty="0" smtClean="0">
              <a:cs typeface="Times New Roman" pitchFamily="18" charset="0"/>
            </a:endParaRP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>
                <a:cs typeface="Times New Roman" pitchFamily="18" charset="0"/>
              </a:rPr>
              <a:t>Publish the final results in conference or journal.</a:t>
            </a:r>
            <a:endParaRPr lang="en-US" sz="4400" dirty="0" smtClean="0">
              <a:cs typeface="Times New Roman" pitchFamily="18" charset="0"/>
            </a:endParaRP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457200" y="10904477"/>
            <a:ext cx="100584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Objectives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335280" y="26339992"/>
            <a:ext cx="101346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Applications &amp; Customers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335280" y="19749246"/>
            <a:ext cx="10088880" cy="6260161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>
                <a:cs typeface="Times New Roman" pitchFamily="18" charset="0"/>
              </a:rPr>
              <a:t>Use real solar PV panels</a:t>
            </a:r>
            <a:endParaRPr lang="en-US" sz="4400" dirty="0" smtClean="0">
              <a:cs typeface="Times New Roman" pitchFamily="18" charset="0"/>
            </a:endParaRP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>
                <a:cs typeface="Times New Roman" pitchFamily="18" charset="0"/>
              </a:rPr>
              <a:t>Perform real  measurement on outdoor PV system</a:t>
            </a: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>
                <a:cs typeface="Times New Roman" pitchFamily="18" charset="0"/>
              </a:rPr>
              <a:t>Use sensors to measure weather parameters (temperature, humidity, wind speed …)</a:t>
            </a:r>
            <a:endParaRPr lang="en-US" sz="4400" dirty="0" smtClean="0">
              <a:cs typeface="Times New Roman" pitchFamily="18" charset="0"/>
            </a:endParaRP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>
                <a:cs typeface="Times New Roman" pitchFamily="18" charset="0"/>
              </a:rPr>
              <a:t>Accumulate measurements over a long period to get a better estimate of the weather effects</a:t>
            </a:r>
            <a:endParaRPr lang="en-US" sz="4400" dirty="0" smtClean="0">
              <a:cs typeface="Times New Roman" pitchFamily="18" charset="0"/>
            </a:endParaRP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403860" y="27584400"/>
            <a:ext cx="10134600" cy="2942330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 Use measurement and models to improve future system designs</a:t>
            </a:r>
          </a:p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Prediction of energy output from solar PV systems</a:t>
            </a:r>
            <a:endParaRPr lang="en-US" sz="4400" dirty="0" smtClean="0"/>
          </a:p>
        </p:txBody>
      </p:sp>
      <p:sp>
        <p:nvSpPr>
          <p:cNvPr id="105" name="Text Box 4"/>
          <p:cNvSpPr txBox="1">
            <a:spLocks noChangeArrowheads="1"/>
          </p:cNvSpPr>
          <p:nvPr/>
        </p:nvSpPr>
        <p:spPr bwMode="auto">
          <a:xfrm>
            <a:off x="11353800" y="16560607"/>
            <a:ext cx="149352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Real Product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107" name="Text Box 4"/>
          <p:cNvSpPr txBox="1">
            <a:spLocks noChangeArrowheads="1"/>
          </p:cNvSpPr>
          <p:nvPr/>
        </p:nvSpPr>
        <p:spPr bwMode="auto">
          <a:xfrm>
            <a:off x="11258622" y="33209998"/>
            <a:ext cx="15925800" cy="1945134"/>
          </a:xfrm>
          <a:prstGeom prst="rect">
            <a:avLst/>
          </a:prstGeom>
          <a:ln w="5715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5745" tIns="182873" rIns="365745" bIns="182873">
            <a:spAutoFit/>
          </a:bodyPr>
          <a:lstStyle/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</a:pPr>
            <a:r>
              <a:rPr lang="en-US" sz="4000" b="1" dirty="0" smtClean="0">
                <a:solidFill>
                  <a:schemeClr val="tx2"/>
                </a:solidFill>
                <a:cs typeface="Times New Roman" pitchFamily="18" charset="0"/>
              </a:rPr>
              <a:t>Team: </a:t>
            </a:r>
            <a:r>
              <a:rPr lang="en-US" sz="4000" b="1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Abdallah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chemeClr val="tx1"/>
                </a:solidFill>
              </a:rPr>
              <a:t>Rasheed</a:t>
            </a:r>
            <a:r>
              <a:rPr lang="en-US" sz="4000" b="1" dirty="0" smtClean="0">
                <a:solidFill>
                  <a:schemeClr val="tx1"/>
                </a:solidFill>
                <a:cs typeface="Times New Roman" pitchFamily="18" charset="0"/>
              </a:rPr>
              <a:t>, Mohammed </a:t>
            </a:r>
            <a:r>
              <a:rPr lang="en-US" sz="4000" b="1" dirty="0" err="1" smtClean="0">
                <a:solidFill>
                  <a:schemeClr val="tx1"/>
                </a:solidFill>
                <a:cs typeface="Times New Roman" pitchFamily="18" charset="0"/>
              </a:rPr>
              <a:t>sharaf</a:t>
            </a:r>
            <a:r>
              <a:rPr lang="en-US" sz="4000" b="1" dirty="0" smtClean="0">
                <a:solidFill>
                  <a:schemeClr val="tx1"/>
                </a:solidFill>
                <a:cs typeface="Times New Roman" pitchFamily="18" charset="0"/>
              </a:rPr>
              <a:t>, Ghazi </a:t>
            </a:r>
            <a:r>
              <a:rPr lang="en-US" sz="4000" b="1" dirty="0" err="1" smtClean="0">
                <a:solidFill>
                  <a:schemeClr val="tx1"/>
                </a:solidFill>
                <a:cs typeface="Times New Roman" pitchFamily="18" charset="0"/>
              </a:rPr>
              <a:t>Alqahtani</a:t>
            </a:r>
            <a:endParaRPr lang="en-US" sz="40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cs typeface="Times New Roman" pitchFamily="18" charset="0"/>
              </a:rPr>
              <a:t>Supervisor</a:t>
            </a:r>
            <a:r>
              <a:rPr lang="en-US" sz="4000" b="1" dirty="0" smtClean="0">
                <a:solidFill>
                  <a:srgbClr val="002060"/>
                </a:solidFill>
                <a:cs typeface="Times New Roman" pitchFamily="18" charset="0"/>
              </a:rPr>
              <a:t>:</a:t>
            </a:r>
            <a:r>
              <a:rPr lang="en-US" sz="4000" b="1" dirty="0">
                <a:solidFill>
                  <a:srgbClr val="FF0000"/>
                </a:solidFill>
              </a:rPr>
              <a:t>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Dr</a:t>
            </a:r>
            <a:r>
              <a:rPr lang="en-US" sz="4000" b="1" dirty="0">
                <a:solidFill>
                  <a:schemeClr val="tx1"/>
                </a:solidFill>
              </a:rPr>
              <a:t>. </a:t>
            </a:r>
            <a:r>
              <a:rPr lang="en-US" sz="4000" b="1" dirty="0" err="1">
                <a:solidFill>
                  <a:schemeClr val="tx1"/>
                </a:solidFill>
              </a:rPr>
              <a:t>Chedly</a:t>
            </a:r>
            <a:r>
              <a:rPr lang="en-US" sz="4000" b="1" dirty="0">
                <a:solidFill>
                  <a:schemeClr val="tx1"/>
                </a:solidFill>
              </a:rPr>
              <a:t> B. </a:t>
            </a:r>
            <a:r>
              <a:rPr lang="en-US" sz="4000" b="1" dirty="0" err="1">
                <a:solidFill>
                  <a:schemeClr val="tx1"/>
                </a:solidFill>
              </a:rPr>
              <a:t>Yahya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Fall 2012-2013</a:t>
            </a:r>
            <a:endParaRPr lang="en-US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8" name="Rectangle 2"/>
          <p:cNvSpPr>
            <a:spLocks noChangeArrowheads="1"/>
          </p:cNvSpPr>
          <p:nvPr/>
        </p:nvSpPr>
        <p:spPr bwMode="auto">
          <a:xfrm>
            <a:off x="6283661" y="3592647"/>
            <a:ext cx="17830800" cy="189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5802" tIns="207901" rIns="415802" bIns="207901">
            <a:spAutoFit/>
          </a:bodyPr>
          <a:lstStyle/>
          <a:p>
            <a:pPr algn="ctr" defTabSz="4157663">
              <a:lnSpc>
                <a:spcPct val="90000"/>
              </a:lnSpc>
              <a:spcBef>
                <a:spcPct val="20000"/>
              </a:spcBef>
            </a:pPr>
            <a:r>
              <a:rPr lang="en-US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Electrical Engineering Department</a:t>
            </a:r>
          </a:p>
          <a:p>
            <a:pPr algn="ctr" defTabSz="4157663">
              <a:lnSpc>
                <a:spcPct val="90000"/>
              </a:lnSpc>
              <a:spcBef>
                <a:spcPct val="20000"/>
              </a:spcBef>
            </a:pPr>
            <a:r>
              <a:rPr lang="en-US" altLang="zh-CN" sz="4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EEEN4311: Design Methodology</a:t>
            </a:r>
            <a:endParaRPr lang="en-US" altLang="zh-CN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" name="Picture 111" descr="PMU_Emb200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584683"/>
            <a:ext cx="4724400" cy="4292117"/>
          </a:xfrm>
          <a:prstGeom prst="rect">
            <a:avLst/>
          </a:prstGeom>
        </p:spPr>
      </p:pic>
      <p:grpSp>
        <p:nvGrpSpPr>
          <p:cNvPr id="51" name="Group 50"/>
          <p:cNvGrpSpPr/>
          <p:nvPr/>
        </p:nvGrpSpPr>
        <p:grpSpPr>
          <a:xfrm>
            <a:off x="11291493" y="7871721"/>
            <a:ext cx="15316200" cy="8093443"/>
            <a:chOff x="1676400" y="1066800"/>
            <a:chExt cx="6477000" cy="3566602"/>
          </a:xfrm>
        </p:grpSpPr>
        <p:grpSp>
          <p:nvGrpSpPr>
            <p:cNvPr id="55" name="Group 54"/>
            <p:cNvGrpSpPr/>
            <p:nvPr/>
          </p:nvGrpSpPr>
          <p:grpSpPr>
            <a:xfrm>
              <a:off x="1676400" y="1066800"/>
              <a:ext cx="6477000" cy="1066800"/>
              <a:chOff x="1676400" y="457200"/>
              <a:chExt cx="5943600" cy="1066800"/>
            </a:xfrm>
          </p:grpSpPr>
          <p:sp>
            <p:nvSpPr>
              <p:cNvPr id="94" name="Rectangle 93"/>
              <p:cNvSpPr/>
              <p:nvPr/>
            </p:nvSpPr>
            <p:spPr>
              <a:xfrm>
                <a:off x="1676400" y="457200"/>
                <a:ext cx="5943600" cy="106680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95" name="TextBox 7"/>
              <p:cNvSpPr txBox="1"/>
              <p:nvPr/>
            </p:nvSpPr>
            <p:spPr>
              <a:xfrm>
                <a:off x="2170373" y="761999"/>
                <a:ext cx="5181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4800" dirty="0" smtClean="0"/>
                  <a:t>PV Panels</a:t>
                </a:r>
                <a:r>
                  <a:rPr lang="en-US" sz="4800" dirty="0" smtClean="0"/>
                  <a:t>, </a:t>
                </a:r>
                <a:r>
                  <a:rPr lang="en-US" sz="4800" dirty="0" smtClean="0"/>
                  <a:t>Sensors (Temp, Humidity)</a:t>
                </a:r>
                <a:endParaRPr lang="en-US" sz="4800" dirty="0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1725968" y="3514798"/>
              <a:ext cx="2554691" cy="1066800"/>
              <a:chOff x="1802168" y="2295598"/>
              <a:chExt cx="2554691" cy="1066800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1802168" y="2295598"/>
                <a:ext cx="2554691" cy="10668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93" name="TextBox 8"/>
              <p:cNvSpPr txBox="1"/>
              <p:nvPr/>
            </p:nvSpPr>
            <p:spPr>
              <a:xfrm>
                <a:off x="2010419" y="2495349"/>
                <a:ext cx="2249891" cy="6917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4800" dirty="0" smtClean="0"/>
                  <a:t>Charge Control, Battery</a:t>
                </a:r>
                <a:endParaRPr lang="en-US" dirty="0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249495" y="2672803"/>
              <a:ext cx="4769134" cy="603797"/>
              <a:chOff x="3097095" y="1453603"/>
              <a:chExt cx="4769134" cy="603797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097095" y="1453603"/>
                <a:ext cx="4769134" cy="603797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91" name="TextBox 9"/>
              <p:cNvSpPr txBox="1"/>
              <p:nvPr/>
            </p:nvSpPr>
            <p:spPr>
              <a:xfrm>
                <a:off x="3430823" y="1616573"/>
                <a:ext cx="4101678" cy="3662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4800" dirty="0" err="1" smtClean="0"/>
                  <a:t>Labview</a:t>
                </a:r>
                <a:r>
                  <a:rPr lang="en-US" sz="4800" dirty="0" smtClean="0"/>
                  <a:t>: data acquisition, Analysis</a:t>
                </a:r>
                <a:endParaRPr lang="en-US" sz="4800" dirty="0"/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6175833" y="3566602"/>
              <a:ext cx="1676400" cy="1066800"/>
              <a:chOff x="5642433" y="2423602"/>
              <a:chExt cx="1676400" cy="10668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5642433" y="2423602"/>
                <a:ext cx="1676400" cy="106680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9" name="TextBox 10"/>
              <p:cNvSpPr txBox="1"/>
              <p:nvPr/>
            </p:nvSpPr>
            <p:spPr>
              <a:xfrm>
                <a:off x="6007169" y="2768327"/>
                <a:ext cx="837696" cy="3662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4800" dirty="0" smtClean="0"/>
                  <a:t>Load</a:t>
                </a:r>
                <a:endParaRPr lang="en-US" sz="4800" dirty="0"/>
              </a:p>
            </p:txBody>
          </p:sp>
        </p:grpSp>
        <p:sp>
          <p:nvSpPr>
            <p:cNvPr id="67" name="Down Arrow 66"/>
            <p:cNvSpPr/>
            <p:nvPr/>
          </p:nvSpPr>
          <p:spPr>
            <a:xfrm>
              <a:off x="2362200" y="2133600"/>
              <a:ext cx="403937" cy="143300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2" name="Down Arrow 71"/>
            <p:cNvSpPr/>
            <p:nvPr/>
          </p:nvSpPr>
          <p:spPr>
            <a:xfrm>
              <a:off x="4538450" y="2133600"/>
              <a:ext cx="376450" cy="515835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3" name="Down Arrow 72"/>
            <p:cNvSpPr/>
            <p:nvPr/>
          </p:nvSpPr>
          <p:spPr>
            <a:xfrm>
              <a:off x="7269481" y="2133600"/>
              <a:ext cx="362462" cy="601994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1" name="Right Arrow 80"/>
            <p:cNvSpPr/>
            <p:nvPr/>
          </p:nvSpPr>
          <p:spPr>
            <a:xfrm>
              <a:off x="4280659" y="3818867"/>
              <a:ext cx="1853441" cy="458662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870" y="18669000"/>
            <a:ext cx="5003651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6706" y="17813390"/>
            <a:ext cx="8267700" cy="6751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6" name="Chart 4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9953578"/>
              </p:ext>
            </p:extLst>
          </p:nvPr>
        </p:nvGraphicFramePr>
        <p:xfrm>
          <a:off x="16611600" y="25682560"/>
          <a:ext cx="10268022" cy="7252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847181"/>
              </p:ext>
            </p:extLst>
          </p:nvPr>
        </p:nvGraphicFramePr>
        <p:xfrm>
          <a:off x="11412788" y="25882504"/>
          <a:ext cx="5046412" cy="7112089"/>
        </p:xfrm>
        <a:graphic>
          <a:graphicData uri="http://schemas.openxmlformats.org/drawingml/2006/table">
            <a:tbl>
              <a:tblPr/>
              <a:tblGrid>
                <a:gridCol w="1221763"/>
                <a:gridCol w="1274883"/>
                <a:gridCol w="1274883"/>
                <a:gridCol w="1274883"/>
              </a:tblGrid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Time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</a:tr>
              <a:tr h="405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0.41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17.97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0.48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8.63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17.53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0.79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17.38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0.87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15.12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17.94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17.13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16.97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17.65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17.43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0.94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17.57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0.73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17.48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17.56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16:00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17.37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0.28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4.86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7"/>
                    </a:solidFill>
                  </a:tcPr>
                </a:tc>
              </a:tr>
              <a:tr h="3945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16:30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16.49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AC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296</Words>
  <Application>Microsoft Office PowerPoint</Application>
  <PresentationFormat>Custom</PresentationFormat>
  <Paragraphs>106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 Proj</dc:title>
  <dc:creator>Chedly B. Yahya</dc:creator>
  <cp:lastModifiedBy>Dr. Chedly B. Yahya</cp:lastModifiedBy>
  <cp:revision>66</cp:revision>
  <dcterms:created xsi:type="dcterms:W3CDTF">2011-01-09T09:45:22Z</dcterms:created>
  <dcterms:modified xsi:type="dcterms:W3CDTF">2013-02-17T13:36:12Z</dcterms:modified>
</cp:coreProperties>
</file>