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0C897B-0B53-4BC4-875A-FC1EDC398512}">
  <a:tblStyle styleId="{C30C897B-0B53-4BC4-875A-FC1EDC398512}" styleName="Table_0">
    <a:wholeTbl>
      <a:tcTxStyle>
        <a:font>
          <a:latin typeface="Arial"/>
          <a:ea typeface="Arial"/>
          <a:cs typeface="Arial"/>
        </a:font>
        <a:srgbClr val="000000"/>
      </a:tcTxStyle>
      <a:tcStyle>
        <a:tcBdr>
          <a:left>
            <a:ln cap="flat" cmpd="sng">
              <a:solidFill>
                <a:srgbClr val="000000"/>
              </a:solidFill>
              <a:prstDash val="solid"/>
              <a:round/>
              <a:headEnd type="none" w="sm" len="sm"/>
              <a:tailEnd type="none" w="sm" len="sm"/>
            </a:ln>
          </a:left>
          <a:right>
            <a:ln cap="flat" cmpd="sng">
              <a:solidFill>
                <a:srgbClr val="000000"/>
              </a:solidFill>
              <a:prstDash val="solid"/>
              <a:round/>
              <a:headEnd type="none" w="sm" len="sm"/>
              <a:tailEnd type="none" w="sm" len="sm"/>
            </a:ln>
          </a:right>
          <a:top>
            <a:ln cap="flat" cmpd="sng">
              <a:solidFill>
                <a:srgbClr val="000000"/>
              </a:solidFill>
              <a:prstDash val="solid"/>
              <a:round/>
              <a:headEnd type="none" w="sm" len="sm"/>
              <a:tailEnd type="none" w="sm" len="sm"/>
            </a:ln>
          </a:top>
          <a:bottom>
            <a:ln cap="flat" cmpd="sng">
              <a:solidFill>
                <a:srgbClr val="000000"/>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09"/>
    <p:restoredTop sz="94668"/>
  </p:normalViewPr>
  <p:slideViewPr>
    <p:cSldViewPr snapToGrid="0">
      <p:cViewPr varScale="1">
        <p:scale>
          <a:sx n="123" d="100"/>
          <a:sy n="123" d="100"/>
        </p:scale>
        <p:origin x="416" y="18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282550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2641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676d66aff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676d66af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418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676d66aff_7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676d66aff_7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3600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676d66a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676d66a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217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676d66aff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5676d66aff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7846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676d66aff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5676d66af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1354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676d66aff_7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5676d66aff_7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6863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676d66aff_7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5676d66aff_7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0536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5676d66aff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5676d66aff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4005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676d66af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676d66af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802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5676d66aff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5676d66aff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400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5676d66aff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5676d66af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319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8118d386c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58118d38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2177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5676d66aff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5676d66aff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942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5676d66aff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5676d66aff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0463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58118d386c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58118d386c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0368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58118d386c_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58118d386c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8062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8118d386c_5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58118d386c_5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831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5676d66aff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5676d66af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143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58118d386c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58118d386c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812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58118d386c_4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58118d386c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5687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58118d386c_4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58118d386c_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633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58118d386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58118d386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9060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58118d386c_7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58118d386c_7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5629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58118d386c_4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58118d386c_4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167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8118d386c_4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8118d386c_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4357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8118d386c_4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8118d386c_4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478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8118d386c_4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8118d386c_4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756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58118d386c_1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58118d386c_1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1202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58118d386c_4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58118d386c_4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5039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58118d386c_4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58118d386c_4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628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8118d386c_4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8118d386c_4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8150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58118d386c_4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58118d386c_4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5818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58118d386c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58118d386c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583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8118d386c_4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8118d386c_4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8436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58118d386c_4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58118d386c_4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8424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8118d386c_4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8118d386c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84291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58118d386c_4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58118d386c_4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76765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5676d66aff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5676d66af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2586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58118d386c_2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58118d386c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08227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58118d386c_2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58118d386c_2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8816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58118d386c_2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58118d386c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02526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58118d386c_2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58118d386c_2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64192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8118d386c_2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8118d386c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1772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58118d386c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58118d386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01719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58118d386c_2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58118d386c_2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81660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58118d386c_2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58118d386c_2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4362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5682ea96e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5682ea96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66768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58118d386c_2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58118d386c_2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49682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8118d386c_2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8118d386c_2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08789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8118d386c_2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8118d386c_2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55331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5676d66aff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5676d66aff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1212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58118d386c_4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58118d386c_4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1773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8118d386c_4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8118d386c_4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67685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58118d386c_2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58118d386c_2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0389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5676d66aff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5676d66aff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49262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58118d386c_2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58118d386c_2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48728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58118d386c_2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58118d386c_2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4617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58118d386c_2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58118d386c_2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50044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58118d386c_2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58118d386c_2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72810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58118d386c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58118d386c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6012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58118d386c_2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58118d386c_2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29424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58118d386c_2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58118d386c_2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68709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58118d386c_2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58118d386c_2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29851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5682ea96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5682ea96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22236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58118d386c_2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58118d386c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360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676d66aff_3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5676d66aff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rPr>
              <a:t>shoug</a:t>
            </a:r>
            <a:endParaRPr sz="1200">
              <a:solidFill>
                <a:schemeClr val="dk2"/>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777147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682ea96e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682ea96e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1676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8118d386c_2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8118d386c_2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62304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58118d386c_2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58118d386c_2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69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5676d66aff_7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5676d66aff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00964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5676d66aff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5676d66af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95281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5676d66aff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5676d66aff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5010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676d66aff_7_16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676d66aff_7_1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3900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5676d66aff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5676d66aff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800">
                <a:solidFill>
                  <a:schemeClr val="dk2"/>
                </a:solidFill>
              </a:rPr>
              <a:t>shoug</a:t>
            </a:r>
            <a:endParaRPr sz="2800">
              <a:solidFill>
                <a:schemeClr val="dk2"/>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97149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 Id="rId11"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2.jp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1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40.jpg"/><Relationship Id="rId5" Type="http://schemas.openxmlformats.org/officeDocument/2006/relationships/image" Target="../media/image68.jpg"/><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jpg"/><Relationship Id="rId1" Type="http://schemas.openxmlformats.org/officeDocument/2006/relationships/slideLayout" Target="../slideLayouts/slideLayout1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g"/><Relationship Id="rId1" Type="http://schemas.openxmlformats.org/officeDocument/2006/relationships/slideLayout" Target="../slideLayouts/slideLayout1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1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7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7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7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7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17.jpg"/><Relationship Id="rId5" Type="http://schemas.openxmlformats.org/officeDocument/2006/relationships/image" Target="../media/image21.jpg"/><Relationship Id="rId6" Type="http://schemas.openxmlformats.org/officeDocument/2006/relationships/image" Target="../media/image81.png"/><Relationship Id="rId1" Type="http://schemas.openxmlformats.org/officeDocument/2006/relationships/slideLayout" Target="../slideLayouts/slideLayout1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8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8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1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jpg"/><Relationship Id="rId1" Type="http://schemas.openxmlformats.org/officeDocument/2006/relationships/slideLayout" Target="../slideLayouts/slideLayout1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9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 Id="rId3" Type="http://schemas.openxmlformats.org/officeDocument/2006/relationships/image" Target="../media/image9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9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 Id="rId3" Type="http://schemas.openxmlformats.org/officeDocument/2006/relationships/image" Target="../media/image95.png"/></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1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98.png"/></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5.jpg"/><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0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1186525"/>
            <a:ext cx="8520600" cy="20526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1200" b="1">
                <a:latin typeface="Times New Roman"/>
                <a:ea typeface="Times New Roman"/>
                <a:cs typeface="Times New Roman"/>
                <a:sym typeface="Times New Roman"/>
              </a:rPr>
              <a:t>College of Computer Engineering and Science (CCES) </a:t>
            </a:r>
            <a:endParaRPr sz="1200" b="1">
              <a:latin typeface="Times New Roman"/>
              <a:ea typeface="Times New Roman"/>
              <a:cs typeface="Times New Roman"/>
              <a:sym typeface="Times New Roman"/>
            </a:endParaRPr>
          </a:p>
          <a:p>
            <a:pPr marL="0" lvl="0" indent="0" algn="ctr" rtl="0">
              <a:lnSpc>
                <a:spcPct val="150000"/>
              </a:lnSpc>
              <a:spcBef>
                <a:spcPts val="0"/>
              </a:spcBef>
              <a:spcAft>
                <a:spcPts val="0"/>
              </a:spcAft>
              <a:buNone/>
            </a:pPr>
            <a:r>
              <a:rPr lang="en" sz="1200" b="1">
                <a:latin typeface="Times New Roman"/>
                <a:ea typeface="Times New Roman"/>
                <a:cs typeface="Times New Roman"/>
                <a:sym typeface="Times New Roman"/>
              </a:rPr>
              <a:t>ASSE 4311- Learning Outcome Assessment III - CE</a:t>
            </a:r>
            <a:endParaRPr sz="1200" b="1">
              <a:latin typeface="Times New Roman"/>
              <a:ea typeface="Times New Roman"/>
              <a:cs typeface="Times New Roman"/>
              <a:sym typeface="Times New Roman"/>
            </a:endParaRPr>
          </a:p>
          <a:p>
            <a:pPr marL="0" lvl="0" indent="0" algn="ctr" rtl="0">
              <a:lnSpc>
                <a:spcPct val="150000"/>
              </a:lnSpc>
              <a:spcBef>
                <a:spcPts val="0"/>
              </a:spcBef>
              <a:spcAft>
                <a:spcPts val="0"/>
              </a:spcAft>
              <a:buNone/>
            </a:pPr>
            <a:r>
              <a:rPr lang="en" sz="1200" b="1">
                <a:latin typeface="Times New Roman"/>
                <a:ea typeface="Times New Roman"/>
                <a:cs typeface="Times New Roman"/>
                <a:sym typeface="Times New Roman"/>
              </a:rPr>
              <a:t>Section: 210</a:t>
            </a:r>
            <a:endParaRPr sz="1200" b="1">
              <a:latin typeface="Times New Roman"/>
              <a:ea typeface="Times New Roman"/>
              <a:cs typeface="Times New Roman"/>
              <a:sym typeface="Times New Roman"/>
            </a:endParaRPr>
          </a:p>
          <a:p>
            <a:pPr marL="0" lvl="0" indent="0" algn="ctr" rtl="0">
              <a:lnSpc>
                <a:spcPct val="150000"/>
              </a:lnSpc>
              <a:spcBef>
                <a:spcPts val="0"/>
              </a:spcBef>
              <a:spcAft>
                <a:spcPts val="0"/>
              </a:spcAft>
              <a:buNone/>
            </a:pPr>
            <a:r>
              <a:rPr lang="en" sz="1200" b="1">
                <a:latin typeface="Times New Roman"/>
                <a:ea typeface="Times New Roman"/>
                <a:cs typeface="Times New Roman"/>
                <a:sym typeface="Times New Roman"/>
              </a:rPr>
              <a:t>Agriculture Assistant Drone</a:t>
            </a:r>
            <a:endParaRPr sz="1200" b="1">
              <a:latin typeface="Times New Roman"/>
              <a:ea typeface="Times New Roman"/>
              <a:cs typeface="Times New Roman"/>
              <a:sym typeface="Times New Roman"/>
            </a:endParaRPr>
          </a:p>
          <a:p>
            <a:pPr marL="0" lvl="0" indent="0" algn="ctr" rtl="0">
              <a:lnSpc>
                <a:spcPct val="150000"/>
              </a:lnSpc>
              <a:spcBef>
                <a:spcPts val="0"/>
              </a:spcBef>
              <a:spcAft>
                <a:spcPts val="0"/>
              </a:spcAft>
              <a:buNone/>
            </a:pPr>
            <a:r>
              <a:rPr lang="en" sz="1200" b="1">
                <a:latin typeface="Times New Roman"/>
                <a:ea typeface="Times New Roman"/>
                <a:cs typeface="Times New Roman"/>
                <a:sym typeface="Times New Roman"/>
              </a:rPr>
              <a:t>(AAD)</a:t>
            </a:r>
            <a:endParaRPr/>
          </a:p>
        </p:txBody>
      </p:sp>
      <p:sp>
        <p:nvSpPr>
          <p:cNvPr id="55" name="Google Shape;55;p13"/>
          <p:cNvSpPr txBox="1">
            <a:spLocks noGrp="1"/>
          </p:cNvSpPr>
          <p:nvPr>
            <p:ph type="subTitle" idx="1"/>
          </p:nvPr>
        </p:nvSpPr>
        <p:spPr>
          <a:xfrm>
            <a:off x="4524250" y="3859050"/>
            <a:ext cx="4446300" cy="7926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Maysoon Alfares      201400842    Computer Engineering</a:t>
            </a:r>
            <a:endParaRPr sz="1200" b="1">
              <a:solidFill>
                <a:schemeClr val="dk1"/>
              </a:solidFill>
              <a:latin typeface="Times New Roman"/>
              <a:ea typeface="Times New Roman"/>
              <a:cs typeface="Times New Roman"/>
              <a:sym typeface="Times New Roman"/>
            </a:endParaRPr>
          </a:p>
          <a:p>
            <a:pPr marL="0" lvl="0" indent="0" algn="ctr" rtl="0">
              <a:lnSpc>
                <a:spcPct val="150000"/>
              </a:lnSpc>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Ghadeer Alsoghair  201403330    Computer Engineering</a:t>
            </a:r>
            <a:endParaRPr sz="1200" b="1">
              <a:solidFill>
                <a:schemeClr val="dk1"/>
              </a:solidFill>
              <a:latin typeface="Times New Roman"/>
              <a:ea typeface="Times New Roman"/>
              <a:cs typeface="Times New Roman"/>
              <a:sym typeface="Times New Roman"/>
            </a:endParaRPr>
          </a:p>
          <a:p>
            <a:pPr marL="0" lvl="0" indent="0" algn="ctr" rtl="0">
              <a:lnSpc>
                <a:spcPct val="150000"/>
              </a:lnSpc>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Shoug Alhajri          201402622    Computer Engineering</a:t>
            </a:r>
            <a:endParaRPr sz="1200" b="1">
              <a:solidFill>
                <a:schemeClr val="dk1"/>
              </a:solidFill>
              <a:latin typeface="Times New Roman"/>
              <a:ea typeface="Times New Roman"/>
              <a:cs typeface="Times New Roman"/>
              <a:sym typeface="Times New Roman"/>
            </a:endParaRPr>
          </a:p>
          <a:p>
            <a:pPr marL="0" lvl="0" indent="0" algn="ctr" rtl="0">
              <a:lnSpc>
                <a:spcPct val="150000"/>
              </a:lnSpc>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Amjad Alkhathlan  201502035    Computer Engineering</a:t>
            </a:r>
            <a:endParaRPr/>
          </a:p>
        </p:txBody>
      </p:sp>
      <p:sp>
        <p:nvSpPr>
          <p:cNvPr id="56" name="Google Shape;56;p13"/>
          <p:cNvSpPr txBox="1">
            <a:spLocks noGrp="1"/>
          </p:cNvSpPr>
          <p:nvPr>
            <p:ph type="subTitle" idx="1"/>
          </p:nvPr>
        </p:nvSpPr>
        <p:spPr>
          <a:xfrm>
            <a:off x="-241175" y="4407325"/>
            <a:ext cx="2733000" cy="7926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200" b="1">
                <a:solidFill>
                  <a:schemeClr val="dk1"/>
                </a:solidFill>
                <a:latin typeface="Times New Roman"/>
                <a:ea typeface="Times New Roman"/>
                <a:cs typeface="Times New Roman"/>
                <a:sym typeface="Times New Roman"/>
              </a:rPr>
              <a:t>Advisor:</a:t>
            </a:r>
            <a:endParaRPr sz="1200" b="1">
              <a:solidFill>
                <a:schemeClr val="dk1"/>
              </a:solidFill>
              <a:latin typeface="Times New Roman"/>
              <a:ea typeface="Times New Roman"/>
              <a:cs typeface="Times New Roman"/>
              <a:sym typeface="Times New Roman"/>
            </a:endParaRPr>
          </a:p>
          <a:p>
            <a:pPr marL="0" lvl="0" indent="0" algn="ctr" rtl="0">
              <a:lnSpc>
                <a:spcPct val="150000"/>
              </a:lnSpc>
              <a:spcBef>
                <a:spcPts val="0"/>
              </a:spcBef>
              <a:spcAft>
                <a:spcPts val="0"/>
              </a:spcAft>
              <a:buNone/>
            </a:pPr>
            <a:r>
              <a:rPr lang="en" sz="1200" b="1">
                <a:solidFill>
                  <a:schemeClr val="dk1"/>
                </a:solidFill>
                <a:latin typeface="Times New Roman"/>
                <a:ea typeface="Times New Roman"/>
                <a:cs typeface="Times New Roman"/>
                <a:sym typeface="Times New Roman"/>
              </a:rPr>
              <a:t>Dr. Loay Alzubaidi </a:t>
            </a:r>
            <a:endParaRPr sz="1200" b="1">
              <a:solidFill>
                <a:schemeClr val="dk1"/>
              </a:solidFill>
              <a:latin typeface="Times New Roman"/>
              <a:ea typeface="Times New Roman"/>
              <a:cs typeface="Times New Roman"/>
              <a:sym typeface="Times New Roman"/>
            </a:endParaRPr>
          </a:p>
        </p:txBody>
      </p:sp>
      <p:pic>
        <p:nvPicPr>
          <p:cNvPr id="57" name="Google Shape;57;p13"/>
          <p:cNvPicPr preferRelativeResize="0"/>
          <p:nvPr/>
        </p:nvPicPr>
        <p:blipFill rotWithShape="1">
          <a:blip r:embed="rId3">
            <a:alphaModFix/>
          </a:blip>
          <a:srcRect l="11150" t="29791" r="9142" b="9694"/>
          <a:stretch/>
        </p:blipFill>
        <p:spPr>
          <a:xfrm>
            <a:off x="6226032" y="150450"/>
            <a:ext cx="2744517" cy="1104651"/>
          </a:xfrm>
          <a:prstGeom prst="rect">
            <a:avLst/>
          </a:prstGeom>
          <a:noFill/>
          <a:ln>
            <a:noFill/>
          </a:ln>
        </p:spPr>
      </p:pic>
      <p:pic>
        <p:nvPicPr>
          <p:cNvPr id="58" name="Google Shape;58;p13"/>
          <p:cNvPicPr preferRelativeResize="0"/>
          <p:nvPr/>
        </p:nvPicPr>
        <p:blipFill>
          <a:blip r:embed="rId4">
            <a:alphaModFix/>
          </a:blip>
          <a:stretch>
            <a:fillRect/>
          </a:stretch>
        </p:blipFill>
        <p:spPr>
          <a:xfrm>
            <a:off x="352223" y="95500"/>
            <a:ext cx="1413603" cy="11046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body" idx="1"/>
          </p:nvPr>
        </p:nvSpPr>
        <p:spPr>
          <a:xfrm>
            <a:off x="616500" y="1747300"/>
            <a:ext cx="2808000" cy="450000"/>
          </a:xfrm>
          <a:prstGeom prst="rect">
            <a:avLst/>
          </a:prstGeom>
          <a:solidFill>
            <a:srgbClr val="D9EAD3"/>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t>Wireless communication.</a:t>
            </a:r>
            <a:endParaRPr sz="1800" b="1">
              <a:solidFill>
                <a:srgbClr val="274E13"/>
              </a:solidFill>
              <a:latin typeface="Roboto Mono"/>
              <a:ea typeface="Roboto Mono"/>
              <a:cs typeface="Roboto Mono"/>
              <a:sym typeface="Roboto Mono"/>
            </a:endParaRPr>
          </a:p>
          <a:p>
            <a:pPr marL="0" lvl="0" indent="0" algn="ctr" rtl="0">
              <a:spcBef>
                <a:spcPts val="1600"/>
              </a:spcBef>
              <a:spcAft>
                <a:spcPts val="0"/>
              </a:spcAft>
              <a:buClr>
                <a:schemeClr val="dk1"/>
              </a:buClr>
              <a:buSzPts val="1100"/>
              <a:buFont typeface="Arial"/>
              <a:buNone/>
            </a:pPr>
            <a:endParaRPr b="1"/>
          </a:p>
          <a:p>
            <a:pPr marL="0" lvl="0" indent="0" algn="l" rtl="0">
              <a:spcBef>
                <a:spcPts val="1600"/>
              </a:spcBef>
              <a:spcAft>
                <a:spcPts val="1600"/>
              </a:spcAft>
              <a:buNone/>
            </a:pPr>
            <a:endParaRPr/>
          </a:p>
        </p:txBody>
      </p:sp>
      <p:sp>
        <p:nvSpPr>
          <p:cNvPr id="130" name="Google Shape;130;p22"/>
          <p:cNvSpPr txBox="1">
            <a:spLocks noGrp="1"/>
          </p:cNvSpPr>
          <p:nvPr>
            <p:ph type="body" idx="1"/>
          </p:nvPr>
        </p:nvSpPr>
        <p:spPr>
          <a:xfrm>
            <a:off x="1112700" y="1140675"/>
            <a:ext cx="18156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Performance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grpSp>
        <p:nvGrpSpPr>
          <p:cNvPr id="131" name="Google Shape;131;p22"/>
          <p:cNvGrpSpPr/>
          <p:nvPr/>
        </p:nvGrpSpPr>
        <p:grpSpPr>
          <a:xfrm rot="2700000">
            <a:off x="3004939" y="-720327"/>
            <a:ext cx="2861070" cy="2820728"/>
            <a:chOff x="1115088" y="1251186"/>
            <a:chExt cx="2547000" cy="2547000"/>
          </a:xfrm>
        </p:grpSpPr>
        <p:sp>
          <p:nvSpPr>
            <p:cNvPr id="132" name="Google Shape;132;p22"/>
            <p:cNvSpPr/>
            <p:nvPr/>
          </p:nvSpPr>
          <p:spPr>
            <a:xfrm rot="2700000">
              <a:off x="2107726" y="1004548"/>
              <a:ext cx="561726" cy="3040276"/>
            </a:xfrm>
            <a:prstGeom prst="roundRect">
              <a:avLst>
                <a:gd name="adj" fmla="val 50000"/>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2"/>
            <p:cNvSpPr txBox="1"/>
            <p:nvPr/>
          </p:nvSpPr>
          <p:spPr>
            <a:xfrm rot="-2700000">
              <a:off x="1123227" y="2320583"/>
              <a:ext cx="2525220" cy="402627"/>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a:solidFill>
                    <a:srgbClr val="FFFFFF"/>
                  </a:solidFill>
                  <a:latin typeface="Roboto"/>
                  <a:ea typeface="Roboto"/>
                  <a:cs typeface="Roboto"/>
                  <a:sym typeface="Roboto"/>
                </a:rPr>
                <a:t>Functional Requirement </a:t>
              </a:r>
              <a:endParaRPr sz="1800" b="1">
                <a:solidFill>
                  <a:srgbClr val="FFFFFF"/>
                </a:solidFill>
                <a:latin typeface="Roboto"/>
                <a:ea typeface="Roboto"/>
                <a:cs typeface="Roboto"/>
                <a:sym typeface="Roboto"/>
              </a:endParaRPr>
            </a:p>
          </p:txBody>
        </p:sp>
      </p:grpSp>
      <p:sp>
        <p:nvSpPr>
          <p:cNvPr id="134" name="Google Shape;134;p22"/>
          <p:cNvSpPr txBox="1">
            <a:spLocks noGrp="1"/>
          </p:cNvSpPr>
          <p:nvPr>
            <p:ph type="body" idx="1"/>
          </p:nvPr>
        </p:nvSpPr>
        <p:spPr>
          <a:xfrm>
            <a:off x="5869275" y="1140675"/>
            <a:ext cx="18156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sz="1400" b="1">
                <a:solidFill>
                  <a:srgbClr val="274E13"/>
                </a:solidFill>
                <a:latin typeface="Roboto Mono"/>
                <a:ea typeface="Roboto Mono"/>
                <a:cs typeface="Roboto Mono"/>
                <a:sym typeface="Roboto Mono"/>
              </a:rPr>
              <a:t>Controllability </a:t>
            </a:r>
            <a:endParaRPr sz="14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135" name="Google Shape;135;p22"/>
          <p:cNvSpPr txBox="1">
            <a:spLocks noGrp="1"/>
          </p:cNvSpPr>
          <p:nvPr>
            <p:ph type="body" idx="1"/>
          </p:nvPr>
        </p:nvSpPr>
        <p:spPr>
          <a:xfrm>
            <a:off x="5373075" y="1747300"/>
            <a:ext cx="2808000" cy="450000"/>
          </a:xfrm>
          <a:prstGeom prst="rect">
            <a:avLst/>
          </a:prstGeom>
          <a:solidFill>
            <a:srgbClr val="D9EAD3"/>
          </a:solidFill>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a:t> The arm spray with the buttons </a:t>
            </a:r>
            <a:endParaRPr b="1"/>
          </a:p>
          <a:p>
            <a:pPr marL="0" lvl="0" indent="0" algn="ctr" rtl="0">
              <a:spcBef>
                <a:spcPts val="1600"/>
              </a:spcBef>
              <a:spcAft>
                <a:spcPts val="0"/>
              </a:spcAft>
              <a:buNone/>
            </a:pPr>
            <a:endParaRPr b="1"/>
          </a:p>
          <a:p>
            <a:pPr marL="0" lvl="0" indent="0" algn="ctr" rtl="0">
              <a:spcBef>
                <a:spcPts val="1600"/>
              </a:spcBef>
              <a:spcAft>
                <a:spcPts val="0"/>
              </a:spcAft>
              <a:buClr>
                <a:schemeClr val="dk1"/>
              </a:buClr>
              <a:buSzPts val="1100"/>
              <a:buFont typeface="Arial"/>
              <a:buNone/>
            </a:pPr>
            <a:endParaRPr b="1"/>
          </a:p>
          <a:p>
            <a:pPr marL="0" lvl="0" indent="0" algn="l" rtl="0">
              <a:spcBef>
                <a:spcPts val="1600"/>
              </a:spcBef>
              <a:spcAft>
                <a:spcPts val="1600"/>
              </a:spcAft>
              <a:buNone/>
            </a:pPr>
            <a:endParaRPr/>
          </a:p>
        </p:txBody>
      </p:sp>
      <p:sp>
        <p:nvSpPr>
          <p:cNvPr id="136" name="Google Shape;136;p22"/>
          <p:cNvSpPr txBox="1">
            <a:spLocks noGrp="1"/>
          </p:cNvSpPr>
          <p:nvPr>
            <p:ph type="body" idx="1"/>
          </p:nvPr>
        </p:nvSpPr>
        <p:spPr>
          <a:xfrm>
            <a:off x="1112700" y="2281925"/>
            <a:ext cx="18156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Reliability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137" name="Google Shape;137;p22"/>
          <p:cNvSpPr txBox="1">
            <a:spLocks noGrp="1"/>
          </p:cNvSpPr>
          <p:nvPr>
            <p:ph type="body" idx="1"/>
          </p:nvPr>
        </p:nvSpPr>
        <p:spPr>
          <a:xfrm>
            <a:off x="5869275" y="2281925"/>
            <a:ext cx="18156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sz="1400" b="1">
                <a:solidFill>
                  <a:srgbClr val="274E13"/>
                </a:solidFill>
                <a:latin typeface="Roboto Mono"/>
                <a:ea typeface="Roboto Mono"/>
                <a:cs typeface="Roboto Mono"/>
                <a:sym typeface="Roboto Mono"/>
              </a:rPr>
              <a:t>Safety </a:t>
            </a:r>
            <a:endParaRPr sz="14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138" name="Google Shape;138;p22"/>
          <p:cNvSpPr txBox="1">
            <a:spLocks noGrp="1"/>
          </p:cNvSpPr>
          <p:nvPr>
            <p:ph type="body" idx="1"/>
          </p:nvPr>
        </p:nvSpPr>
        <p:spPr>
          <a:xfrm>
            <a:off x="616500" y="2888550"/>
            <a:ext cx="2808000" cy="450000"/>
          </a:xfrm>
          <a:prstGeom prst="rect">
            <a:avLst/>
          </a:prstGeom>
          <a:solidFill>
            <a:srgbClr val="D9EAD3"/>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t>The arm responding.</a:t>
            </a:r>
            <a:endParaRPr b="1"/>
          </a:p>
          <a:p>
            <a:pPr marL="0" lvl="0" indent="0" algn="ctr" rtl="0">
              <a:spcBef>
                <a:spcPts val="1600"/>
              </a:spcBef>
              <a:spcAft>
                <a:spcPts val="0"/>
              </a:spcAft>
              <a:buClr>
                <a:schemeClr val="dk1"/>
              </a:buClr>
              <a:buSzPts val="1100"/>
              <a:buFont typeface="Arial"/>
              <a:buNone/>
            </a:pPr>
            <a:endParaRPr b="1"/>
          </a:p>
          <a:p>
            <a:pPr marL="0" lvl="0" indent="0" algn="l" rtl="0">
              <a:spcBef>
                <a:spcPts val="1600"/>
              </a:spcBef>
              <a:spcAft>
                <a:spcPts val="1600"/>
              </a:spcAft>
              <a:buNone/>
            </a:pPr>
            <a:endParaRPr/>
          </a:p>
        </p:txBody>
      </p:sp>
      <p:sp>
        <p:nvSpPr>
          <p:cNvPr id="139" name="Google Shape;139;p22"/>
          <p:cNvSpPr txBox="1">
            <a:spLocks noGrp="1"/>
          </p:cNvSpPr>
          <p:nvPr>
            <p:ph type="body" idx="1"/>
          </p:nvPr>
        </p:nvSpPr>
        <p:spPr>
          <a:xfrm>
            <a:off x="5373075" y="2888550"/>
            <a:ext cx="2808000" cy="450000"/>
          </a:xfrm>
          <a:prstGeom prst="rect">
            <a:avLst/>
          </a:prstGeom>
          <a:solidFill>
            <a:srgbClr val="D9EAD3"/>
          </a:solidFill>
        </p:spPr>
        <p:txBody>
          <a:bodyPr spcFirstLastPara="1" wrap="square" lIns="91425" tIns="91425" rIns="91425" bIns="91425" anchor="t" anchorCtr="0">
            <a:noAutofit/>
          </a:bodyPr>
          <a:lstStyle/>
          <a:p>
            <a:pPr marL="0" lvl="0" indent="0" algn="ctr" rtl="0">
              <a:spcBef>
                <a:spcPts val="0"/>
              </a:spcBef>
              <a:spcAft>
                <a:spcPts val="0"/>
              </a:spcAft>
              <a:buNone/>
            </a:pPr>
            <a:r>
              <a:rPr lang="en" sz="1000" b="1"/>
              <a:t>Avoid any collision with drone propellers </a:t>
            </a:r>
            <a:endParaRPr sz="1000" b="1"/>
          </a:p>
          <a:p>
            <a:pPr marL="0" lvl="0" indent="0" algn="ctr" rtl="0">
              <a:spcBef>
                <a:spcPts val="1600"/>
              </a:spcBef>
              <a:spcAft>
                <a:spcPts val="0"/>
              </a:spcAft>
              <a:buNone/>
            </a:pPr>
            <a:endParaRPr b="1"/>
          </a:p>
          <a:p>
            <a:pPr marL="0" lvl="0" indent="0" algn="ctr" rtl="0">
              <a:spcBef>
                <a:spcPts val="1600"/>
              </a:spcBef>
              <a:spcAft>
                <a:spcPts val="0"/>
              </a:spcAft>
              <a:buNone/>
            </a:pPr>
            <a:endParaRPr b="1"/>
          </a:p>
          <a:p>
            <a:pPr marL="0" lvl="0" indent="0" algn="ctr" rtl="0">
              <a:spcBef>
                <a:spcPts val="1600"/>
              </a:spcBef>
              <a:spcAft>
                <a:spcPts val="0"/>
              </a:spcAft>
              <a:buClr>
                <a:schemeClr val="dk1"/>
              </a:buClr>
              <a:buSzPts val="1100"/>
              <a:buFont typeface="Arial"/>
              <a:buNone/>
            </a:pPr>
            <a:endParaRPr b="1"/>
          </a:p>
          <a:p>
            <a:pPr marL="0" lvl="0" indent="0" algn="l" rtl="0">
              <a:spcBef>
                <a:spcPts val="1600"/>
              </a:spcBef>
              <a:spcAft>
                <a:spcPts val="1600"/>
              </a:spcAft>
              <a:buNone/>
            </a:pPr>
            <a:endParaRPr/>
          </a:p>
        </p:txBody>
      </p:sp>
      <p:sp>
        <p:nvSpPr>
          <p:cNvPr id="140" name="Google Shape;140;p22"/>
          <p:cNvSpPr txBox="1">
            <a:spLocks noGrp="1"/>
          </p:cNvSpPr>
          <p:nvPr>
            <p:ph type="body" idx="1"/>
          </p:nvPr>
        </p:nvSpPr>
        <p:spPr>
          <a:xfrm>
            <a:off x="616500" y="4070500"/>
            <a:ext cx="2808000" cy="450000"/>
          </a:xfrm>
          <a:prstGeom prst="rect">
            <a:avLst/>
          </a:prstGeom>
          <a:solidFill>
            <a:srgbClr val="D9EAD3"/>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t> Results of palm trees recognition</a:t>
            </a:r>
            <a:endParaRPr b="1"/>
          </a:p>
          <a:p>
            <a:pPr marL="0" lvl="0" indent="0" algn="ctr" rtl="0">
              <a:spcBef>
                <a:spcPts val="0"/>
              </a:spcBef>
              <a:spcAft>
                <a:spcPts val="0"/>
              </a:spcAft>
              <a:buNone/>
            </a:pPr>
            <a:endParaRPr b="1"/>
          </a:p>
          <a:p>
            <a:pPr marL="0" lvl="0" indent="0" algn="ctr" rtl="0">
              <a:spcBef>
                <a:spcPts val="1600"/>
              </a:spcBef>
              <a:spcAft>
                <a:spcPts val="0"/>
              </a:spcAft>
              <a:buNone/>
            </a:pPr>
            <a:endParaRPr b="1"/>
          </a:p>
          <a:p>
            <a:pPr marL="0" lvl="0" indent="0" algn="ctr" rtl="0">
              <a:spcBef>
                <a:spcPts val="1600"/>
              </a:spcBef>
              <a:spcAft>
                <a:spcPts val="0"/>
              </a:spcAft>
              <a:buNone/>
            </a:pPr>
            <a:endParaRPr b="1"/>
          </a:p>
          <a:p>
            <a:pPr marL="0" lvl="0" indent="0" algn="ctr" rtl="0">
              <a:spcBef>
                <a:spcPts val="1600"/>
              </a:spcBef>
              <a:spcAft>
                <a:spcPts val="0"/>
              </a:spcAft>
              <a:buClr>
                <a:schemeClr val="dk1"/>
              </a:buClr>
              <a:buSzPts val="1100"/>
              <a:buFont typeface="Arial"/>
              <a:buNone/>
            </a:pPr>
            <a:endParaRPr b="1"/>
          </a:p>
          <a:p>
            <a:pPr marL="0" lvl="0" indent="0" algn="l" rtl="0">
              <a:spcBef>
                <a:spcPts val="1600"/>
              </a:spcBef>
              <a:spcAft>
                <a:spcPts val="1600"/>
              </a:spcAft>
              <a:buNone/>
            </a:pPr>
            <a:endParaRPr/>
          </a:p>
        </p:txBody>
      </p:sp>
      <p:sp>
        <p:nvSpPr>
          <p:cNvPr id="141" name="Google Shape;141;p22"/>
          <p:cNvSpPr txBox="1">
            <a:spLocks noGrp="1"/>
          </p:cNvSpPr>
          <p:nvPr>
            <p:ph type="body" idx="1"/>
          </p:nvPr>
        </p:nvSpPr>
        <p:spPr>
          <a:xfrm>
            <a:off x="5373075" y="4070500"/>
            <a:ext cx="2808000" cy="450000"/>
          </a:xfrm>
          <a:prstGeom prst="rect">
            <a:avLst/>
          </a:prstGeom>
          <a:solidFill>
            <a:srgbClr val="D9EAD3"/>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t>Captured different areas </a:t>
            </a:r>
            <a:endParaRPr b="1"/>
          </a:p>
          <a:p>
            <a:pPr marL="0" lvl="0" indent="0" algn="ctr" rtl="0">
              <a:spcBef>
                <a:spcPts val="1600"/>
              </a:spcBef>
              <a:spcAft>
                <a:spcPts val="0"/>
              </a:spcAft>
              <a:buNone/>
            </a:pPr>
            <a:endParaRPr b="1"/>
          </a:p>
          <a:p>
            <a:pPr marL="0" lvl="0" indent="0" algn="ctr" rtl="0">
              <a:spcBef>
                <a:spcPts val="1600"/>
              </a:spcBef>
              <a:spcAft>
                <a:spcPts val="0"/>
              </a:spcAft>
              <a:buClr>
                <a:schemeClr val="dk1"/>
              </a:buClr>
              <a:buSzPts val="1100"/>
              <a:buFont typeface="Arial"/>
              <a:buNone/>
            </a:pPr>
            <a:endParaRPr b="1"/>
          </a:p>
          <a:p>
            <a:pPr marL="0" lvl="0" indent="0" algn="l" rtl="0">
              <a:spcBef>
                <a:spcPts val="1600"/>
              </a:spcBef>
              <a:spcAft>
                <a:spcPts val="1600"/>
              </a:spcAft>
              <a:buNone/>
            </a:pPr>
            <a:endParaRPr/>
          </a:p>
        </p:txBody>
      </p:sp>
      <p:sp>
        <p:nvSpPr>
          <p:cNvPr id="142" name="Google Shape;142;p22"/>
          <p:cNvSpPr txBox="1">
            <a:spLocks noGrp="1"/>
          </p:cNvSpPr>
          <p:nvPr>
            <p:ph type="body" idx="1"/>
          </p:nvPr>
        </p:nvSpPr>
        <p:spPr>
          <a:xfrm>
            <a:off x="1112700" y="3423175"/>
            <a:ext cx="18156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Accuracy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143" name="Google Shape;143;p22"/>
          <p:cNvSpPr txBox="1">
            <a:spLocks noGrp="1"/>
          </p:cNvSpPr>
          <p:nvPr>
            <p:ph type="body" idx="1"/>
          </p:nvPr>
        </p:nvSpPr>
        <p:spPr>
          <a:xfrm>
            <a:off x="5945475" y="3423175"/>
            <a:ext cx="18156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sz="1400" b="1">
                <a:solidFill>
                  <a:srgbClr val="274E13"/>
                </a:solidFill>
                <a:latin typeface="Roboto Mono"/>
                <a:ea typeface="Roboto Mono"/>
                <a:cs typeface="Roboto Mono"/>
                <a:sym typeface="Roboto Mono"/>
              </a:rPr>
              <a:t>Detection </a:t>
            </a:r>
            <a:endParaRPr sz="14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3"/>
          <p:cNvSpPr txBox="1">
            <a:spLocks noGrp="1"/>
          </p:cNvSpPr>
          <p:nvPr>
            <p:ph type="body" idx="1"/>
          </p:nvPr>
        </p:nvSpPr>
        <p:spPr>
          <a:xfrm>
            <a:off x="616500" y="1747300"/>
            <a:ext cx="2808000" cy="450000"/>
          </a:xfrm>
          <a:prstGeom prst="rect">
            <a:avLst/>
          </a:prstGeom>
          <a:solidFill>
            <a:srgbClr val="D9EAD3"/>
          </a:solidFill>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a:t> 25 minutes</a:t>
            </a:r>
            <a:endParaRPr b="1"/>
          </a:p>
          <a:p>
            <a:pPr marL="0" lvl="0" indent="0" algn="ctr" rtl="0">
              <a:spcBef>
                <a:spcPts val="1600"/>
              </a:spcBef>
              <a:spcAft>
                <a:spcPts val="0"/>
              </a:spcAft>
              <a:buNone/>
            </a:pPr>
            <a:endParaRPr b="1"/>
          </a:p>
          <a:p>
            <a:pPr marL="0" lvl="0" indent="0" algn="ctr" rtl="0">
              <a:spcBef>
                <a:spcPts val="1600"/>
              </a:spcBef>
              <a:spcAft>
                <a:spcPts val="0"/>
              </a:spcAft>
              <a:buClr>
                <a:schemeClr val="dk1"/>
              </a:buClr>
              <a:buSzPts val="1100"/>
              <a:buFont typeface="Arial"/>
              <a:buNone/>
            </a:pPr>
            <a:endParaRPr b="1"/>
          </a:p>
          <a:p>
            <a:pPr marL="0" lvl="0" indent="0" algn="l" rtl="0">
              <a:spcBef>
                <a:spcPts val="1600"/>
              </a:spcBef>
              <a:spcAft>
                <a:spcPts val="1600"/>
              </a:spcAft>
              <a:buNone/>
            </a:pPr>
            <a:endParaRPr/>
          </a:p>
        </p:txBody>
      </p:sp>
      <p:sp>
        <p:nvSpPr>
          <p:cNvPr id="149" name="Google Shape;149;p23"/>
          <p:cNvSpPr txBox="1">
            <a:spLocks noGrp="1"/>
          </p:cNvSpPr>
          <p:nvPr>
            <p:ph type="body" idx="1"/>
          </p:nvPr>
        </p:nvSpPr>
        <p:spPr>
          <a:xfrm>
            <a:off x="1112700" y="1140675"/>
            <a:ext cx="18156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Clr>
                <a:schemeClr val="dk1"/>
              </a:buClr>
              <a:buSzPts val="1100"/>
              <a:buFont typeface="Arial"/>
              <a:buNone/>
            </a:pPr>
            <a:r>
              <a:rPr lang="en" sz="1800" b="1">
                <a:solidFill>
                  <a:srgbClr val="274E13"/>
                </a:solidFill>
                <a:latin typeface="Roboto Mono"/>
                <a:ea typeface="Roboto Mono"/>
                <a:cs typeface="Roboto Mono"/>
                <a:sym typeface="Roboto Mono"/>
              </a:rPr>
              <a:t>Flight Time</a:t>
            </a:r>
            <a:endParaRPr sz="18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grpSp>
        <p:nvGrpSpPr>
          <p:cNvPr id="150" name="Google Shape;150;p23"/>
          <p:cNvGrpSpPr/>
          <p:nvPr/>
        </p:nvGrpSpPr>
        <p:grpSpPr>
          <a:xfrm rot="2700000">
            <a:off x="3028364" y="-725452"/>
            <a:ext cx="2861070" cy="2820728"/>
            <a:chOff x="1126608" y="1232957"/>
            <a:chExt cx="2547000" cy="2547000"/>
          </a:xfrm>
        </p:grpSpPr>
        <p:sp>
          <p:nvSpPr>
            <p:cNvPr id="151" name="Google Shape;151;p23"/>
            <p:cNvSpPr/>
            <p:nvPr/>
          </p:nvSpPr>
          <p:spPr>
            <a:xfrm rot="2700000">
              <a:off x="2119245" y="986319"/>
              <a:ext cx="561726" cy="3040276"/>
            </a:xfrm>
            <a:prstGeom prst="roundRect">
              <a:avLst>
                <a:gd name="adj" fmla="val 50000"/>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3"/>
            <p:cNvSpPr txBox="1"/>
            <p:nvPr/>
          </p:nvSpPr>
          <p:spPr>
            <a:xfrm rot="-2700000">
              <a:off x="1010930" y="2287419"/>
              <a:ext cx="2813295" cy="402627"/>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a:solidFill>
                    <a:srgbClr val="FFFFFF"/>
                  </a:solidFill>
                  <a:latin typeface="Roboto"/>
                  <a:ea typeface="Roboto"/>
                  <a:cs typeface="Roboto"/>
                  <a:sym typeface="Roboto"/>
                </a:rPr>
                <a:t>Nonfunctional Requirement </a:t>
              </a:r>
              <a:endParaRPr sz="1800" b="1">
                <a:solidFill>
                  <a:srgbClr val="FFFFFF"/>
                </a:solidFill>
                <a:latin typeface="Roboto"/>
                <a:ea typeface="Roboto"/>
                <a:cs typeface="Roboto"/>
                <a:sym typeface="Roboto"/>
              </a:endParaRPr>
            </a:p>
          </p:txBody>
        </p:sp>
      </p:grpSp>
      <p:sp>
        <p:nvSpPr>
          <p:cNvPr id="153" name="Google Shape;153;p23"/>
          <p:cNvSpPr txBox="1">
            <a:spLocks noGrp="1"/>
          </p:cNvSpPr>
          <p:nvPr>
            <p:ph type="body" idx="1"/>
          </p:nvPr>
        </p:nvSpPr>
        <p:spPr>
          <a:xfrm>
            <a:off x="3490988" y="3215275"/>
            <a:ext cx="18156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Clr>
                <a:schemeClr val="dk1"/>
              </a:buClr>
              <a:buSzPts val="1100"/>
              <a:buFont typeface="Arial"/>
              <a:buNone/>
            </a:pPr>
            <a:r>
              <a:rPr lang="en" sz="1400" b="1">
                <a:solidFill>
                  <a:srgbClr val="274E13"/>
                </a:solidFill>
                <a:latin typeface="Roboto Mono"/>
                <a:ea typeface="Roboto Mono"/>
                <a:cs typeface="Roboto Mono"/>
                <a:sym typeface="Roboto Mono"/>
              </a:rPr>
              <a:t>Weight</a:t>
            </a:r>
            <a:endParaRPr sz="14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400" b="1">
                <a:solidFill>
                  <a:srgbClr val="274E13"/>
                </a:solidFill>
                <a:latin typeface="Roboto Mono"/>
                <a:ea typeface="Roboto Mono"/>
                <a:cs typeface="Roboto Mono"/>
                <a:sym typeface="Roboto Mono"/>
              </a:rPr>
              <a:t> </a:t>
            </a:r>
            <a:endParaRPr sz="14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154" name="Google Shape;154;p23"/>
          <p:cNvSpPr txBox="1">
            <a:spLocks noGrp="1"/>
          </p:cNvSpPr>
          <p:nvPr>
            <p:ph type="body" idx="1"/>
          </p:nvPr>
        </p:nvSpPr>
        <p:spPr>
          <a:xfrm>
            <a:off x="2958750" y="3737275"/>
            <a:ext cx="3000300" cy="1404300"/>
          </a:xfrm>
          <a:prstGeom prst="rect">
            <a:avLst/>
          </a:prstGeom>
          <a:solidFill>
            <a:srgbClr val="D9EAD3"/>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t>Weight of the drone: 1.043 kg </a:t>
            </a:r>
            <a:br>
              <a:rPr lang="en" b="1"/>
            </a:br>
            <a:r>
              <a:rPr lang="en" b="1"/>
              <a:t>Weight of the 3D arm: 0.467 kg </a:t>
            </a:r>
            <a:br>
              <a:rPr lang="en" b="1"/>
            </a:br>
            <a:r>
              <a:rPr lang="en" b="1"/>
              <a:t>Weight of the Raspberry Pi: 0.139 kg Total Weight: 1.649 kg</a:t>
            </a:r>
            <a:endParaRPr b="1"/>
          </a:p>
          <a:p>
            <a:pPr marL="0" lvl="0" indent="0" algn="ctr" rtl="0">
              <a:spcBef>
                <a:spcPts val="1600"/>
              </a:spcBef>
              <a:spcAft>
                <a:spcPts val="0"/>
              </a:spcAft>
              <a:buNone/>
            </a:pPr>
            <a:r>
              <a:rPr lang="en" b="1"/>
              <a:t>Payload : 1 Kg</a:t>
            </a:r>
            <a:br>
              <a:rPr lang="en" b="1"/>
            </a:br>
            <a:endParaRPr b="1"/>
          </a:p>
          <a:p>
            <a:pPr marL="0" lvl="0" indent="0" algn="ctr" rtl="0">
              <a:spcBef>
                <a:spcPts val="1600"/>
              </a:spcBef>
              <a:spcAft>
                <a:spcPts val="0"/>
              </a:spcAft>
              <a:buNone/>
            </a:pPr>
            <a:endParaRPr b="1"/>
          </a:p>
          <a:p>
            <a:pPr marL="0" lvl="0" indent="0" algn="ctr" rtl="0">
              <a:spcBef>
                <a:spcPts val="1600"/>
              </a:spcBef>
              <a:spcAft>
                <a:spcPts val="0"/>
              </a:spcAft>
              <a:buNone/>
            </a:pPr>
            <a:endParaRPr b="1"/>
          </a:p>
          <a:p>
            <a:pPr marL="0" lvl="0" indent="0" algn="ctr" rtl="0">
              <a:spcBef>
                <a:spcPts val="1600"/>
              </a:spcBef>
              <a:spcAft>
                <a:spcPts val="0"/>
              </a:spcAft>
              <a:buClr>
                <a:schemeClr val="dk1"/>
              </a:buClr>
              <a:buSzPts val="1100"/>
              <a:buFont typeface="Arial"/>
              <a:buNone/>
            </a:pPr>
            <a:endParaRPr b="1"/>
          </a:p>
          <a:p>
            <a:pPr marL="0" lvl="0" indent="0" algn="l" rtl="0">
              <a:spcBef>
                <a:spcPts val="1600"/>
              </a:spcBef>
              <a:spcAft>
                <a:spcPts val="1600"/>
              </a:spcAft>
              <a:buNone/>
            </a:pPr>
            <a:endParaRPr/>
          </a:p>
        </p:txBody>
      </p:sp>
      <p:sp>
        <p:nvSpPr>
          <p:cNvPr id="155" name="Google Shape;155;p23"/>
          <p:cNvSpPr txBox="1">
            <a:spLocks noGrp="1"/>
          </p:cNvSpPr>
          <p:nvPr>
            <p:ph type="body" idx="1"/>
          </p:nvPr>
        </p:nvSpPr>
        <p:spPr>
          <a:xfrm>
            <a:off x="1112700" y="2281925"/>
            <a:ext cx="18156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Clr>
                <a:schemeClr val="dk1"/>
              </a:buClr>
              <a:buSzPts val="1100"/>
              <a:buFont typeface="Arial"/>
              <a:buNone/>
            </a:pPr>
            <a:r>
              <a:rPr lang="en" sz="1800" b="1">
                <a:solidFill>
                  <a:srgbClr val="274E13"/>
                </a:solidFill>
                <a:latin typeface="Roboto Mono"/>
                <a:ea typeface="Roboto Mono"/>
                <a:cs typeface="Roboto Mono"/>
                <a:sym typeface="Roboto Mono"/>
              </a:rPr>
              <a:t>Distance</a:t>
            </a:r>
            <a:endParaRPr sz="18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156" name="Google Shape;156;p23"/>
          <p:cNvSpPr txBox="1">
            <a:spLocks noGrp="1"/>
          </p:cNvSpPr>
          <p:nvPr>
            <p:ph type="body" idx="1"/>
          </p:nvPr>
        </p:nvSpPr>
        <p:spPr>
          <a:xfrm>
            <a:off x="5869275" y="2281925"/>
            <a:ext cx="18156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Clr>
                <a:schemeClr val="dk1"/>
              </a:buClr>
              <a:buSzPts val="1100"/>
              <a:buFont typeface="Arial"/>
              <a:buNone/>
            </a:pPr>
            <a:r>
              <a:rPr lang="en" sz="1400" b="1">
                <a:solidFill>
                  <a:srgbClr val="274E13"/>
                </a:solidFill>
                <a:latin typeface="Roboto Mono"/>
                <a:ea typeface="Roboto Mono"/>
                <a:cs typeface="Roboto Mono"/>
                <a:sym typeface="Roboto Mono"/>
              </a:rPr>
              <a:t>Detection</a:t>
            </a:r>
            <a:endParaRPr sz="14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400" b="1">
                <a:solidFill>
                  <a:srgbClr val="274E13"/>
                </a:solidFill>
                <a:latin typeface="Roboto Mono"/>
                <a:ea typeface="Roboto Mono"/>
                <a:cs typeface="Roboto Mono"/>
                <a:sym typeface="Roboto Mono"/>
              </a:rPr>
              <a:t> </a:t>
            </a:r>
            <a:endParaRPr sz="14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157" name="Google Shape;157;p23"/>
          <p:cNvSpPr txBox="1">
            <a:spLocks noGrp="1"/>
          </p:cNvSpPr>
          <p:nvPr>
            <p:ph type="body" idx="1"/>
          </p:nvPr>
        </p:nvSpPr>
        <p:spPr>
          <a:xfrm>
            <a:off x="616500" y="2888550"/>
            <a:ext cx="2808000" cy="450000"/>
          </a:xfrm>
          <a:prstGeom prst="rect">
            <a:avLst/>
          </a:prstGeom>
          <a:solidFill>
            <a:srgbClr val="D9EAD3"/>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t>Exceeds about 1640 ft. (500 m)</a:t>
            </a:r>
            <a:endParaRPr b="1"/>
          </a:p>
          <a:p>
            <a:pPr marL="0" lvl="0" indent="0" algn="ctr" rtl="0">
              <a:spcBef>
                <a:spcPts val="1600"/>
              </a:spcBef>
              <a:spcAft>
                <a:spcPts val="0"/>
              </a:spcAft>
              <a:buNone/>
            </a:pPr>
            <a:endParaRPr b="1"/>
          </a:p>
          <a:p>
            <a:pPr marL="0" lvl="0" indent="0" algn="ctr" rtl="0">
              <a:spcBef>
                <a:spcPts val="1600"/>
              </a:spcBef>
              <a:spcAft>
                <a:spcPts val="0"/>
              </a:spcAft>
              <a:buClr>
                <a:schemeClr val="dk1"/>
              </a:buClr>
              <a:buSzPts val="1100"/>
              <a:buFont typeface="Arial"/>
              <a:buNone/>
            </a:pPr>
            <a:endParaRPr b="1"/>
          </a:p>
          <a:p>
            <a:pPr marL="0" lvl="0" indent="0" algn="l" rtl="0">
              <a:spcBef>
                <a:spcPts val="1600"/>
              </a:spcBef>
              <a:spcAft>
                <a:spcPts val="1600"/>
              </a:spcAft>
              <a:buNone/>
            </a:pPr>
            <a:endParaRPr/>
          </a:p>
        </p:txBody>
      </p:sp>
      <p:sp>
        <p:nvSpPr>
          <p:cNvPr id="158" name="Google Shape;158;p23"/>
          <p:cNvSpPr txBox="1">
            <a:spLocks noGrp="1"/>
          </p:cNvSpPr>
          <p:nvPr>
            <p:ph type="body" idx="1"/>
          </p:nvPr>
        </p:nvSpPr>
        <p:spPr>
          <a:xfrm>
            <a:off x="5373075" y="2888550"/>
            <a:ext cx="2808000" cy="450000"/>
          </a:xfrm>
          <a:prstGeom prst="rect">
            <a:avLst/>
          </a:prstGeom>
          <a:solidFill>
            <a:srgbClr val="D9EAD3"/>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t>Detecting only palm trees.</a:t>
            </a:r>
            <a:endParaRPr b="1"/>
          </a:p>
          <a:p>
            <a:pPr marL="0" lvl="0" indent="0" algn="ctr" rtl="0">
              <a:spcBef>
                <a:spcPts val="1600"/>
              </a:spcBef>
              <a:spcAft>
                <a:spcPts val="0"/>
              </a:spcAft>
              <a:buNone/>
            </a:pPr>
            <a:endParaRPr b="1"/>
          </a:p>
          <a:p>
            <a:pPr marL="0" lvl="0" indent="0" algn="ctr" rtl="0">
              <a:spcBef>
                <a:spcPts val="1600"/>
              </a:spcBef>
              <a:spcAft>
                <a:spcPts val="0"/>
              </a:spcAft>
              <a:buNone/>
            </a:pPr>
            <a:endParaRPr b="1"/>
          </a:p>
          <a:p>
            <a:pPr marL="0" lvl="0" indent="0" algn="ctr" rtl="0">
              <a:spcBef>
                <a:spcPts val="1600"/>
              </a:spcBef>
              <a:spcAft>
                <a:spcPts val="0"/>
              </a:spcAft>
              <a:buNone/>
            </a:pPr>
            <a:endParaRPr b="1"/>
          </a:p>
          <a:p>
            <a:pPr marL="0" lvl="0" indent="0" algn="ctr" rtl="0">
              <a:spcBef>
                <a:spcPts val="1600"/>
              </a:spcBef>
              <a:spcAft>
                <a:spcPts val="0"/>
              </a:spcAft>
              <a:buClr>
                <a:schemeClr val="dk1"/>
              </a:buClr>
              <a:buSzPts val="1100"/>
              <a:buFont typeface="Arial"/>
              <a:buNone/>
            </a:pPr>
            <a:endParaRPr b="1"/>
          </a:p>
          <a:p>
            <a:pPr marL="0" lvl="0" indent="0" algn="l" rtl="0">
              <a:spcBef>
                <a:spcPts val="1600"/>
              </a:spcBef>
              <a:spcAft>
                <a:spcPts val="1600"/>
              </a:spcAft>
              <a:buNone/>
            </a:pPr>
            <a:endParaRPr/>
          </a:p>
        </p:txBody>
      </p:sp>
      <p:sp>
        <p:nvSpPr>
          <p:cNvPr id="159" name="Google Shape;159;p23"/>
          <p:cNvSpPr txBox="1">
            <a:spLocks noGrp="1"/>
          </p:cNvSpPr>
          <p:nvPr>
            <p:ph type="body" idx="1"/>
          </p:nvPr>
        </p:nvSpPr>
        <p:spPr>
          <a:xfrm>
            <a:off x="5373075" y="1747300"/>
            <a:ext cx="2808000" cy="450000"/>
          </a:xfrm>
          <a:prstGeom prst="rect">
            <a:avLst/>
          </a:prstGeom>
          <a:solidFill>
            <a:srgbClr val="D9EAD3"/>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t>Total weight</a:t>
            </a:r>
            <a:endParaRPr b="1"/>
          </a:p>
          <a:p>
            <a:pPr marL="0" lvl="0" indent="0" algn="ctr" rtl="0">
              <a:spcBef>
                <a:spcPts val="0"/>
              </a:spcBef>
              <a:spcAft>
                <a:spcPts val="0"/>
              </a:spcAft>
              <a:buNone/>
            </a:pPr>
            <a:endParaRPr b="1"/>
          </a:p>
          <a:p>
            <a:pPr marL="0" lvl="0" indent="0" algn="ctr" rtl="0">
              <a:spcBef>
                <a:spcPts val="0"/>
              </a:spcBef>
              <a:spcAft>
                <a:spcPts val="0"/>
              </a:spcAft>
              <a:buNone/>
            </a:pPr>
            <a:endParaRPr b="1"/>
          </a:p>
          <a:p>
            <a:pPr marL="0" lvl="0" indent="0" algn="ctr" rtl="0">
              <a:spcBef>
                <a:spcPts val="1600"/>
              </a:spcBef>
              <a:spcAft>
                <a:spcPts val="0"/>
              </a:spcAft>
              <a:buNone/>
            </a:pPr>
            <a:endParaRPr b="1"/>
          </a:p>
          <a:p>
            <a:pPr marL="0" lvl="0" indent="0" algn="ctr" rtl="0">
              <a:spcBef>
                <a:spcPts val="1600"/>
              </a:spcBef>
              <a:spcAft>
                <a:spcPts val="0"/>
              </a:spcAft>
              <a:buNone/>
            </a:pPr>
            <a:endParaRPr b="1"/>
          </a:p>
          <a:p>
            <a:pPr marL="0" lvl="0" indent="0" algn="ctr" rtl="0">
              <a:spcBef>
                <a:spcPts val="1600"/>
              </a:spcBef>
              <a:spcAft>
                <a:spcPts val="0"/>
              </a:spcAft>
              <a:buClr>
                <a:schemeClr val="dk1"/>
              </a:buClr>
              <a:buSzPts val="1100"/>
              <a:buFont typeface="Arial"/>
              <a:buNone/>
            </a:pPr>
            <a:endParaRPr b="1"/>
          </a:p>
          <a:p>
            <a:pPr marL="0" lvl="0" indent="0" algn="l" rtl="0">
              <a:spcBef>
                <a:spcPts val="1600"/>
              </a:spcBef>
              <a:spcAft>
                <a:spcPts val="1600"/>
              </a:spcAft>
              <a:buNone/>
            </a:pPr>
            <a:endParaRPr/>
          </a:p>
        </p:txBody>
      </p:sp>
      <p:sp>
        <p:nvSpPr>
          <p:cNvPr id="160" name="Google Shape;160;p23"/>
          <p:cNvSpPr txBox="1">
            <a:spLocks noGrp="1"/>
          </p:cNvSpPr>
          <p:nvPr>
            <p:ph type="body" idx="1"/>
          </p:nvPr>
        </p:nvSpPr>
        <p:spPr>
          <a:xfrm>
            <a:off x="5869275" y="1140675"/>
            <a:ext cx="18156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Clr>
                <a:schemeClr val="dk1"/>
              </a:buClr>
              <a:buSzPts val="1100"/>
              <a:buFont typeface="Arial"/>
              <a:buNone/>
            </a:pPr>
            <a:r>
              <a:rPr lang="en" sz="1800" b="1">
                <a:solidFill>
                  <a:srgbClr val="274E13"/>
                </a:solidFill>
                <a:latin typeface="Roboto Mono"/>
                <a:ea typeface="Roboto Mono"/>
                <a:cs typeface="Roboto Mono"/>
                <a:sym typeface="Roboto Mono"/>
              </a:rPr>
              <a:t>Reliability</a:t>
            </a:r>
            <a:endParaRPr sz="18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311700" y="138550"/>
            <a:ext cx="8520600" cy="527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3600">
                <a:solidFill>
                  <a:srgbClr val="274E13"/>
                </a:solidFill>
              </a:rPr>
              <a:t>Use Case Diagrams:</a:t>
            </a:r>
            <a:r>
              <a:rPr lang="en" sz="3600"/>
              <a:t>  </a:t>
            </a:r>
            <a:endParaRPr sz="3600"/>
          </a:p>
          <a:p>
            <a:pPr marL="0" lvl="0" indent="0" algn="l" rtl="0">
              <a:lnSpc>
                <a:spcPct val="150000"/>
              </a:lnSpc>
              <a:spcBef>
                <a:spcPts val="0"/>
              </a:spcBef>
              <a:spcAft>
                <a:spcPts val="0"/>
              </a:spcAft>
              <a:buNone/>
            </a:pPr>
            <a:endParaRPr/>
          </a:p>
        </p:txBody>
      </p:sp>
      <p:pic>
        <p:nvPicPr>
          <p:cNvPr id="166" name="Google Shape;166;p24"/>
          <p:cNvPicPr preferRelativeResize="0"/>
          <p:nvPr/>
        </p:nvPicPr>
        <p:blipFill>
          <a:blip r:embed="rId3">
            <a:alphaModFix/>
          </a:blip>
          <a:stretch>
            <a:fillRect/>
          </a:stretch>
        </p:blipFill>
        <p:spPr>
          <a:xfrm>
            <a:off x="1183003" y="1062208"/>
            <a:ext cx="6777993" cy="393582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5"/>
          <p:cNvPicPr preferRelativeResize="0"/>
          <p:nvPr/>
        </p:nvPicPr>
        <p:blipFill>
          <a:blip r:embed="rId3">
            <a:alphaModFix/>
          </a:blip>
          <a:stretch>
            <a:fillRect/>
          </a:stretch>
        </p:blipFill>
        <p:spPr>
          <a:xfrm>
            <a:off x="666250" y="906100"/>
            <a:ext cx="7391798" cy="4114524"/>
          </a:xfrm>
          <a:prstGeom prst="rect">
            <a:avLst/>
          </a:prstGeom>
          <a:noFill/>
          <a:ln>
            <a:noFill/>
          </a:ln>
        </p:spPr>
      </p:pic>
      <p:sp>
        <p:nvSpPr>
          <p:cNvPr id="172" name="Google Shape;172;p25"/>
          <p:cNvSpPr txBox="1">
            <a:spLocks noGrp="1"/>
          </p:cNvSpPr>
          <p:nvPr>
            <p:ph type="title"/>
          </p:nvPr>
        </p:nvSpPr>
        <p:spPr>
          <a:xfrm>
            <a:off x="311700" y="138550"/>
            <a:ext cx="8520600" cy="527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3600">
                <a:solidFill>
                  <a:srgbClr val="274E13"/>
                </a:solidFill>
              </a:rPr>
              <a:t>Use Case Diagrams:</a:t>
            </a:r>
            <a:r>
              <a:rPr lang="en" sz="3600"/>
              <a:t>  </a:t>
            </a:r>
            <a:endParaRPr sz="3600"/>
          </a:p>
          <a:p>
            <a:pPr marL="0" lvl="0" indent="0" algn="l" rtl="0">
              <a:lnSpc>
                <a:spcPct val="150000"/>
              </a:lnSpc>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6"/>
          <p:cNvSpPr txBox="1">
            <a:spLocks noGrp="1"/>
          </p:cNvSpPr>
          <p:nvPr>
            <p:ph type="title" idx="4294967295"/>
          </p:nvPr>
        </p:nvSpPr>
        <p:spPr>
          <a:xfrm>
            <a:off x="311700" y="122725"/>
            <a:ext cx="62562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3600">
                <a:solidFill>
                  <a:srgbClr val="274E13"/>
                </a:solidFill>
              </a:rPr>
              <a:t>Hardware Components:</a:t>
            </a:r>
            <a:r>
              <a:rPr lang="en" sz="3600"/>
              <a:t>  </a:t>
            </a:r>
            <a:endParaRPr sz="3600"/>
          </a:p>
        </p:txBody>
      </p:sp>
      <p:sp>
        <p:nvSpPr>
          <p:cNvPr id="178" name="Google Shape;178;p26"/>
          <p:cNvSpPr txBox="1">
            <a:spLocks noGrp="1"/>
          </p:cNvSpPr>
          <p:nvPr>
            <p:ph type="body" idx="4294967295"/>
          </p:nvPr>
        </p:nvSpPr>
        <p:spPr>
          <a:xfrm>
            <a:off x="3400375" y="1152275"/>
            <a:ext cx="22494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b="1">
                <a:solidFill>
                  <a:srgbClr val="274E13"/>
                </a:solidFill>
                <a:latin typeface="Roboto Mono"/>
                <a:ea typeface="Roboto Mono"/>
                <a:cs typeface="Roboto Mono"/>
                <a:sym typeface="Roboto Mono"/>
              </a:rPr>
              <a:t>Arduino UNO</a:t>
            </a:r>
            <a:endParaRPr sz="18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179" name="Google Shape;179;p26"/>
          <p:cNvSpPr txBox="1">
            <a:spLocks noGrp="1"/>
          </p:cNvSpPr>
          <p:nvPr>
            <p:ph type="body" idx="4294967295"/>
          </p:nvPr>
        </p:nvSpPr>
        <p:spPr>
          <a:xfrm>
            <a:off x="478150" y="1152275"/>
            <a:ext cx="22494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b="1">
                <a:solidFill>
                  <a:srgbClr val="274E13"/>
                </a:solidFill>
                <a:latin typeface="Roboto Mono"/>
                <a:ea typeface="Roboto Mono"/>
                <a:cs typeface="Roboto Mono"/>
                <a:sym typeface="Roboto Mono"/>
              </a:rPr>
              <a:t>Power Bank</a:t>
            </a:r>
            <a:endParaRPr sz="18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180" name="Google Shape;180;p26"/>
          <p:cNvSpPr txBox="1">
            <a:spLocks noGrp="1"/>
          </p:cNvSpPr>
          <p:nvPr>
            <p:ph type="body" idx="4294967295"/>
          </p:nvPr>
        </p:nvSpPr>
        <p:spPr>
          <a:xfrm>
            <a:off x="3400375" y="3091700"/>
            <a:ext cx="22494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b="1">
                <a:solidFill>
                  <a:srgbClr val="274E13"/>
                </a:solidFill>
                <a:latin typeface="Roboto Mono"/>
                <a:ea typeface="Roboto Mono"/>
                <a:cs typeface="Roboto Mono"/>
                <a:sym typeface="Roboto Mono"/>
              </a:rPr>
              <a:t>Raspberry Pi</a:t>
            </a:r>
            <a:endParaRPr sz="18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181" name="Google Shape;181;p26"/>
          <p:cNvSpPr txBox="1">
            <a:spLocks noGrp="1"/>
          </p:cNvSpPr>
          <p:nvPr>
            <p:ph type="body" idx="4294967295"/>
          </p:nvPr>
        </p:nvSpPr>
        <p:spPr>
          <a:xfrm>
            <a:off x="6321700" y="3091700"/>
            <a:ext cx="21873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b="1">
                <a:solidFill>
                  <a:srgbClr val="274E13"/>
                </a:solidFill>
                <a:latin typeface="Roboto Mono"/>
                <a:ea typeface="Roboto Mono"/>
                <a:cs typeface="Roboto Mono"/>
                <a:sym typeface="Roboto Mono"/>
              </a:rPr>
              <a:t>Pushbutton</a:t>
            </a:r>
            <a:endParaRPr sz="18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182" name="Google Shape;182;p26"/>
          <p:cNvSpPr txBox="1">
            <a:spLocks noGrp="1"/>
          </p:cNvSpPr>
          <p:nvPr>
            <p:ph type="body" idx="4294967295"/>
          </p:nvPr>
        </p:nvSpPr>
        <p:spPr>
          <a:xfrm>
            <a:off x="540300" y="3091700"/>
            <a:ext cx="21873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b="1">
                <a:solidFill>
                  <a:srgbClr val="274E13"/>
                </a:solidFill>
                <a:latin typeface="Roboto Mono"/>
                <a:ea typeface="Roboto Mono"/>
                <a:cs typeface="Roboto Mono"/>
                <a:sym typeface="Roboto Mono"/>
              </a:rPr>
              <a:t>Xbee</a:t>
            </a:r>
            <a:endParaRPr sz="18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183" name="Google Shape;183;p26"/>
          <p:cNvSpPr txBox="1">
            <a:spLocks noGrp="1"/>
          </p:cNvSpPr>
          <p:nvPr>
            <p:ph type="body" idx="4294967295"/>
          </p:nvPr>
        </p:nvSpPr>
        <p:spPr>
          <a:xfrm>
            <a:off x="6183400" y="1152275"/>
            <a:ext cx="22494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b="1">
                <a:solidFill>
                  <a:srgbClr val="274E13"/>
                </a:solidFill>
                <a:latin typeface="Roboto Mono"/>
                <a:ea typeface="Roboto Mono"/>
                <a:cs typeface="Roboto Mono"/>
                <a:sym typeface="Roboto Mono"/>
              </a:rPr>
              <a:t>Mini breadboard</a:t>
            </a:r>
            <a:endParaRPr sz="18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pic>
        <p:nvPicPr>
          <p:cNvPr id="184" name="Google Shape;184;p26"/>
          <p:cNvPicPr preferRelativeResize="0"/>
          <p:nvPr/>
        </p:nvPicPr>
        <p:blipFill>
          <a:blip r:embed="rId3">
            <a:alphaModFix/>
          </a:blip>
          <a:stretch>
            <a:fillRect/>
          </a:stretch>
        </p:blipFill>
        <p:spPr>
          <a:xfrm>
            <a:off x="977675" y="1838713"/>
            <a:ext cx="1312551" cy="1088550"/>
          </a:xfrm>
          <a:prstGeom prst="rect">
            <a:avLst/>
          </a:prstGeom>
          <a:noFill/>
          <a:ln>
            <a:noFill/>
          </a:ln>
        </p:spPr>
      </p:pic>
      <p:pic>
        <p:nvPicPr>
          <p:cNvPr id="185" name="Google Shape;185;p26"/>
          <p:cNvPicPr preferRelativeResize="0"/>
          <p:nvPr/>
        </p:nvPicPr>
        <p:blipFill>
          <a:blip r:embed="rId4">
            <a:alphaModFix/>
          </a:blip>
          <a:stretch>
            <a:fillRect/>
          </a:stretch>
        </p:blipFill>
        <p:spPr>
          <a:xfrm>
            <a:off x="3868800" y="1838725"/>
            <a:ext cx="1312549" cy="1088525"/>
          </a:xfrm>
          <a:prstGeom prst="rect">
            <a:avLst/>
          </a:prstGeom>
          <a:noFill/>
          <a:ln>
            <a:noFill/>
          </a:ln>
        </p:spPr>
      </p:pic>
      <p:pic>
        <p:nvPicPr>
          <p:cNvPr id="186" name="Google Shape;186;p26"/>
          <p:cNvPicPr preferRelativeResize="0"/>
          <p:nvPr/>
        </p:nvPicPr>
        <p:blipFill>
          <a:blip r:embed="rId5">
            <a:alphaModFix/>
          </a:blip>
          <a:stretch>
            <a:fillRect/>
          </a:stretch>
        </p:blipFill>
        <p:spPr>
          <a:xfrm>
            <a:off x="6763852" y="3738275"/>
            <a:ext cx="1246775" cy="1246775"/>
          </a:xfrm>
          <a:prstGeom prst="rect">
            <a:avLst/>
          </a:prstGeom>
          <a:noFill/>
          <a:ln>
            <a:noFill/>
          </a:ln>
        </p:spPr>
      </p:pic>
      <p:pic>
        <p:nvPicPr>
          <p:cNvPr id="187" name="Google Shape;187;p26"/>
          <p:cNvPicPr preferRelativeResize="0"/>
          <p:nvPr/>
        </p:nvPicPr>
        <p:blipFill>
          <a:blip r:embed="rId6">
            <a:alphaModFix/>
          </a:blip>
          <a:stretch>
            <a:fillRect/>
          </a:stretch>
        </p:blipFill>
        <p:spPr>
          <a:xfrm>
            <a:off x="3712725" y="3778150"/>
            <a:ext cx="1624727" cy="1206900"/>
          </a:xfrm>
          <a:prstGeom prst="rect">
            <a:avLst/>
          </a:prstGeom>
          <a:noFill/>
          <a:ln>
            <a:noFill/>
          </a:ln>
        </p:spPr>
      </p:pic>
      <p:pic>
        <p:nvPicPr>
          <p:cNvPr id="188" name="Google Shape;188;p26"/>
          <p:cNvPicPr preferRelativeResize="0"/>
          <p:nvPr/>
        </p:nvPicPr>
        <p:blipFill>
          <a:blip r:embed="rId7">
            <a:alphaModFix/>
          </a:blip>
          <a:stretch>
            <a:fillRect/>
          </a:stretch>
        </p:blipFill>
        <p:spPr>
          <a:xfrm>
            <a:off x="925425" y="3738275"/>
            <a:ext cx="1417049" cy="1246775"/>
          </a:xfrm>
          <a:prstGeom prst="rect">
            <a:avLst/>
          </a:prstGeom>
          <a:noFill/>
          <a:ln>
            <a:noFill/>
          </a:ln>
        </p:spPr>
      </p:pic>
      <p:pic>
        <p:nvPicPr>
          <p:cNvPr id="189" name="Google Shape;189;p26"/>
          <p:cNvPicPr preferRelativeResize="0"/>
          <p:nvPr/>
        </p:nvPicPr>
        <p:blipFill>
          <a:blip r:embed="rId8">
            <a:alphaModFix/>
          </a:blip>
          <a:stretch>
            <a:fillRect/>
          </a:stretch>
        </p:blipFill>
        <p:spPr>
          <a:xfrm>
            <a:off x="6560505" y="1805848"/>
            <a:ext cx="1495194" cy="1121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title" idx="4294967295"/>
          </p:nvPr>
        </p:nvSpPr>
        <p:spPr>
          <a:xfrm>
            <a:off x="311700" y="122725"/>
            <a:ext cx="64419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3600">
                <a:solidFill>
                  <a:srgbClr val="274E13"/>
                </a:solidFill>
              </a:rPr>
              <a:t>Hardware Components:</a:t>
            </a:r>
            <a:r>
              <a:rPr lang="en" sz="3600"/>
              <a:t>  </a:t>
            </a:r>
            <a:endParaRPr sz="3600"/>
          </a:p>
        </p:txBody>
      </p:sp>
      <p:sp>
        <p:nvSpPr>
          <p:cNvPr id="195" name="Google Shape;195;p27"/>
          <p:cNvSpPr txBox="1">
            <a:spLocks noGrp="1"/>
          </p:cNvSpPr>
          <p:nvPr>
            <p:ph type="body" idx="4294967295"/>
          </p:nvPr>
        </p:nvSpPr>
        <p:spPr>
          <a:xfrm>
            <a:off x="478150" y="1152275"/>
            <a:ext cx="22494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b="1">
                <a:solidFill>
                  <a:srgbClr val="274E13"/>
                </a:solidFill>
                <a:latin typeface="Roboto Mono"/>
                <a:ea typeface="Roboto Mono"/>
                <a:cs typeface="Roboto Mono"/>
                <a:sym typeface="Roboto Mono"/>
              </a:rPr>
              <a:t>Servo Motor</a:t>
            </a:r>
            <a:endParaRPr sz="18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196" name="Google Shape;196;p27"/>
          <p:cNvSpPr txBox="1">
            <a:spLocks noGrp="1"/>
          </p:cNvSpPr>
          <p:nvPr>
            <p:ph type="body" idx="4294967295"/>
          </p:nvPr>
        </p:nvSpPr>
        <p:spPr>
          <a:xfrm>
            <a:off x="3342350" y="1152275"/>
            <a:ext cx="2249400" cy="522000"/>
          </a:xfrm>
          <a:prstGeom prst="rect">
            <a:avLst/>
          </a:prstGeom>
          <a:solidFill>
            <a:srgbClr val="D9EAD3"/>
          </a:solidFill>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b="1">
                <a:solidFill>
                  <a:srgbClr val="274E13"/>
                </a:solidFill>
                <a:latin typeface="Roboto Mono"/>
                <a:ea typeface="Roboto Mono"/>
                <a:cs typeface="Roboto Mono"/>
                <a:sym typeface="Roboto Mono"/>
              </a:rPr>
              <a:t>   Pi Camera</a:t>
            </a:r>
            <a:endParaRPr sz="18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197" name="Google Shape;197;p27"/>
          <p:cNvSpPr txBox="1">
            <a:spLocks noGrp="1"/>
          </p:cNvSpPr>
          <p:nvPr>
            <p:ph type="body" idx="4294967295"/>
          </p:nvPr>
        </p:nvSpPr>
        <p:spPr>
          <a:xfrm>
            <a:off x="6206550" y="1152275"/>
            <a:ext cx="21873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b="1">
                <a:solidFill>
                  <a:srgbClr val="274E13"/>
                </a:solidFill>
                <a:latin typeface="Roboto Mono"/>
                <a:ea typeface="Roboto Mono"/>
                <a:cs typeface="Roboto Mono"/>
                <a:sym typeface="Roboto Mono"/>
              </a:rPr>
              <a:t>PC</a:t>
            </a:r>
            <a:endParaRPr sz="18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pic>
        <p:nvPicPr>
          <p:cNvPr id="198" name="Google Shape;198;p27"/>
          <p:cNvPicPr preferRelativeResize="0"/>
          <p:nvPr/>
        </p:nvPicPr>
        <p:blipFill>
          <a:blip r:embed="rId3">
            <a:alphaModFix/>
          </a:blip>
          <a:stretch>
            <a:fillRect/>
          </a:stretch>
        </p:blipFill>
        <p:spPr>
          <a:xfrm>
            <a:off x="696688" y="2054925"/>
            <a:ext cx="1812325" cy="1327969"/>
          </a:xfrm>
          <a:prstGeom prst="rect">
            <a:avLst/>
          </a:prstGeom>
          <a:noFill/>
          <a:ln>
            <a:noFill/>
          </a:ln>
        </p:spPr>
      </p:pic>
      <p:pic>
        <p:nvPicPr>
          <p:cNvPr id="199" name="Google Shape;199;p27"/>
          <p:cNvPicPr preferRelativeResize="0"/>
          <p:nvPr/>
        </p:nvPicPr>
        <p:blipFill>
          <a:blip r:embed="rId4">
            <a:alphaModFix/>
          </a:blip>
          <a:stretch>
            <a:fillRect/>
          </a:stretch>
        </p:blipFill>
        <p:spPr>
          <a:xfrm>
            <a:off x="3458381" y="1940800"/>
            <a:ext cx="2017325" cy="1556225"/>
          </a:xfrm>
          <a:prstGeom prst="rect">
            <a:avLst/>
          </a:prstGeom>
          <a:noFill/>
          <a:ln>
            <a:noFill/>
          </a:ln>
        </p:spPr>
      </p:pic>
      <p:pic>
        <p:nvPicPr>
          <p:cNvPr id="200" name="Google Shape;200;p27"/>
          <p:cNvPicPr preferRelativeResize="0"/>
          <p:nvPr/>
        </p:nvPicPr>
        <p:blipFill>
          <a:blip r:embed="rId5">
            <a:alphaModFix/>
          </a:blip>
          <a:stretch>
            <a:fillRect/>
          </a:stretch>
        </p:blipFill>
        <p:spPr>
          <a:xfrm>
            <a:off x="6291538" y="1940800"/>
            <a:ext cx="2017325" cy="15562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a:spLocks noGrp="1"/>
          </p:cNvSpPr>
          <p:nvPr>
            <p:ph type="title" idx="4294967295"/>
          </p:nvPr>
        </p:nvSpPr>
        <p:spPr>
          <a:xfrm>
            <a:off x="311700" y="122725"/>
            <a:ext cx="64419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3600">
                <a:solidFill>
                  <a:srgbClr val="274E13"/>
                </a:solidFill>
              </a:rPr>
              <a:t>Software Components:</a:t>
            </a:r>
            <a:r>
              <a:rPr lang="en" sz="3600"/>
              <a:t>  </a:t>
            </a:r>
            <a:endParaRPr sz="3600"/>
          </a:p>
        </p:txBody>
      </p:sp>
      <p:sp>
        <p:nvSpPr>
          <p:cNvPr id="206" name="Google Shape;206;p28"/>
          <p:cNvSpPr txBox="1">
            <a:spLocks noGrp="1"/>
          </p:cNvSpPr>
          <p:nvPr>
            <p:ph type="body" idx="4294967295"/>
          </p:nvPr>
        </p:nvSpPr>
        <p:spPr>
          <a:xfrm>
            <a:off x="249550" y="1152275"/>
            <a:ext cx="18774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b="1">
                <a:solidFill>
                  <a:srgbClr val="274E13"/>
                </a:solidFill>
                <a:latin typeface="Roboto Mono"/>
                <a:ea typeface="Roboto Mono"/>
                <a:cs typeface="Roboto Mono"/>
                <a:sym typeface="Roboto Mono"/>
              </a:rPr>
              <a:t>Arduino</a:t>
            </a:r>
            <a:endParaRPr sz="18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207" name="Google Shape;207;p28"/>
          <p:cNvSpPr txBox="1">
            <a:spLocks noGrp="1"/>
          </p:cNvSpPr>
          <p:nvPr>
            <p:ph type="body" idx="4294967295"/>
          </p:nvPr>
        </p:nvSpPr>
        <p:spPr>
          <a:xfrm>
            <a:off x="2498950" y="1152263"/>
            <a:ext cx="18774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b="1">
                <a:solidFill>
                  <a:srgbClr val="274E13"/>
                </a:solidFill>
                <a:latin typeface="Roboto Mono"/>
                <a:ea typeface="Roboto Mono"/>
                <a:cs typeface="Roboto Mono"/>
                <a:sym typeface="Roboto Mono"/>
              </a:rPr>
              <a:t>XCTU</a:t>
            </a:r>
            <a:endParaRPr sz="18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208" name="Google Shape;208;p28"/>
          <p:cNvSpPr txBox="1">
            <a:spLocks noGrp="1"/>
          </p:cNvSpPr>
          <p:nvPr>
            <p:ph type="body" idx="4294967295"/>
          </p:nvPr>
        </p:nvSpPr>
        <p:spPr>
          <a:xfrm>
            <a:off x="4748350" y="1152275"/>
            <a:ext cx="18774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b="1">
                <a:solidFill>
                  <a:srgbClr val="274E13"/>
                </a:solidFill>
                <a:latin typeface="Roboto Mono"/>
                <a:ea typeface="Roboto Mono"/>
                <a:cs typeface="Roboto Mono"/>
                <a:sym typeface="Roboto Mono"/>
              </a:rPr>
              <a:t>Python</a:t>
            </a:r>
            <a:endParaRPr sz="18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209" name="Google Shape;209;p28"/>
          <p:cNvSpPr txBox="1">
            <a:spLocks noGrp="1"/>
          </p:cNvSpPr>
          <p:nvPr>
            <p:ph type="body" idx="4294967295"/>
          </p:nvPr>
        </p:nvSpPr>
        <p:spPr>
          <a:xfrm>
            <a:off x="3342350" y="3080100"/>
            <a:ext cx="22494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b="1">
                <a:solidFill>
                  <a:srgbClr val="274E13"/>
                </a:solidFill>
                <a:latin typeface="Roboto Mono"/>
                <a:ea typeface="Roboto Mono"/>
                <a:cs typeface="Roboto Mono"/>
                <a:sym typeface="Roboto Mono"/>
              </a:rPr>
              <a:t>Trello</a:t>
            </a:r>
            <a:endParaRPr sz="18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210" name="Google Shape;210;p28"/>
          <p:cNvSpPr txBox="1">
            <a:spLocks noGrp="1"/>
          </p:cNvSpPr>
          <p:nvPr>
            <p:ph type="body" idx="4294967295"/>
          </p:nvPr>
        </p:nvSpPr>
        <p:spPr>
          <a:xfrm>
            <a:off x="6206550" y="3080100"/>
            <a:ext cx="22494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b="1">
                <a:solidFill>
                  <a:srgbClr val="274E13"/>
                </a:solidFill>
                <a:latin typeface="Roboto Mono"/>
                <a:ea typeface="Roboto Mono"/>
                <a:cs typeface="Roboto Mono"/>
                <a:sym typeface="Roboto Mono"/>
              </a:rPr>
              <a:t>Google </a:t>
            </a: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211" name="Google Shape;211;p28"/>
          <p:cNvSpPr txBox="1">
            <a:spLocks noGrp="1"/>
          </p:cNvSpPr>
          <p:nvPr>
            <p:ph type="body" idx="4294967295"/>
          </p:nvPr>
        </p:nvSpPr>
        <p:spPr>
          <a:xfrm>
            <a:off x="478150" y="3080100"/>
            <a:ext cx="22494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b="1">
                <a:solidFill>
                  <a:srgbClr val="274E13"/>
                </a:solidFill>
                <a:latin typeface="Roboto Mono"/>
                <a:ea typeface="Roboto Mono"/>
                <a:cs typeface="Roboto Mono"/>
                <a:sym typeface="Roboto Mono"/>
              </a:rPr>
              <a:t>StarUML</a:t>
            </a:r>
            <a:endParaRPr sz="18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sp>
        <p:nvSpPr>
          <p:cNvPr id="212" name="Google Shape;212;p28"/>
          <p:cNvSpPr txBox="1">
            <a:spLocks noGrp="1"/>
          </p:cNvSpPr>
          <p:nvPr>
            <p:ph type="body" idx="4294967295"/>
          </p:nvPr>
        </p:nvSpPr>
        <p:spPr>
          <a:xfrm>
            <a:off x="6997750" y="1152275"/>
            <a:ext cx="1877400" cy="522000"/>
          </a:xfrm>
          <a:prstGeom prst="rect">
            <a:avLst/>
          </a:prstGeom>
          <a:solidFill>
            <a:srgbClr val="D9EAD3"/>
          </a:solidFill>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b="1">
                <a:solidFill>
                  <a:srgbClr val="274E13"/>
                </a:solidFill>
                <a:latin typeface="Roboto Mono"/>
                <a:ea typeface="Roboto Mono"/>
                <a:cs typeface="Roboto Mono"/>
                <a:sym typeface="Roboto Mono"/>
              </a:rPr>
              <a:t>LabelImg</a:t>
            </a:r>
            <a:endParaRPr sz="1800" b="1">
              <a:solidFill>
                <a:srgbClr val="274E13"/>
              </a:solidFill>
              <a:latin typeface="Roboto Mono"/>
              <a:ea typeface="Roboto Mono"/>
              <a:cs typeface="Roboto Mono"/>
              <a:sym typeface="Roboto Mono"/>
            </a:endParaRPr>
          </a:p>
          <a:p>
            <a:pPr marL="0" lvl="0" indent="0" algn="ctr" rtl="0">
              <a:lnSpc>
                <a:spcPct val="200000"/>
              </a:lnSpc>
              <a:spcBef>
                <a:spcPts val="0"/>
              </a:spcBef>
              <a:spcAft>
                <a:spcPts val="0"/>
              </a:spcAft>
              <a:buNone/>
            </a:pPr>
            <a:r>
              <a:rPr lang="en" sz="1800" b="1">
                <a:solidFill>
                  <a:srgbClr val="274E13"/>
                </a:solidFill>
                <a:latin typeface="Roboto Mono"/>
                <a:ea typeface="Roboto Mono"/>
                <a:cs typeface="Roboto Mono"/>
                <a:sym typeface="Roboto Mono"/>
              </a:rPr>
              <a:t> </a:t>
            </a:r>
            <a:endParaRPr b="1"/>
          </a:p>
          <a:p>
            <a:pPr marL="0" lvl="0" indent="0" algn="ctr" rtl="0">
              <a:spcBef>
                <a:spcPts val="0"/>
              </a:spcBef>
              <a:spcAft>
                <a:spcPts val="0"/>
              </a:spcAft>
              <a:buNone/>
            </a:pPr>
            <a:endParaRPr b="1"/>
          </a:p>
          <a:p>
            <a:pPr marL="0" lvl="0" indent="0" algn="l" rtl="0">
              <a:lnSpc>
                <a:spcPct val="200000"/>
              </a:lnSpc>
              <a:spcBef>
                <a:spcPts val="1600"/>
              </a:spcBef>
              <a:spcAft>
                <a:spcPts val="0"/>
              </a:spcAft>
              <a:buNone/>
            </a:pPr>
            <a:endParaRPr sz="1800" b="1">
              <a:solidFill>
                <a:srgbClr val="274E13"/>
              </a:solidFill>
              <a:latin typeface="Roboto Mono"/>
              <a:ea typeface="Roboto Mono"/>
              <a:cs typeface="Roboto Mono"/>
              <a:sym typeface="Roboto Mono"/>
            </a:endParaRPr>
          </a:p>
          <a:p>
            <a:pPr marL="0" lvl="0" indent="0" algn="ctr" rtl="0">
              <a:spcBef>
                <a:spcPts val="0"/>
              </a:spcBef>
              <a:spcAft>
                <a:spcPts val="0"/>
              </a:spcAft>
              <a:buNone/>
            </a:pPr>
            <a:endParaRPr b="1"/>
          </a:p>
          <a:p>
            <a:pPr marL="0" lvl="0" indent="0" algn="l" rtl="0">
              <a:spcBef>
                <a:spcPts val="1600"/>
              </a:spcBef>
              <a:spcAft>
                <a:spcPts val="1600"/>
              </a:spcAft>
              <a:buNone/>
            </a:pPr>
            <a:endParaRPr/>
          </a:p>
        </p:txBody>
      </p:sp>
      <p:pic>
        <p:nvPicPr>
          <p:cNvPr id="213" name="Google Shape;213;p28"/>
          <p:cNvPicPr preferRelativeResize="0"/>
          <p:nvPr/>
        </p:nvPicPr>
        <p:blipFill>
          <a:blip r:embed="rId3">
            <a:alphaModFix/>
          </a:blip>
          <a:stretch>
            <a:fillRect/>
          </a:stretch>
        </p:blipFill>
        <p:spPr>
          <a:xfrm>
            <a:off x="5138869" y="1829007"/>
            <a:ext cx="1096350" cy="1096350"/>
          </a:xfrm>
          <a:prstGeom prst="rect">
            <a:avLst/>
          </a:prstGeom>
          <a:noFill/>
          <a:ln>
            <a:noFill/>
          </a:ln>
        </p:spPr>
      </p:pic>
      <p:pic>
        <p:nvPicPr>
          <p:cNvPr id="214" name="Google Shape;214;p28"/>
          <p:cNvPicPr preferRelativeResize="0"/>
          <p:nvPr/>
        </p:nvPicPr>
        <p:blipFill>
          <a:blip r:embed="rId4">
            <a:alphaModFix/>
          </a:blip>
          <a:stretch>
            <a:fillRect/>
          </a:stretch>
        </p:blipFill>
        <p:spPr>
          <a:xfrm>
            <a:off x="480100" y="1978862"/>
            <a:ext cx="1416275" cy="796655"/>
          </a:xfrm>
          <a:prstGeom prst="rect">
            <a:avLst/>
          </a:prstGeom>
          <a:noFill/>
          <a:ln>
            <a:noFill/>
          </a:ln>
        </p:spPr>
      </p:pic>
      <p:pic>
        <p:nvPicPr>
          <p:cNvPr id="215" name="Google Shape;215;p28"/>
          <p:cNvPicPr preferRelativeResize="0"/>
          <p:nvPr/>
        </p:nvPicPr>
        <p:blipFill>
          <a:blip r:embed="rId5">
            <a:alphaModFix/>
          </a:blip>
          <a:stretch>
            <a:fillRect/>
          </a:stretch>
        </p:blipFill>
        <p:spPr>
          <a:xfrm>
            <a:off x="2729513" y="1847863"/>
            <a:ext cx="1416275" cy="1058650"/>
          </a:xfrm>
          <a:prstGeom prst="rect">
            <a:avLst/>
          </a:prstGeom>
          <a:noFill/>
          <a:ln>
            <a:noFill/>
          </a:ln>
        </p:spPr>
      </p:pic>
      <p:pic>
        <p:nvPicPr>
          <p:cNvPr id="216" name="Google Shape;216;p28"/>
          <p:cNvPicPr preferRelativeResize="0"/>
          <p:nvPr/>
        </p:nvPicPr>
        <p:blipFill>
          <a:blip r:embed="rId6">
            <a:alphaModFix/>
          </a:blip>
          <a:stretch>
            <a:fillRect/>
          </a:stretch>
        </p:blipFill>
        <p:spPr>
          <a:xfrm>
            <a:off x="6235223" y="3823050"/>
            <a:ext cx="730025" cy="966794"/>
          </a:xfrm>
          <a:prstGeom prst="rect">
            <a:avLst/>
          </a:prstGeom>
          <a:noFill/>
          <a:ln>
            <a:noFill/>
          </a:ln>
        </p:spPr>
      </p:pic>
      <p:pic>
        <p:nvPicPr>
          <p:cNvPr id="217" name="Google Shape;217;p28"/>
          <p:cNvPicPr preferRelativeResize="0"/>
          <p:nvPr/>
        </p:nvPicPr>
        <p:blipFill>
          <a:blip r:embed="rId7">
            <a:alphaModFix/>
          </a:blip>
          <a:stretch>
            <a:fillRect/>
          </a:stretch>
        </p:blipFill>
        <p:spPr>
          <a:xfrm>
            <a:off x="6997748" y="3823050"/>
            <a:ext cx="730025" cy="966800"/>
          </a:xfrm>
          <a:prstGeom prst="rect">
            <a:avLst/>
          </a:prstGeom>
          <a:noFill/>
          <a:ln>
            <a:noFill/>
          </a:ln>
        </p:spPr>
      </p:pic>
      <p:pic>
        <p:nvPicPr>
          <p:cNvPr id="218" name="Google Shape;218;p28"/>
          <p:cNvPicPr preferRelativeResize="0"/>
          <p:nvPr/>
        </p:nvPicPr>
        <p:blipFill rotWithShape="1">
          <a:blip r:embed="rId8">
            <a:alphaModFix/>
          </a:blip>
          <a:srcRect l="33982" r="13207"/>
          <a:stretch/>
        </p:blipFill>
        <p:spPr>
          <a:xfrm>
            <a:off x="7760275" y="3823050"/>
            <a:ext cx="730025" cy="966800"/>
          </a:xfrm>
          <a:prstGeom prst="rect">
            <a:avLst/>
          </a:prstGeom>
          <a:noFill/>
          <a:ln>
            <a:noFill/>
          </a:ln>
        </p:spPr>
      </p:pic>
      <p:pic>
        <p:nvPicPr>
          <p:cNvPr id="219" name="Google Shape;219;p28"/>
          <p:cNvPicPr preferRelativeResize="0"/>
          <p:nvPr/>
        </p:nvPicPr>
        <p:blipFill>
          <a:blip r:embed="rId9">
            <a:alphaModFix/>
          </a:blip>
          <a:stretch>
            <a:fillRect/>
          </a:stretch>
        </p:blipFill>
        <p:spPr>
          <a:xfrm>
            <a:off x="912325" y="3693500"/>
            <a:ext cx="1154053" cy="1096350"/>
          </a:xfrm>
          <a:prstGeom prst="rect">
            <a:avLst/>
          </a:prstGeom>
          <a:noFill/>
          <a:ln>
            <a:noFill/>
          </a:ln>
        </p:spPr>
      </p:pic>
      <p:pic>
        <p:nvPicPr>
          <p:cNvPr id="220" name="Google Shape;220;p28"/>
          <p:cNvPicPr preferRelativeResize="0"/>
          <p:nvPr/>
        </p:nvPicPr>
        <p:blipFill>
          <a:blip r:embed="rId10">
            <a:alphaModFix/>
          </a:blip>
          <a:stretch>
            <a:fillRect/>
          </a:stretch>
        </p:blipFill>
        <p:spPr>
          <a:xfrm>
            <a:off x="3779913" y="3775700"/>
            <a:ext cx="1199508" cy="966799"/>
          </a:xfrm>
          <a:prstGeom prst="rect">
            <a:avLst/>
          </a:prstGeom>
          <a:noFill/>
          <a:ln>
            <a:noFill/>
          </a:ln>
        </p:spPr>
      </p:pic>
      <p:pic>
        <p:nvPicPr>
          <p:cNvPr id="221" name="Google Shape;221;p28"/>
          <p:cNvPicPr preferRelativeResize="0"/>
          <p:nvPr/>
        </p:nvPicPr>
        <p:blipFill>
          <a:blip r:embed="rId11">
            <a:alphaModFix/>
          </a:blip>
          <a:stretch>
            <a:fillRect/>
          </a:stretch>
        </p:blipFill>
        <p:spPr>
          <a:xfrm>
            <a:off x="7302546" y="1829013"/>
            <a:ext cx="1023700" cy="10963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9"/>
          <p:cNvSpPr txBox="1">
            <a:spLocks noGrp="1"/>
          </p:cNvSpPr>
          <p:nvPr>
            <p:ph type="title" idx="4294967295"/>
          </p:nvPr>
        </p:nvSpPr>
        <p:spPr>
          <a:xfrm>
            <a:off x="308850" y="191725"/>
            <a:ext cx="29409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3600">
                <a:solidFill>
                  <a:srgbClr val="274E13"/>
                </a:solidFill>
              </a:rPr>
              <a:t>Constraints:</a:t>
            </a:r>
            <a:r>
              <a:rPr lang="en" sz="3600"/>
              <a:t> </a:t>
            </a:r>
            <a:endParaRPr sz="3600"/>
          </a:p>
        </p:txBody>
      </p:sp>
      <p:grpSp>
        <p:nvGrpSpPr>
          <p:cNvPr id="227" name="Google Shape;227;p29"/>
          <p:cNvGrpSpPr/>
          <p:nvPr/>
        </p:nvGrpSpPr>
        <p:grpSpPr>
          <a:xfrm>
            <a:off x="308853" y="1242975"/>
            <a:ext cx="3558360" cy="924600"/>
            <a:chOff x="308853" y="1242975"/>
            <a:chExt cx="3558360" cy="924600"/>
          </a:xfrm>
        </p:grpSpPr>
        <p:cxnSp>
          <p:nvCxnSpPr>
            <p:cNvPr id="228" name="Google Shape;228;p29"/>
            <p:cNvCxnSpPr/>
            <p:nvPr/>
          </p:nvCxnSpPr>
          <p:spPr>
            <a:xfrm rot="10800000">
              <a:off x="2642013" y="1654113"/>
              <a:ext cx="1225200" cy="0"/>
            </a:xfrm>
            <a:prstGeom prst="straightConnector1">
              <a:avLst/>
            </a:prstGeom>
            <a:noFill/>
            <a:ln w="9525" cap="flat" cmpd="sng">
              <a:solidFill>
                <a:srgbClr val="249C90"/>
              </a:solidFill>
              <a:prstDash val="solid"/>
              <a:round/>
              <a:headEnd type="none" w="sm" len="sm"/>
              <a:tailEnd type="oval" w="med" len="med"/>
            </a:ln>
          </p:spPr>
        </p:cxnSp>
        <p:sp>
          <p:nvSpPr>
            <p:cNvPr id="229" name="Google Shape;229;p29"/>
            <p:cNvSpPr txBox="1"/>
            <p:nvPr/>
          </p:nvSpPr>
          <p:spPr>
            <a:xfrm>
              <a:off x="308853" y="1242975"/>
              <a:ext cx="261600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Roboto"/>
                  <a:ea typeface="Roboto"/>
                  <a:cs typeface="Roboto"/>
                  <a:sym typeface="Roboto"/>
                </a:rPr>
                <a:t>Technical:</a:t>
              </a:r>
              <a:endParaRPr sz="1800" b="1">
                <a:latin typeface="Roboto"/>
                <a:ea typeface="Roboto"/>
                <a:cs typeface="Roboto"/>
                <a:sym typeface="Roboto"/>
              </a:endParaRPr>
            </a:p>
            <a:p>
              <a:pPr marL="0" lvl="0" indent="0" algn="r" rtl="0">
                <a:spcBef>
                  <a:spcPts val="0"/>
                </a:spcBef>
                <a:spcAft>
                  <a:spcPts val="0"/>
                </a:spcAft>
                <a:buNone/>
              </a:pPr>
              <a:endParaRPr sz="800" b="1">
                <a:latin typeface="Roboto"/>
                <a:ea typeface="Roboto"/>
                <a:cs typeface="Roboto"/>
                <a:sym typeface="Roboto"/>
              </a:endParaRPr>
            </a:p>
            <a:p>
              <a:pPr marL="0" lvl="0" indent="0" algn="l" rtl="0">
                <a:spcBef>
                  <a:spcPts val="0"/>
                </a:spcBef>
                <a:spcAft>
                  <a:spcPts val="0"/>
                </a:spcAft>
                <a:buNone/>
              </a:pPr>
              <a:r>
                <a:rPr lang="en" sz="1200">
                  <a:latin typeface="Times New Roman"/>
                  <a:ea typeface="Times New Roman"/>
                  <a:cs typeface="Times New Roman"/>
                  <a:sym typeface="Times New Roman"/>
                </a:rPr>
                <a:t>Arduino IDE, Raspberry pi, Python. </a:t>
              </a:r>
              <a:endParaRPr sz="1200">
                <a:latin typeface="Times New Roman"/>
                <a:ea typeface="Times New Roman"/>
                <a:cs typeface="Times New Roman"/>
                <a:sym typeface="Times New Roman"/>
              </a:endParaRPr>
            </a:p>
            <a:p>
              <a:pPr marL="0" lvl="0" indent="0" algn="l" rtl="0">
                <a:spcBef>
                  <a:spcPts val="1600"/>
                </a:spcBef>
                <a:spcAft>
                  <a:spcPts val="1600"/>
                </a:spcAft>
                <a:buNone/>
              </a:pPr>
              <a:r>
                <a:rPr lang="en" sz="1200">
                  <a:latin typeface="Times New Roman"/>
                  <a:ea typeface="Times New Roman"/>
                  <a:cs typeface="Times New Roman"/>
                  <a:sym typeface="Times New Roman"/>
                </a:rPr>
                <a:t>New components.</a:t>
              </a:r>
              <a:endParaRPr sz="1200">
                <a:latin typeface="Times New Roman"/>
                <a:ea typeface="Times New Roman"/>
                <a:cs typeface="Times New Roman"/>
                <a:sym typeface="Times New Roman"/>
              </a:endParaRPr>
            </a:p>
          </p:txBody>
        </p:sp>
      </p:grpSp>
      <p:grpSp>
        <p:nvGrpSpPr>
          <p:cNvPr id="230" name="Google Shape;230;p29"/>
          <p:cNvGrpSpPr/>
          <p:nvPr/>
        </p:nvGrpSpPr>
        <p:grpSpPr>
          <a:xfrm>
            <a:off x="963700" y="2646125"/>
            <a:ext cx="2608238" cy="924600"/>
            <a:chOff x="963700" y="2646125"/>
            <a:chExt cx="2608238" cy="924600"/>
          </a:xfrm>
        </p:grpSpPr>
        <p:cxnSp>
          <p:nvCxnSpPr>
            <p:cNvPr id="231" name="Google Shape;231;p29"/>
            <p:cNvCxnSpPr/>
            <p:nvPr/>
          </p:nvCxnSpPr>
          <p:spPr>
            <a:xfrm rot="10800000">
              <a:off x="2641938" y="3108425"/>
              <a:ext cx="930000" cy="0"/>
            </a:xfrm>
            <a:prstGeom prst="straightConnector1">
              <a:avLst/>
            </a:prstGeom>
            <a:noFill/>
            <a:ln w="9525" cap="flat" cmpd="sng">
              <a:solidFill>
                <a:srgbClr val="1F887E"/>
              </a:solidFill>
              <a:prstDash val="solid"/>
              <a:round/>
              <a:headEnd type="none" w="sm" len="sm"/>
              <a:tailEnd type="oval" w="med" len="med"/>
            </a:ln>
          </p:spPr>
        </p:cxnSp>
        <p:sp>
          <p:nvSpPr>
            <p:cNvPr id="232" name="Google Shape;232;p29"/>
            <p:cNvSpPr txBox="1"/>
            <p:nvPr/>
          </p:nvSpPr>
          <p:spPr>
            <a:xfrm>
              <a:off x="963700" y="2646125"/>
              <a:ext cx="200610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Roboto"/>
                  <a:ea typeface="Roboto"/>
                  <a:cs typeface="Roboto"/>
                  <a:sym typeface="Roboto"/>
                </a:rPr>
                <a:t>Time:</a:t>
              </a:r>
              <a:endParaRPr sz="1800" b="1">
                <a:latin typeface="Roboto"/>
                <a:ea typeface="Roboto"/>
                <a:cs typeface="Roboto"/>
                <a:sym typeface="Roboto"/>
              </a:endParaRPr>
            </a:p>
            <a:p>
              <a:pPr marL="0" lvl="0" indent="0" algn="l" rtl="0">
                <a:spcBef>
                  <a:spcPts val="0"/>
                </a:spcBef>
                <a:spcAft>
                  <a:spcPts val="0"/>
                </a:spcAft>
                <a:buNone/>
              </a:pPr>
              <a:endParaRPr sz="800" b="1">
                <a:latin typeface="Roboto"/>
                <a:ea typeface="Roboto"/>
                <a:cs typeface="Roboto"/>
                <a:sym typeface="Roboto"/>
              </a:endParaRPr>
            </a:p>
            <a:p>
              <a:pPr marL="0" lvl="0" indent="0" algn="l" rtl="0">
                <a:lnSpc>
                  <a:spcPct val="150000"/>
                </a:lnSpc>
                <a:spcBef>
                  <a:spcPts val="0"/>
                </a:spcBef>
                <a:spcAft>
                  <a:spcPts val="0"/>
                </a:spcAft>
                <a:buNone/>
              </a:pPr>
              <a:r>
                <a:rPr lang="en" sz="1200">
                  <a:latin typeface="Times New Roman"/>
                  <a:ea typeface="Times New Roman"/>
                  <a:cs typeface="Times New Roman"/>
                  <a:sym typeface="Times New Roman"/>
                </a:rPr>
                <a:t>Unavailable components</a:t>
              </a:r>
              <a:endParaRPr sz="1200">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sz="1200">
                  <a:latin typeface="Times New Roman"/>
                  <a:ea typeface="Times New Roman"/>
                  <a:cs typeface="Times New Roman"/>
                  <a:sym typeface="Times New Roman"/>
                </a:rPr>
                <a:t>Building robotic arm </a:t>
              </a:r>
              <a:endParaRPr sz="1200">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sz="1200">
                  <a:latin typeface="Times New Roman"/>
                  <a:ea typeface="Times New Roman"/>
                  <a:cs typeface="Times New Roman"/>
                  <a:sym typeface="Times New Roman"/>
                </a:rPr>
                <a:t>Testing </a:t>
              </a:r>
              <a:endParaRPr sz="1200">
                <a:latin typeface="Times New Roman"/>
                <a:ea typeface="Times New Roman"/>
                <a:cs typeface="Times New Roman"/>
                <a:sym typeface="Times New Roman"/>
              </a:endParaRPr>
            </a:p>
          </p:txBody>
        </p:sp>
      </p:grpSp>
      <p:grpSp>
        <p:nvGrpSpPr>
          <p:cNvPr id="233" name="Google Shape;233;p29"/>
          <p:cNvGrpSpPr/>
          <p:nvPr/>
        </p:nvGrpSpPr>
        <p:grpSpPr>
          <a:xfrm>
            <a:off x="4657738" y="3391700"/>
            <a:ext cx="4162750" cy="924600"/>
            <a:chOff x="4657738" y="3391700"/>
            <a:chExt cx="4162750" cy="924600"/>
          </a:xfrm>
        </p:grpSpPr>
        <p:cxnSp>
          <p:nvCxnSpPr>
            <p:cNvPr id="234" name="Google Shape;234;p29"/>
            <p:cNvCxnSpPr/>
            <p:nvPr/>
          </p:nvCxnSpPr>
          <p:spPr>
            <a:xfrm>
              <a:off x="4657738" y="3854000"/>
              <a:ext cx="1838700" cy="0"/>
            </a:xfrm>
            <a:prstGeom prst="straightConnector1">
              <a:avLst/>
            </a:prstGeom>
            <a:noFill/>
            <a:ln w="9525" cap="flat" cmpd="sng">
              <a:solidFill>
                <a:srgbClr val="1D7E74"/>
              </a:solidFill>
              <a:prstDash val="solid"/>
              <a:round/>
              <a:headEnd type="none" w="sm" len="sm"/>
              <a:tailEnd type="oval" w="med" len="med"/>
            </a:ln>
          </p:spPr>
        </p:cxnSp>
        <p:sp>
          <p:nvSpPr>
            <p:cNvPr id="235" name="Google Shape;235;p29"/>
            <p:cNvSpPr txBox="1"/>
            <p:nvPr/>
          </p:nvSpPr>
          <p:spPr>
            <a:xfrm>
              <a:off x="6696488" y="3391700"/>
              <a:ext cx="212400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Roboto"/>
                  <a:ea typeface="Roboto"/>
                  <a:cs typeface="Roboto"/>
                  <a:sym typeface="Roboto"/>
                </a:rPr>
                <a:t>Cost</a:t>
              </a:r>
              <a:endParaRPr sz="1800" b="1">
                <a:latin typeface="Roboto"/>
                <a:ea typeface="Roboto"/>
                <a:cs typeface="Roboto"/>
                <a:sym typeface="Roboto"/>
              </a:endParaRPr>
            </a:p>
            <a:p>
              <a:pPr marL="0" lvl="0" indent="0" algn="l" rtl="0">
                <a:spcBef>
                  <a:spcPts val="0"/>
                </a:spcBef>
                <a:spcAft>
                  <a:spcPts val="0"/>
                </a:spcAft>
                <a:buNone/>
              </a:pPr>
              <a:endParaRPr sz="800" b="1">
                <a:latin typeface="Roboto"/>
                <a:ea typeface="Roboto"/>
                <a:cs typeface="Roboto"/>
                <a:sym typeface="Roboto"/>
              </a:endParaRPr>
            </a:p>
            <a:p>
              <a:pPr marL="0" marR="0" lvl="0" indent="0" algn="l" rtl="0">
                <a:lnSpc>
                  <a:spcPct val="150000"/>
                </a:lnSpc>
                <a:spcBef>
                  <a:spcPts val="0"/>
                </a:spcBef>
                <a:spcAft>
                  <a:spcPts val="0"/>
                </a:spcAft>
                <a:buNone/>
              </a:pPr>
              <a:r>
                <a:rPr lang="en">
                  <a:latin typeface="Times New Roman"/>
                  <a:ea typeface="Times New Roman"/>
                  <a:cs typeface="Times New Roman"/>
                  <a:sym typeface="Times New Roman"/>
                </a:rPr>
                <a:t>Components</a:t>
              </a:r>
              <a:endParaRPr>
                <a:latin typeface="Times New Roman"/>
                <a:ea typeface="Times New Roman"/>
                <a:cs typeface="Times New Roman"/>
                <a:sym typeface="Times New Roman"/>
              </a:endParaRPr>
            </a:p>
            <a:p>
              <a:pPr marL="0" marR="0" lvl="0" indent="0" algn="l" rtl="0">
                <a:lnSpc>
                  <a:spcPct val="150000"/>
                </a:lnSpc>
                <a:spcBef>
                  <a:spcPts val="0"/>
                </a:spcBef>
                <a:spcAft>
                  <a:spcPts val="0"/>
                </a:spcAft>
                <a:buNone/>
              </a:pPr>
              <a:r>
                <a:rPr lang="en">
                  <a:latin typeface="Times New Roman"/>
                  <a:ea typeface="Times New Roman"/>
                  <a:cs typeface="Times New Roman"/>
                  <a:sym typeface="Times New Roman"/>
                </a:rPr>
                <a:t>Printing </a:t>
              </a:r>
              <a:endParaRPr>
                <a:latin typeface="Times New Roman"/>
                <a:ea typeface="Times New Roman"/>
                <a:cs typeface="Times New Roman"/>
                <a:sym typeface="Times New Roman"/>
              </a:endParaRPr>
            </a:p>
            <a:p>
              <a:pPr marL="0" marR="0" lvl="0" indent="0" algn="l" rtl="0">
                <a:lnSpc>
                  <a:spcPct val="150000"/>
                </a:lnSpc>
                <a:spcBef>
                  <a:spcPts val="0"/>
                </a:spcBef>
                <a:spcAft>
                  <a:spcPts val="0"/>
                </a:spcAft>
                <a:buNone/>
              </a:pPr>
              <a:endParaRPr sz="1000">
                <a:latin typeface="Times New Roman"/>
                <a:ea typeface="Times New Roman"/>
                <a:cs typeface="Times New Roman"/>
                <a:sym typeface="Times New Roman"/>
              </a:endParaRPr>
            </a:p>
          </p:txBody>
        </p:sp>
      </p:grpSp>
      <p:grpSp>
        <p:nvGrpSpPr>
          <p:cNvPr id="236" name="Google Shape;236;p29"/>
          <p:cNvGrpSpPr/>
          <p:nvPr/>
        </p:nvGrpSpPr>
        <p:grpSpPr>
          <a:xfrm>
            <a:off x="5209838" y="1242975"/>
            <a:ext cx="3610650" cy="924600"/>
            <a:chOff x="5209838" y="1242975"/>
            <a:chExt cx="3610650" cy="924600"/>
          </a:xfrm>
        </p:grpSpPr>
        <p:sp>
          <p:nvSpPr>
            <p:cNvPr id="237" name="Google Shape;237;p29"/>
            <p:cNvSpPr txBox="1"/>
            <p:nvPr/>
          </p:nvSpPr>
          <p:spPr>
            <a:xfrm>
              <a:off x="6696488" y="1242975"/>
              <a:ext cx="212400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Roboto"/>
                  <a:ea typeface="Roboto"/>
                  <a:cs typeface="Roboto"/>
                  <a:sym typeface="Roboto"/>
                </a:rPr>
                <a:t>Physical</a:t>
              </a:r>
              <a:r>
                <a:rPr lang="en" sz="1200" b="1">
                  <a:latin typeface="Roboto"/>
                  <a:ea typeface="Roboto"/>
                  <a:cs typeface="Roboto"/>
                  <a:sym typeface="Roboto"/>
                </a:rPr>
                <a:t>:</a:t>
              </a:r>
              <a:endParaRPr sz="1200" b="1">
                <a:latin typeface="Roboto"/>
                <a:ea typeface="Roboto"/>
                <a:cs typeface="Roboto"/>
                <a:sym typeface="Roboto"/>
              </a:endParaRPr>
            </a:p>
            <a:p>
              <a:pPr marL="0" lvl="0" indent="0" algn="l" rtl="0">
                <a:spcBef>
                  <a:spcPts val="0"/>
                </a:spcBef>
                <a:spcAft>
                  <a:spcPts val="0"/>
                </a:spcAft>
                <a:buNone/>
              </a:pPr>
              <a:endParaRPr sz="800" b="1">
                <a:latin typeface="Roboto"/>
                <a:ea typeface="Roboto"/>
                <a:cs typeface="Roboto"/>
                <a:sym typeface="Roboto"/>
              </a:endParaRPr>
            </a:p>
            <a:p>
              <a:pPr marL="0" lvl="0" indent="0" algn="l" rtl="0">
                <a:spcBef>
                  <a:spcPts val="0"/>
                </a:spcBef>
                <a:spcAft>
                  <a:spcPts val="1600"/>
                </a:spcAft>
                <a:buNone/>
              </a:pPr>
              <a:r>
                <a:rPr lang="en">
                  <a:latin typeface="Times New Roman"/>
                  <a:ea typeface="Times New Roman"/>
                  <a:cs typeface="Times New Roman"/>
                  <a:sym typeface="Times New Roman"/>
                </a:rPr>
                <a:t>Drone , Xbee </a:t>
              </a:r>
              <a:endParaRPr b="1">
                <a:latin typeface="Roboto"/>
                <a:ea typeface="Roboto"/>
                <a:cs typeface="Roboto"/>
                <a:sym typeface="Roboto"/>
              </a:endParaRPr>
            </a:p>
          </p:txBody>
        </p:sp>
        <p:cxnSp>
          <p:nvCxnSpPr>
            <p:cNvPr id="238" name="Google Shape;238;p29"/>
            <p:cNvCxnSpPr/>
            <p:nvPr/>
          </p:nvCxnSpPr>
          <p:spPr>
            <a:xfrm>
              <a:off x="5209838" y="1654113"/>
              <a:ext cx="1286700" cy="0"/>
            </a:xfrm>
            <a:prstGeom prst="straightConnector1">
              <a:avLst/>
            </a:prstGeom>
            <a:noFill/>
            <a:ln w="9525" cap="flat" cmpd="sng">
              <a:solidFill>
                <a:srgbClr val="155B54"/>
              </a:solidFill>
              <a:prstDash val="solid"/>
              <a:round/>
              <a:headEnd type="none" w="sm" len="sm"/>
              <a:tailEnd type="oval" w="med" len="med"/>
            </a:ln>
          </p:spPr>
        </p:cxnSp>
      </p:grpSp>
      <p:grpSp>
        <p:nvGrpSpPr>
          <p:cNvPr id="239" name="Google Shape;239;p29"/>
          <p:cNvGrpSpPr/>
          <p:nvPr/>
        </p:nvGrpSpPr>
        <p:grpSpPr>
          <a:xfrm>
            <a:off x="5610288" y="2317350"/>
            <a:ext cx="3465538" cy="924600"/>
            <a:chOff x="5610288" y="2317350"/>
            <a:chExt cx="3465538" cy="924600"/>
          </a:xfrm>
        </p:grpSpPr>
        <p:cxnSp>
          <p:nvCxnSpPr>
            <p:cNvPr id="240" name="Google Shape;240;p29"/>
            <p:cNvCxnSpPr/>
            <p:nvPr/>
          </p:nvCxnSpPr>
          <p:spPr>
            <a:xfrm>
              <a:off x="5610288" y="2775650"/>
              <a:ext cx="886200" cy="0"/>
            </a:xfrm>
            <a:prstGeom prst="straightConnector1">
              <a:avLst/>
            </a:prstGeom>
            <a:noFill/>
            <a:ln w="9525" cap="flat" cmpd="sng">
              <a:solidFill>
                <a:srgbClr val="1B786E"/>
              </a:solidFill>
              <a:prstDash val="solid"/>
              <a:round/>
              <a:headEnd type="none" w="sm" len="sm"/>
              <a:tailEnd type="oval" w="med" len="med"/>
            </a:ln>
          </p:spPr>
        </p:cxnSp>
        <p:sp>
          <p:nvSpPr>
            <p:cNvPr id="241" name="Google Shape;241;p29"/>
            <p:cNvSpPr txBox="1"/>
            <p:nvPr/>
          </p:nvSpPr>
          <p:spPr>
            <a:xfrm>
              <a:off x="6599625" y="2317350"/>
              <a:ext cx="247620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Roboto"/>
                  <a:ea typeface="Roboto"/>
                  <a:cs typeface="Roboto"/>
                  <a:sym typeface="Roboto"/>
                </a:rPr>
                <a:t>Design:</a:t>
              </a:r>
              <a:endParaRPr sz="1800" b="1">
                <a:latin typeface="Roboto"/>
                <a:ea typeface="Roboto"/>
                <a:cs typeface="Roboto"/>
                <a:sym typeface="Roboto"/>
              </a:endParaRPr>
            </a:p>
            <a:p>
              <a:pPr marL="0" lvl="0" indent="0" algn="l" rtl="0">
                <a:spcBef>
                  <a:spcPts val="0"/>
                </a:spcBef>
                <a:spcAft>
                  <a:spcPts val="0"/>
                </a:spcAft>
                <a:buNone/>
              </a:pPr>
              <a:endParaRPr sz="800" b="1">
                <a:latin typeface="Roboto"/>
                <a:ea typeface="Roboto"/>
                <a:cs typeface="Roboto"/>
                <a:sym typeface="Roboto"/>
              </a:endParaRPr>
            </a:p>
            <a:p>
              <a:pPr marL="0" lvl="0" indent="0" algn="l" rtl="0">
                <a:spcBef>
                  <a:spcPts val="0"/>
                </a:spcBef>
                <a:spcAft>
                  <a:spcPts val="1600"/>
                </a:spcAft>
                <a:buNone/>
              </a:pPr>
              <a:r>
                <a:rPr lang="en">
                  <a:latin typeface="Times New Roman"/>
                  <a:ea typeface="Times New Roman"/>
                  <a:cs typeface="Times New Roman"/>
                  <a:sym typeface="Times New Roman"/>
                </a:rPr>
                <a:t>Select the components probably</a:t>
              </a:r>
              <a:endParaRPr>
                <a:latin typeface="Times New Roman"/>
                <a:ea typeface="Times New Roman"/>
                <a:cs typeface="Times New Roman"/>
                <a:sym typeface="Times New Roman"/>
              </a:endParaRPr>
            </a:p>
          </p:txBody>
        </p:sp>
      </p:grpSp>
      <p:grpSp>
        <p:nvGrpSpPr>
          <p:cNvPr id="242" name="Google Shape;242;p29"/>
          <p:cNvGrpSpPr/>
          <p:nvPr/>
        </p:nvGrpSpPr>
        <p:grpSpPr>
          <a:xfrm>
            <a:off x="2601231" y="654964"/>
            <a:ext cx="3922200" cy="4051633"/>
            <a:chOff x="2610905" y="610653"/>
            <a:chExt cx="3922200" cy="3922200"/>
          </a:xfrm>
        </p:grpSpPr>
        <p:sp>
          <p:nvSpPr>
            <p:cNvPr id="243" name="Google Shape;243;p29"/>
            <p:cNvSpPr/>
            <p:nvPr/>
          </p:nvSpPr>
          <p:spPr>
            <a:xfrm rot="-4980021">
              <a:off x="3204123" y="1186472"/>
              <a:ext cx="2771960" cy="2771960"/>
            </a:xfrm>
            <a:prstGeom prst="blockArc">
              <a:avLst>
                <a:gd name="adj1" fmla="val 12602522"/>
                <a:gd name="adj2" fmla="val 16867657"/>
                <a:gd name="adj3" fmla="val 20844"/>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rot="7920309">
              <a:off x="3183402" y="1183149"/>
              <a:ext cx="2777207" cy="2777207"/>
            </a:xfrm>
            <a:prstGeom prst="blockArc">
              <a:avLst>
                <a:gd name="adj1" fmla="val 12602522"/>
                <a:gd name="adj2" fmla="val 16867657"/>
                <a:gd name="adj3" fmla="val 20844"/>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rot="3600063">
              <a:off x="3186335" y="1195681"/>
              <a:ext cx="2777488" cy="2777488"/>
            </a:xfrm>
            <a:prstGeom prst="blockArc">
              <a:avLst>
                <a:gd name="adj1" fmla="val 12602522"/>
                <a:gd name="adj2" fmla="val 16867657"/>
                <a:gd name="adj3" fmla="val 20844"/>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rot="4024705">
              <a:off x="5326681" y="1940898"/>
              <a:ext cx="578477" cy="579147"/>
            </a:xfrm>
            <a:prstGeom prst="pie">
              <a:avLst>
                <a:gd name="adj1" fmla="val 6190354"/>
                <a:gd name="adj2" fmla="val 14996165"/>
              </a:avLst>
            </a:prstGeom>
            <a:solidFill>
              <a:srgbClr val="B6D7A8"/>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rot="-6816027">
              <a:off x="5326729" y="1940918"/>
              <a:ext cx="578485" cy="579035"/>
            </a:xfrm>
            <a:prstGeom prst="pie">
              <a:avLst>
                <a:gd name="adj1" fmla="val 4028252"/>
                <a:gd name="adj2" fmla="val 17183677"/>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rot="-9359762">
              <a:off x="3193941" y="1176205"/>
              <a:ext cx="2777287" cy="2777287"/>
            </a:xfrm>
            <a:prstGeom prst="blockArc">
              <a:avLst>
                <a:gd name="adj1" fmla="val 12602522"/>
                <a:gd name="adj2" fmla="val 16867657"/>
                <a:gd name="adj3" fmla="val 20844"/>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rot="-8936366">
              <a:off x="3659126" y="3173505"/>
              <a:ext cx="578551" cy="578963"/>
            </a:xfrm>
            <a:prstGeom prst="pie">
              <a:avLst>
                <a:gd name="adj1" fmla="val 6190354"/>
                <a:gd name="adj2" fmla="val 14996165"/>
              </a:avLst>
            </a:prstGeom>
            <a:solidFill>
              <a:srgbClr val="B6D7A8"/>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rot="1824498">
              <a:off x="3659375" y="3173497"/>
              <a:ext cx="578475" cy="578885"/>
            </a:xfrm>
            <a:prstGeom prst="pie">
              <a:avLst>
                <a:gd name="adj1" fmla="val 4028252"/>
                <a:gd name="adj2" fmla="val 17183677"/>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rot="-600092">
              <a:off x="3198852" y="1195456"/>
              <a:ext cx="2777611" cy="2777611"/>
            </a:xfrm>
            <a:prstGeom prst="blockArc">
              <a:avLst>
                <a:gd name="adj1" fmla="val 12513247"/>
                <a:gd name="adj2" fmla="val 16867657"/>
                <a:gd name="adj3" fmla="val 20844"/>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rot="-176551">
              <a:off x="4312105" y="1195442"/>
              <a:ext cx="578563" cy="579162"/>
            </a:xfrm>
            <a:prstGeom prst="pie">
              <a:avLst>
                <a:gd name="adj1" fmla="val 6190354"/>
                <a:gd name="adj2" fmla="val 14996165"/>
              </a:avLst>
            </a:prstGeom>
            <a:solidFill>
              <a:srgbClr val="93C47D"/>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rot="10584085">
              <a:off x="4312088" y="1195622"/>
              <a:ext cx="578340" cy="578939"/>
            </a:xfrm>
            <a:prstGeom prst="pie">
              <a:avLst>
                <a:gd name="adj1" fmla="val 4028252"/>
                <a:gd name="adj2" fmla="val 17183677"/>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rot="8344778">
              <a:off x="4940929" y="3162886"/>
              <a:ext cx="578465" cy="578888"/>
            </a:xfrm>
            <a:prstGeom prst="pie">
              <a:avLst>
                <a:gd name="adj1" fmla="val 6190354"/>
                <a:gd name="adj2" fmla="val 14996165"/>
              </a:avLst>
            </a:prstGeom>
            <a:solidFill>
              <a:srgbClr val="B6D7A8"/>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rot="-2495643">
              <a:off x="4941000" y="3162728"/>
              <a:ext cx="578445" cy="579093"/>
            </a:xfrm>
            <a:prstGeom prst="pie">
              <a:avLst>
                <a:gd name="adj1" fmla="val 4028252"/>
                <a:gd name="adj2" fmla="val 17183677"/>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rot="-4556960">
              <a:off x="3257335" y="1939059"/>
              <a:ext cx="578302" cy="578957"/>
            </a:xfrm>
            <a:prstGeom prst="pie">
              <a:avLst>
                <a:gd name="adj1" fmla="val 6190354"/>
                <a:gd name="adj2" fmla="val 14996165"/>
              </a:avLst>
            </a:prstGeom>
            <a:solidFill>
              <a:srgbClr val="D9EAD3"/>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rot="6204541">
              <a:off x="3257468" y="1938977"/>
              <a:ext cx="578264" cy="578917"/>
            </a:xfrm>
            <a:prstGeom prst="pie">
              <a:avLst>
                <a:gd name="adj1" fmla="val 4028252"/>
                <a:gd name="adj2" fmla="val 17183677"/>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txBox="1"/>
            <p:nvPr/>
          </p:nvSpPr>
          <p:spPr>
            <a:xfrm>
              <a:off x="4341900" y="1271896"/>
              <a:ext cx="507900" cy="266100"/>
            </a:xfrm>
            <a:prstGeom prst="rect">
              <a:avLst/>
            </a:prstGeom>
            <a:solidFill>
              <a:srgbClr val="93C47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Roboto"/>
                  <a:ea typeface="Roboto"/>
                  <a:cs typeface="Roboto"/>
                  <a:sym typeface="Roboto"/>
                </a:rPr>
                <a:t>05</a:t>
              </a:r>
              <a:endParaRPr sz="1600" b="1">
                <a:solidFill>
                  <a:srgbClr val="FFFFFF"/>
                </a:solidFill>
                <a:latin typeface="Roboto"/>
                <a:ea typeface="Roboto"/>
                <a:cs typeface="Roboto"/>
                <a:sym typeface="Roboto"/>
              </a:endParaRPr>
            </a:p>
          </p:txBody>
        </p:sp>
        <p:sp>
          <p:nvSpPr>
            <p:cNvPr id="259" name="Google Shape;259;p29"/>
            <p:cNvSpPr txBox="1"/>
            <p:nvPr/>
          </p:nvSpPr>
          <p:spPr>
            <a:xfrm>
              <a:off x="3274219" y="2018364"/>
              <a:ext cx="507900" cy="266100"/>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Roboto"/>
                  <a:ea typeface="Roboto"/>
                  <a:cs typeface="Roboto"/>
                  <a:sym typeface="Roboto"/>
                </a:rPr>
                <a:t>01</a:t>
              </a:r>
              <a:endParaRPr sz="1600" b="1">
                <a:solidFill>
                  <a:srgbClr val="FFFFFF"/>
                </a:solidFill>
                <a:latin typeface="Roboto"/>
                <a:ea typeface="Roboto"/>
                <a:cs typeface="Roboto"/>
                <a:sym typeface="Roboto"/>
              </a:endParaRPr>
            </a:p>
          </p:txBody>
        </p:sp>
        <p:sp>
          <p:nvSpPr>
            <p:cNvPr id="260" name="Google Shape;260;p29"/>
            <p:cNvSpPr txBox="1"/>
            <p:nvPr/>
          </p:nvSpPr>
          <p:spPr>
            <a:xfrm>
              <a:off x="3685317" y="3247321"/>
              <a:ext cx="507900" cy="266100"/>
            </a:xfrm>
            <a:prstGeom prst="rect">
              <a:avLst/>
            </a:prstGeom>
            <a:solidFill>
              <a:srgbClr val="B6D7A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Roboto"/>
                  <a:ea typeface="Roboto"/>
                  <a:cs typeface="Roboto"/>
                  <a:sym typeface="Roboto"/>
                </a:rPr>
                <a:t>02</a:t>
              </a:r>
              <a:endParaRPr sz="1600" b="1">
                <a:solidFill>
                  <a:srgbClr val="FFFFFF"/>
                </a:solidFill>
                <a:latin typeface="Roboto"/>
                <a:ea typeface="Roboto"/>
                <a:cs typeface="Roboto"/>
                <a:sym typeface="Roboto"/>
              </a:endParaRPr>
            </a:p>
          </p:txBody>
        </p:sp>
        <p:sp>
          <p:nvSpPr>
            <p:cNvPr id="261" name="Google Shape;261;p29"/>
            <p:cNvSpPr txBox="1"/>
            <p:nvPr/>
          </p:nvSpPr>
          <p:spPr>
            <a:xfrm>
              <a:off x="4955323" y="3247321"/>
              <a:ext cx="507900" cy="266100"/>
            </a:xfrm>
            <a:prstGeom prst="rect">
              <a:avLst/>
            </a:prstGeom>
            <a:solidFill>
              <a:srgbClr val="B6D7A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Roboto"/>
                  <a:ea typeface="Roboto"/>
                  <a:cs typeface="Roboto"/>
                  <a:sym typeface="Roboto"/>
                </a:rPr>
                <a:t>03</a:t>
              </a:r>
              <a:endParaRPr sz="1600" b="1">
                <a:solidFill>
                  <a:srgbClr val="FFFFFF"/>
                </a:solidFill>
                <a:latin typeface="Roboto"/>
                <a:ea typeface="Roboto"/>
                <a:cs typeface="Roboto"/>
                <a:sym typeface="Roboto"/>
              </a:endParaRPr>
            </a:p>
          </p:txBody>
        </p:sp>
        <p:sp>
          <p:nvSpPr>
            <p:cNvPr id="262" name="Google Shape;262;p29"/>
            <p:cNvSpPr txBox="1"/>
            <p:nvPr/>
          </p:nvSpPr>
          <p:spPr>
            <a:xfrm>
              <a:off x="5364737" y="2018364"/>
              <a:ext cx="507900" cy="266100"/>
            </a:xfrm>
            <a:prstGeom prst="rect">
              <a:avLst/>
            </a:prstGeom>
            <a:solidFill>
              <a:srgbClr val="B6D7A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Roboto"/>
                  <a:ea typeface="Roboto"/>
                  <a:cs typeface="Roboto"/>
                  <a:sym typeface="Roboto"/>
                </a:rPr>
                <a:t>04</a:t>
              </a:r>
              <a:endParaRPr sz="1600" b="1">
                <a:solidFill>
                  <a:srgbClr val="FFFFFF"/>
                </a:solidFill>
                <a:latin typeface="Roboto"/>
                <a:ea typeface="Roboto"/>
                <a:cs typeface="Roboto"/>
                <a:sym typeface="Roboto"/>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0"/>
          <p:cNvSpPr txBox="1">
            <a:spLocks noGrp="1"/>
          </p:cNvSpPr>
          <p:nvPr>
            <p:ph type="title"/>
          </p:nvPr>
        </p:nvSpPr>
        <p:spPr>
          <a:xfrm>
            <a:off x="311700" y="-34922"/>
            <a:ext cx="8520600" cy="490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3600">
                <a:solidFill>
                  <a:srgbClr val="274E13"/>
                </a:solidFill>
              </a:rPr>
              <a:t>Conceptual Design:</a:t>
            </a:r>
            <a:endParaRPr sz="3600" dirty="0">
              <a:solidFill>
                <a:srgbClr val="274E13"/>
              </a:solidFill>
            </a:endParaRPr>
          </a:p>
        </p:txBody>
      </p:sp>
      <p:sp>
        <p:nvSpPr>
          <p:cNvPr id="268" name="Google Shape;268;p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914400" lvl="0" indent="-317500" algn="l" rtl="0">
              <a:lnSpc>
                <a:spcPct val="150000"/>
              </a:lnSpc>
              <a:spcBef>
                <a:spcPts val="0"/>
              </a:spcBef>
              <a:spcAft>
                <a:spcPts val="0"/>
              </a:spcAft>
              <a:buClr>
                <a:srgbClr val="000000"/>
              </a:buClr>
              <a:buSzPts val="1400"/>
              <a:buChar char="●"/>
            </a:pPr>
            <a:r>
              <a:rPr lang="en">
                <a:solidFill>
                  <a:srgbClr val="000000"/>
                </a:solidFill>
              </a:rPr>
              <a:t>Drone: DJI Phantom 3</a:t>
            </a:r>
            <a:endParaRPr>
              <a:solidFill>
                <a:srgbClr val="000000"/>
              </a:solidFill>
            </a:endParaRPr>
          </a:p>
          <a:p>
            <a:pPr marL="914400" lvl="0" indent="-317500" algn="l" rtl="0">
              <a:lnSpc>
                <a:spcPct val="150000"/>
              </a:lnSpc>
              <a:spcBef>
                <a:spcPts val="0"/>
              </a:spcBef>
              <a:spcAft>
                <a:spcPts val="0"/>
              </a:spcAft>
              <a:buClr>
                <a:srgbClr val="000000"/>
              </a:buClr>
              <a:buSzPts val="1400"/>
              <a:buChar char="●"/>
            </a:pPr>
            <a:r>
              <a:rPr lang="en">
                <a:solidFill>
                  <a:srgbClr val="000000"/>
                </a:solidFill>
              </a:rPr>
              <a:t>Cameras</a:t>
            </a:r>
            <a:endParaRPr>
              <a:solidFill>
                <a:srgbClr val="000000"/>
              </a:solidFill>
            </a:endParaRPr>
          </a:p>
          <a:p>
            <a:pPr marL="914400" lvl="0" indent="-317500" algn="l" rtl="0">
              <a:lnSpc>
                <a:spcPct val="150000"/>
              </a:lnSpc>
              <a:spcBef>
                <a:spcPts val="0"/>
              </a:spcBef>
              <a:spcAft>
                <a:spcPts val="0"/>
              </a:spcAft>
              <a:buClr>
                <a:srgbClr val="000000"/>
              </a:buClr>
              <a:buSzPts val="1400"/>
              <a:buChar char="●"/>
            </a:pPr>
            <a:r>
              <a:rPr lang="en">
                <a:solidFill>
                  <a:srgbClr val="000000"/>
                </a:solidFill>
              </a:rPr>
              <a:t>IR Distance Sensor</a:t>
            </a:r>
            <a:endParaRPr>
              <a:solidFill>
                <a:srgbClr val="FF0000"/>
              </a:solidFill>
            </a:endParaRPr>
          </a:p>
          <a:p>
            <a:pPr marL="914400" lvl="0" indent="-317500" algn="l" rtl="0">
              <a:lnSpc>
                <a:spcPct val="150000"/>
              </a:lnSpc>
              <a:spcBef>
                <a:spcPts val="0"/>
              </a:spcBef>
              <a:spcAft>
                <a:spcPts val="0"/>
              </a:spcAft>
              <a:buClr>
                <a:srgbClr val="000000"/>
              </a:buClr>
              <a:buSzPts val="1400"/>
              <a:buChar char="●"/>
            </a:pPr>
            <a:r>
              <a:rPr lang="en">
                <a:solidFill>
                  <a:srgbClr val="000000"/>
                </a:solidFill>
              </a:rPr>
              <a:t>XBee</a:t>
            </a:r>
            <a:endParaRPr>
              <a:solidFill>
                <a:srgbClr val="000000"/>
              </a:solidFill>
            </a:endParaRPr>
          </a:p>
          <a:p>
            <a:pPr marL="914400" lvl="0" indent="-317500" algn="l" rtl="0">
              <a:lnSpc>
                <a:spcPct val="150000"/>
              </a:lnSpc>
              <a:spcBef>
                <a:spcPts val="0"/>
              </a:spcBef>
              <a:spcAft>
                <a:spcPts val="0"/>
              </a:spcAft>
              <a:buClr>
                <a:srgbClr val="000000"/>
              </a:buClr>
              <a:buSzPts val="1400"/>
              <a:buChar char="●"/>
            </a:pPr>
            <a:r>
              <a:rPr lang="en">
                <a:solidFill>
                  <a:srgbClr val="000000"/>
                </a:solidFill>
              </a:rPr>
              <a:t>Ultrasonic Sensor</a:t>
            </a:r>
            <a:endParaRPr>
              <a:solidFill>
                <a:srgbClr val="000000"/>
              </a:solidFill>
            </a:endParaRPr>
          </a:p>
          <a:p>
            <a:pPr marL="914400" lvl="0" indent="-317500" algn="l" rtl="0">
              <a:lnSpc>
                <a:spcPct val="150000"/>
              </a:lnSpc>
              <a:spcBef>
                <a:spcPts val="0"/>
              </a:spcBef>
              <a:spcAft>
                <a:spcPts val="0"/>
              </a:spcAft>
              <a:buClr>
                <a:srgbClr val="000000"/>
              </a:buClr>
              <a:buSzPts val="1400"/>
              <a:buChar char="●"/>
            </a:pPr>
            <a:r>
              <a:rPr lang="en">
                <a:solidFill>
                  <a:srgbClr val="000000"/>
                </a:solidFill>
              </a:rPr>
              <a:t>RC (Transmitter and Receiver)</a:t>
            </a:r>
            <a:endParaRPr>
              <a:solidFill>
                <a:srgbClr val="000000"/>
              </a:solidFill>
            </a:endParaRPr>
          </a:p>
          <a:p>
            <a:pPr marL="914400" lvl="0" indent="-317500" algn="l" rtl="0">
              <a:lnSpc>
                <a:spcPct val="150000"/>
              </a:lnSpc>
              <a:spcBef>
                <a:spcPts val="0"/>
              </a:spcBef>
              <a:spcAft>
                <a:spcPts val="0"/>
              </a:spcAft>
              <a:buClr>
                <a:srgbClr val="000000"/>
              </a:buClr>
              <a:buSzPts val="1400"/>
              <a:buChar char="●"/>
            </a:pPr>
            <a:r>
              <a:rPr lang="en">
                <a:solidFill>
                  <a:srgbClr val="000000"/>
                </a:solidFill>
              </a:rPr>
              <a:t>GPS</a:t>
            </a:r>
            <a:endParaRPr>
              <a:solidFill>
                <a:srgbClr val="000000"/>
              </a:solidFill>
            </a:endParaRPr>
          </a:p>
          <a:p>
            <a:pPr marL="914400" lvl="0" indent="-317500" algn="l" rtl="0">
              <a:lnSpc>
                <a:spcPct val="150000"/>
              </a:lnSpc>
              <a:spcBef>
                <a:spcPts val="0"/>
              </a:spcBef>
              <a:spcAft>
                <a:spcPts val="0"/>
              </a:spcAft>
              <a:buClr>
                <a:srgbClr val="000000"/>
              </a:buClr>
              <a:buSzPts val="1400"/>
              <a:buChar char="●"/>
            </a:pPr>
            <a:r>
              <a:rPr lang="en">
                <a:solidFill>
                  <a:srgbClr val="000000"/>
                </a:solidFill>
              </a:rPr>
              <a:t>Arduino UNO </a:t>
            </a:r>
            <a:endParaRPr>
              <a:solidFill>
                <a:srgbClr val="000000"/>
              </a:solidFill>
            </a:endParaRPr>
          </a:p>
          <a:p>
            <a:pPr marL="914400" lvl="0" indent="-317500" algn="l" rtl="0">
              <a:lnSpc>
                <a:spcPct val="150000"/>
              </a:lnSpc>
              <a:spcBef>
                <a:spcPts val="0"/>
              </a:spcBef>
              <a:spcAft>
                <a:spcPts val="0"/>
              </a:spcAft>
              <a:buClr>
                <a:srgbClr val="000000"/>
              </a:buClr>
              <a:buSzPts val="1400"/>
              <a:buChar char="●"/>
            </a:pPr>
            <a:r>
              <a:rPr lang="en">
                <a:solidFill>
                  <a:srgbClr val="000000"/>
                </a:solidFill>
              </a:rPr>
              <a:t>MPU-9520 </a:t>
            </a:r>
            <a:endParaRPr>
              <a:solidFill>
                <a:srgbClr val="FF0000"/>
              </a:solidFill>
            </a:endParaRPr>
          </a:p>
          <a:p>
            <a:pPr marL="914400" lvl="0" indent="-317500" algn="l" rtl="0">
              <a:lnSpc>
                <a:spcPct val="150000"/>
              </a:lnSpc>
              <a:spcBef>
                <a:spcPts val="0"/>
              </a:spcBef>
              <a:spcAft>
                <a:spcPts val="0"/>
              </a:spcAft>
              <a:buClr>
                <a:srgbClr val="000000"/>
              </a:buClr>
              <a:buSzPts val="1400"/>
              <a:buChar char="●"/>
            </a:pPr>
            <a:r>
              <a:rPr lang="en">
                <a:solidFill>
                  <a:srgbClr val="000000"/>
                </a:solidFill>
              </a:rPr>
              <a:t>Battery</a:t>
            </a:r>
            <a:endParaRPr>
              <a:solidFill>
                <a:srgbClr val="000000"/>
              </a:solidFill>
            </a:endParaRPr>
          </a:p>
          <a:p>
            <a:pPr marL="914400" lvl="0" indent="-317500" algn="l" rtl="0">
              <a:lnSpc>
                <a:spcPct val="150000"/>
              </a:lnSpc>
              <a:spcBef>
                <a:spcPts val="0"/>
              </a:spcBef>
              <a:spcAft>
                <a:spcPts val="0"/>
              </a:spcAft>
              <a:buClr>
                <a:srgbClr val="000000"/>
              </a:buClr>
              <a:buSzPts val="1400"/>
              <a:buChar char="●"/>
            </a:pPr>
            <a:r>
              <a:rPr lang="en">
                <a:solidFill>
                  <a:srgbClr val="000000"/>
                </a:solidFill>
              </a:rPr>
              <a:t>Flex Sensor (Spectra Symbol 2.18’’)</a:t>
            </a:r>
            <a:endParaRPr>
              <a:solidFill>
                <a:srgbClr val="000000"/>
              </a:solidFill>
            </a:endParaRPr>
          </a:p>
        </p:txBody>
      </p:sp>
      <p:pic>
        <p:nvPicPr>
          <p:cNvPr id="269" name="Google Shape;269;p30"/>
          <p:cNvPicPr preferRelativeResize="0"/>
          <p:nvPr/>
        </p:nvPicPr>
        <p:blipFill>
          <a:blip r:embed="rId3">
            <a:alphaModFix/>
          </a:blip>
          <a:stretch>
            <a:fillRect/>
          </a:stretch>
        </p:blipFill>
        <p:spPr>
          <a:xfrm>
            <a:off x="4815325" y="725550"/>
            <a:ext cx="3727875" cy="3829674"/>
          </a:xfrm>
          <a:prstGeom prst="rect">
            <a:avLst/>
          </a:prstGeom>
          <a:noFill/>
          <a:ln>
            <a:noFill/>
          </a:ln>
        </p:spPr>
      </p:pic>
      <p:sp>
        <p:nvSpPr>
          <p:cNvPr id="270" name="Google Shape;270;p30"/>
          <p:cNvSpPr txBox="1"/>
          <p:nvPr/>
        </p:nvSpPr>
        <p:spPr>
          <a:xfrm>
            <a:off x="675275" y="725550"/>
            <a:ext cx="4260300" cy="333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First Conceptual Design</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1"/>
          <p:cNvSpPr txBox="1">
            <a:spLocks noGrp="1"/>
          </p:cNvSpPr>
          <p:nvPr>
            <p:ph type="title"/>
          </p:nvPr>
        </p:nvSpPr>
        <p:spPr>
          <a:xfrm>
            <a:off x="211125" y="22592"/>
            <a:ext cx="85206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3600">
                <a:solidFill>
                  <a:srgbClr val="274E13"/>
                </a:solidFill>
              </a:rPr>
              <a:t>Conceptual Design:</a:t>
            </a:r>
            <a:endParaRPr sz="3600" dirty="0">
              <a:solidFill>
                <a:srgbClr val="274E13"/>
              </a:solidFill>
            </a:endParaRPr>
          </a:p>
          <a:p>
            <a:pPr marL="0" lvl="0" indent="0" algn="l" rtl="0">
              <a:spcBef>
                <a:spcPts val="0"/>
              </a:spcBef>
              <a:spcAft>
                <a:spcPts val="0"/>
              </a:spcAft>
              <a:buNone/>
            </a:pPr>
            <a:endParaRPr dirty="0"/>
          </a:p>
        </p:txBody>
      </p:sp>
      <p:sp>
        <p:nvSpPr>
          <p:cNvPr id="276" name="Google Shape;276;p31"/>
          <p:cNvSpPr txBox="1">
            <a:spLocks noGrp="1"/>
          </p:cNvSpPr>
          <p:nvPr>
            <p:ph type="body" idx="1"/>
          </p:nvPr>
        </p:nvSpPr>
        <p:spPr>
          <a:xfrm>
            <a:off x="286300" y="1350250"/>
            <a:ext cx="3999900" cy="3416400"/>
          </a:xfrm>
          <a:prstGeom prst="rect">
            <a:avLst/>
          </a:prstGeom>
        </p:spPr>
        <p:txBody>
          <a:bodyPr spcFirstLastPara="1" wrap="square" lIns="91425" tIns="91425" rIns="91425" bIns="91425" anchor="t" anchorCtr="0">
            <a:noAutofit/>
          </a:bodyPr>
          <a:lstStyle/>
          <a:p>
            <a:pPr marL="914400" lvl="0" indent="-317500" algn="l" rtl="0">
              <a:spcBef>
                <a:spcPts val="0"/>
              </a:spcBef>
              <a:spcAft>
                <a:spcPts val="0"/>
              </a:spcAft>
              <a:buClr>
                <a:srgbClr val="000000"/>
              </a:buClr>
              <a:buSzPts val="1400"/>
              <a:buChar char="●"/>
            </a:pPr>
            <a:r>
              <a:rPr lang="en">
                <a:solidFill>
                  <a:srgbClr val="000000"/>
                </a:solidFill>
              </a:rPr>
              <a:t>Flex Sensor</a:t>
            </a:r>
            <a:endParaRPr>
              <a:solidFill>
                <a:srgbClr val="000000"/>
              </a:solidFill>
            </a:endParaRPr>
          </a:p>
          <a:p>
            <a:pPr marL="914400" lvl="0" indent="-317500" algn="l" rtl="0">
              <a:spcBef>
                <a:spcPts val="0"/>
              </a:spcBef>
              <a:spcAft>
                <a:spcPts val="0"/>
              </a:spcAft>
              <a:buClr>
                <a:srgbClr val="000000"/>
              </a:buClr>
              <a:buSzPts val="1400"/>
              <a:buChar char="●"/>
            </a:pPr>
            <a:r>
              <a:rPr lang="en">
                <a:solidFill>
                  <a:srgbClr val="000000"/>
                </a:solidFill>
              </a:rPr>
              <a:t>MPU-6050</a:t>
            </a:r>
            <a:endParaRPr>
              <a:solidFill>
                <a:srgbClr val="FF0000"/>
              </a:solidFill>
            </a:endParaRPr>
          </a:p>
          <a:p>
            <a:pPr marL="914400" lvl="0" indent="-317500" algn="l" rtl="0">
              <a:spcBef>
                <a:spcPts val="0"/>
              </a:spcBef>
              <a:spcAft>
                <a:spcPts val="0"/>
              </a:spcAft>
              <a:buClr>
                <a:srgbClr val="000000"/>
              </a:buClr>
              <a:buSzPts val="1400"/>
              <a:buChar char="●"/>
            </a:pPr>
            <a:r>
              <a:rPr lang="en">
                <a:solidFill>
                  <a:srgbClr val="000000"/>
                </a:solidFill>
              </a:rPr>
              <a:t>Two servo motors (micro servo)</a:t>
            </a:r>
            <a:endParaRPr>
              <a:solidFill>
                <a:srgbClr val="000000"/>
              </a:solidFill>
            </a:endParaRPr>
          </a:p>
          <a:p>
            <a:pPr marL="914400" lvl="0" indent="-317500" algn="l" rtl="0">
              <a:spcBef>
                <a:spcPts val="0"/>
              </a:spcBef>
              <a:spcAft>
                <a:spcPts val="0"/>
              </a:spcAft>
              <a:buClr>
                <a:srgbClr val="000000"/>
              </a:buClr>
              <a:buSzPts val="1400"/>
              <a:buChar char="●"/>
            </a:pPr>
            <a:r>
              <a:rPr lang="en">
                <a:solidFill>
                  <a:srgbClr val="000000"/>
                </a:solidFill>
              </a:rPr>
              <a:t>Xbee (Transmitting/ Receiving)</a:t>
            </a:r>
            <a:endParaRPr>
              <a:solidFill>
                <a:srgbClr val="000000"/>
              </a:solidFill>
            </a:endParaRPr>
          </a:p>
        </p:txBody>
      </p:sp>
      <p:sp>
        <p:nvSpPr>
          <p:cNvPr id="277" name="Google Shape;277;p31"/>
          <p:cNvSpPr txBox="1"/>
          <p:nvPr/>
        </p:nvSpPr>
        <p:spPr>
          <a:xfrm>
            <a:off x="541425" y="730375"/>
            <a:ext cx="4481700" cy="210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Char char="●"/>
            </a:pPr>
            <a:r>
              <a:rPr lang="en" sz="2400" dirty="0">
                <a:solidFill>
                  <a:schemeClr val="dk1"/>
                </a:solidFill>
              </a:rPr>
              <a:t>Second Conceptual Design</a:t>
            </a:r>
            <a:endParaRPr sz="2400" dirty="0">
              <a:solidFill>
                <a:schemeClr val="dk1"/>
              </a:solidFill>
            </a:endParaRPr>
          </a:p>
          <a:p>
            <a:pPr marL="0" lvl="0" indent="0" algn="l" rtl="0">
              <a:spcBef>
                <a:spcPts val="0"/>
              </a:spcBef>
              <a:spcAft>
                <a:spcPts val="0"/>
              </a:spcAft>
              <a:buNone/>
            </a:pPr>
            <a:endParaRPr dirty="0"/>
          </a:p>
        </p:txBody>
      </p:sp>
      <p:pic>
        <p:nvPicPr>
          <p:cNvPr id="278" name="Google Shape;278;p31"/>
          <p:cNvPicPr preferRelativeResize="0"/>
          <p:nvPr/>
        </p:nvPicPr>
        <p:blipFill>
          <a:blip r:embed="rId3">
            <a:alphaModFix/>
          </a:blip>
          <a:stretch>
            <a:fillRect/>
          </a:stretch>
        </p:blipFill>
        <p:spPr>
          <a:xfrm>
            <a:off x="541425" y="2743500"/>
            <a:ext cx="3952575" cy="1671750"/>
          </a:xfrm>
          <a:prstGeom prst="rect">
            <a:avLst/>
          </a:prstGeom>
          <a:noFill/>
          <a:ln>
            <a:noFill/>
          </a:ln>
        </p:spPr>
      </p:pic>
      <p:pic>
        <p:nvPicPr>
          <p:cNvPr id="279" name="Google Shape;279;p31"/>
          <p:cNvPicPr preferRelativeResize="0"/>
          <p:nvPr/>
        </p:nvPicPr>
        <p:blipFill>
          <a:blip r:embed="rId4">
            <a:alphaModFix/>
          </a:blip>
          <a:stretch>
            <a:fillRect/>
          </a:stretch>
        </p:blipFill>
        <p:spPr>
          <a:xfrm>
            <a:off x="5023125" y="3055075"/>
            <a:ext cx="1970176" cy="1499749"/>
          </a:xfrm>
          <a:prstGeom prst="rect">
            <a:avLst/>
          </a:prstGeom>
          <a:noFill/>
          <a:ln>
            <a:noFill/>
          </a:ln>
        </p:spPr>
      </p:pic>
      <p:pic>
        <p:nvPicPr>
          <p:cNvPr id="280" name="Google Shape;280;p31"/>
          <p:cNvPicPr preferRelativeResize="0"/>
          <p:nvPr/>
        </p:nvPicPr>
        <p:blipFill>
          <a:blip r:embed="rId5">
            <a:alphaModFix/>
          </a:blip>
          <a:stretch>
            <a:fillRect/>
          </a:stretch>
        </p:blipFill>
        <p:spPr>
          <a:xfrm>
            <a:off x="7186747" y="2424625"/>
            <a:ext cx="1761725" cy="1267650"/>
          </a:xfrm>
          <a:prstGeom prst="rect">
            <a:avLst/>
          </a:prstGeom>
          <a:noFill/>
          <a:ln>
            <a:noFill/>
          </a:ln>
        </p:spPr>
      </p:pic>
      <p:pic>
        <p:nvPicPr>
          <p:cNvPr id="281" name="Google Shape;281;p31"/>
          <p:cNvPicPr preferRelativeResize="0"/>
          <p:nvPr/>
        </p:nvPicPr>
        <p:blipFill>
          <a:blip r:embed="rId6">
            <a:alphaModFix/>
          </a:blip>
          <a:stretch>
            <a:fillRect/>
          </a:stretch>
        </p:blipFill>
        <p:spPr>
          <a:xfrm>
            <a:off x="5173974" y="1102075"/>
            <a:ext cx="1631350" cy="1641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5" y="0"/>
            <a:ext cx="3792900" cy="16116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a:solidFill>
                  <a:srgbClr val="274E13"/>
                </a:solidFill>
              </a:rPr>
              <a:t>Outlines</a:t>
            </a:r>
            <a:r>
              <a:rPr lang="en"/>
              <a:t> </a:t>
            </a:r>
            <a:endParaRPr/>
          </a:p>
        </p:txBody>
      </p:sp>
      <p:sp>
        <p:nvSpPr>
          <p:cNvPr id="64" name="Google Shape;64;p14"/>
          <p:cNvSpPr txBox="1">
            <a:spLocks noGrp="1"/>
          </p:cNvSpPr>
          <p:nvPr>
            <p:ph type="subTitle" idx="1"/>
          </p:nvPr>
        </p:nvSpPr>
        <p:spPr>
          <a:xfrm>
            <a:off x="311700" y="1162475"/>
            <a:ext cx="4002000" cy="4146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Introduction </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Objectives</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Project Specification</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Requirement Specification </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Hardware Components </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Software Components </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Constraints </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Design</a:t>
            </a:r>
            <a:endParaRPr sz="1800">
              <a:latin typeface="Times New Roman"/>
              <a:ea typeface="Times New Roman"/>
              <a:cs typeface="Times New Roman"/>
              <a:sym typeface="Times New Roman"/>
            </a:endParaRPr>
          </a:p>
          <a:p>
            <a:pPr marL="74295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First Conceptual Design </a:t>
            </a:r>
            <a:endParaRPr sz="1800">
              <a:latin typeface="Times New Roman"/>
              <a:ea typeface="Times New Roman"/>
              <a:cs typeface="Times New Roman"/>
              <a:sym typeface="Times New Roman"/>
            </a:endParaRPr>
          </a:p>
          <a:p>
            <a:pPr marL="74295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Second Conceptual Design</a:t>
            </a:r>
            <a:endParaRPr sz="1800">
              <a:latin typeface="Times New Roman"/>
              <a:ea typeface="Times New Roman"/>
              <a:cs typeface="Times New Roman"/>
              <a:sym typeface="Times New Roman"/>
            </a:endParaRPr>
          </a:p>
          <a:p>
            <a:pPr marL="74295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Hardware Design </a:t>
            </a:r>
            <a:endParaRPr sz="1800">
              <a:latin typeface="Times New Roman"/>
              <a:ea typeface="Times New Roman"/>
              <a:cs typeface="Times New Roman"/>
              <a:sym typeface="Times New Roman"/>
            </a:endParaRPr>
          </a:p>
          <a:p>
            <a:pPr marL="74295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Software Design </a:t>
            </a:r>
            <a:endParaRPr sz="1800">
              <a:latin typeface="Times New Roman"/>
              <a:ea typeface="Times New Roman"/>
              <a:cs typeface="Times New Roman"/>
              <a:sym typeface="Times New Roman"/>
            </a:endParaRPr>
          </a:p>
          <a:p>
            <a:pPr marL="0" lvl="0" indent="0" algn="l" rtl="0">
              <a:spcBef>
                <a:spcPts val="0"/>
              </a:spcBef>
              <a:spcAft>
                <a:spcPts val="0"/>
              </a:spcAft>
              <a:buNone/>
            </a:pPr>
            <a:endParaRPr sz="1800"/>
          </a:p>
        </p:txBody>
      </p:sp>
      <p:sp>
        <p:nvSpPr>
          <p:cNvPr id="65" name="Google Shape;65;p14"/>
          <p:cNvSpPr txBox="1"/>
          <p:nvPr/>
        </p:nvSpPr>
        <p:spPr>
          <a:xfrm>
            <a:off x="4459225" y="1162475"/>
            <a:ext cx="4215000" cy="3951300"/>
          </a:xfrm>
          <a:prstGeom prst="rect">
            <a:avLst/>
          </a:prstGeom>
          <a:noFill/>
          <a:ln>
            <a:noFill/>
          </a:ln>
        </p:spPr>
        <p:txBody>
          <a:bodyPr spcFirstLastPara="1" wrap="square" lIns="91425" tIns="91425" rIns="91425" bIns="91425" anchor="ctr" anchorCtr="0">
            <a:noAutofit/>
          </a:bodyPr>
          <a:lstStyle/>
          <a:p>
            <a:pPr marL="457200" lvl="0" indent="-342900" algn="l" rtl="0">
              <a:spcBef>
                <a:spcPts val="0"/>
              </a:spcBef>
              <a:spcAft>
                <a:spcPts val="0"/>
              </a:spcAft>
              <a:buClr>
                <a:schemeClr val="dk2"/>
              </a:buClr>
              <a:buSzPts val="1800"/>
              <a:buFont typeface="Times New Roman"/>
              <a:buChar char="●"/>
            </a:pPr>
            <a:r>
              <a:rPr lang="en" sz="1800">
                <a:solidFill>
                  <a:schemeClr val="dk2"/>
                </a:solidFill>
                <a:latin typeface="Times New Roman"/>
                <a:ea typeface="Times New Roman"/>
                <a:cs typeface="Times New Roman"/>
                <a:sym typeface="Times New Roman"/>
              </a:rPr>
              <a:t>Prototype Development</a:t>
            </a:r>
            <a:endParaRPr sz="1800">
              <a:solidFill>
                <a:schemeClr val="dk2"/>
              </a:solidFill>
              <a:latin typeface="Times New Roman"/>
              <a:ea typeface="Times New Roman"/>
              <a:cs typeface="Times New Roman"/>
              <a:sym typeface="Times New Roman"/>
            </a:endParaRPr>
          </a:p>
          <a:p>
            <a:pPr marL="742950" lvl="0" indent="-342900" algn="l" rtl="0">
              <a:spcBef>
                <a:spcPts val="0"/>
              </a:spcBef>
              <a:spcAft>
                <a:spcPts val="0"/>
              </a:spcAft>
              <a:buClr>
                <a:schemeClr val="dk2"/>
              </a:buClr>
              <a:buSzPts val="1800"/>
              <a:buFont typeface="Times New Roman"/>
              <a:buChar char="➔"/>
            </a:pPr>
            <a:r>
              <a:rPr lang="en" sz="1800">
                <a:solidFill>
                  <a:schemeClr val="dk2"/>
                </a:solidFill>
                <a:latin typeface="Times New Roman"/>
                <a:ea typeface="Times New Roman"/>
                <a:cs typeface="Times New Roman"/>
                <a:sym typeface="Times New Roman"/>
              </a:rPr>
              <a:t>Aircraft Body</a:t>
            </a:r>
            <a:endParaRPr sz="1800">
              <a:solidFill>
                <a:schemeClr val="dk2"/>
              </a:solidFill>
              <a:latin typeface="Times New Roman"/>
              <a:ea typeface="Times New Roman"/>
              <a:cs typeface="Times New Roman"/>
              <a:sym typeface="Times New Roman"/>
            </a:endParaRPr>
          </a:p>
          <a:p>
            <a:pPr marL="742950" lvl="0" indent="-342900" algn="l" rtl="0">
              <a:spcBef>
                <a:spcPts val="0"/>
              </a:spcBef>
              <a:spcAft>
                <a:spcPts val="0"/>
              </a:spcAft>
              <a:buClr>
                <a:schemeClr val="dk2"/>
              </a:buClr>
              <a:buSzPts val="1800"/>
              <a:buFont typeface="Times New Roman"/>
              <a:buChar char="➔"/>
            </a:pPr>
            <a:r>
              <a:rPr lang="en" sz="1800">
                <a:solidFill>
                  <a:schemeClr val="dk2"/>
                </a:solidFill>
                <a:latin typeface="Times New Roman"/>
                <a:ea typeface="Times New Roman"/>
                <a:cs typeface="Times New Roman"/>
                <a:sym typeface="Times New Roman"/>
              </a:rPr>
              <a:t>Creating 3D Design</a:t>
            </a:r>
            <a:endParaRPr sz="1800">
              <a:solidFill>
                <a:schemeClr val="dk2"/>
              </a:solidFill>
              <a:latin typeface="Times New Roman"/>
              <a:ea typeface="Times New Roman"/>
              <a:cs typeface="Times New Roman"/>
              <a:sym typeface="Times New Roman"/>
            </a:endParaRPr>
          </a:p>
          <a:p>
            <a:pPr marL="742950" marR="0" lvl="0" indent="-342900" algn="l" rtl="0">
              <a:lnSpc>
                <a:spcPct val="100000"/>
              </a:lnSpc>
              <a:spcBef>
                <a:spcPts val="0"/>
              </a:spcBef>
              <a:spcAft>
                <a:spcPts val="0"/>
              </a:spcAft>
              <a:buClr>
                <a:schemeClr val="dk2"/>
              </a:buClr>
              <a:buSzPts val="1800"/>
              <a:buFont typeface="Times New Roman"/>
              <a:buChar char="➔"/>
            </a:pPr>
            <a:r>
              <a:rPr lang="en" sz="1800">
                <a:solidFill>
                  <a:schemeClr val="dk2"/>
                </a:solidFill>
                <a:latin typeface="Times New Roman"/>
                <a:ea typeface="Times New Roman"/>
                <a:cs typeface="Times New Roman"/>
                <a:sym typeface="Times New Roman"/>
              </a:rPr>
              <a:t>Arduino UNO</a:t>
            </a:r>
            <a:endParaRPr sz="1800">
              <a:solidFill>
                <a:schemeClr val="dk2"/>
              </a:solidFill>
              <a:latin typeface="Times New Roman"/>
              <a:ea typeface="Times New Roman"/>
              <a:cs typeface="Times New Roman"/>
              <a:sym typeface="Times New Roman"/>
            </a:endParaRPr>
          </a:p>
          <a:p>
            <a:pPr marL="742950" lvl="0" indent="-342900" algn="l" rtl="0">
              <a:spcBef>
                <a:spcPts val="0"/>
              </a:spcBef>
              <a:spcAft>
                <a:spcPts val="0"/>
              </a:spcAft>
              <a:buClr>
                <a:schemeClr val="dk2"/>
              </a:buClr>
              <a:buSzPts val="1800"/>
              <a:buFont typeface="Times New Roman"/>
              <a:buChar char="➔"/>
            </a:pPr>
            <a:r>
              <a:rPr lang="en" sz="1800">
                <a:solidFill>
                  <a:schemeClr val="dk2"/>
                </a:solidFill>
                <a:latin typeface="Times New Roman"/>
                <a:ea typeface="Times New Roman"/>
                <a:cs typeface="Times New Roman"/>
                <a:sym typeface="Times New Roman"/>
              </a:rPr>
              <a:t>Image Recognition</a:t>
            </a:r>
            <a:endParaRPr sz="1800">
              <a:solidFill>
                <a:schemeClr val="dk2"/>
              </a:solidFill>
              <a:latin typeface="Times New Roman"/>
              <a:ea typeface="Times New Roman"/>
              <a:cs typeface="Times New Roman"/>
              <a:sym typeface="Times New Roman"/>
            </a:endParaRPr>
          </a:p>
          <a:p>
            <a:pPr marL="914400" lvl="0" indent="-342900" algn="l" rtl="0">
              <a:spcBef>
                <a:spcPts val="0"/>
              </a:spcBef>
              <a:spcAft>
                <a:spcPts val="0"/>
              </a:spcAft>
              <a:buClr>
                <a:schemeClr val="dk2"/>
              </a:buClr>
              <a:buSzPts val="1800"/>
              <a:buFont typeface="Times New Roman"/>
              <a:buChar char="➢"/>
            </a:pPr>
            <a:r>
              <a:rPr lang="en" sz="1800">
                <a:solidFill>
                  <a:schemeClr val="dk2"/>
                </a:solidFill>
                <a:latin typeface="Times New Roman"/>
                <a:ea typeface="Times New Roman"/>
                <a:cs typeface="Times New Roman"/>
                <a:sym typeface="Times New Roman"/>
              </a:rPr>
              <a:t>Stages of Applying Image Recognition</a:t>
            </a:r>
            <a:endParaRPr sz="1800">
              <a:solidFill>
                <a:schemeClr val="dk2"/>
              </a:solidFill>
              <a:latin typeface="Times New Roman"/>
              <a:ea typeface="Times New Roman"/>
              <a:cs typeface="Times New Roman"/>
              <a:sym typeface="Times New Roman"/>
            </a:endParaRPr>
          </a:p>
          <a:p>
            <a:pPr marL="742950" lvl="0" indent="-342900" algn="l" rtl="0">
              <a:spcBef>
                <a:spcPts val="0"/>
              </a:spcBef>
              <a:spcAft>
                <a:spcPts val="0"/>
              </a:spcAft>
              <a:buClr>
                <a:schemeClr val="dk2"/>
              </a:buClr>
              <a:buSzPts val="1800"/>
              <a:buFont typeface="Times New Roman"/>
              <a:buChar char="➔"/>
            </a:pPr>
            <a:r>
              <a:rPr lang="en" sz="1800">
                <a:solidFill>
                  <a:schemeClr val="dk2"/>
                </a:solidFill>
                <a:latin typeface="Times New Roman"/>
                <a:ea typeface="Times New Roman"/>
                <a:cs typeface="Times New Roman"/>
                <a:sym typeface="Times New Roman"/>
              </a:rPr>
              <a:t>Comparison of Image Recognition in Raspberry Pi and PC</a:t>
            </a:r>
            <a:endParaRPr sz="1800">
              <a:solidFill>
                <a:schemeClr val="dk2"/>
              </a:solidFill>
              <a:latin typeface="Times New Roman"/>
              <a:ea typeface="Times New Roman"/>
              <a:cs typeface="Times New Roman"/>
              <a:sym typeface="Times New Roman"/>
            </a:endParaRPr>
          </a:p>
          <a:p>
            <a:pPr marL="742950" lvl="0" indent="-342900" algn="l" rtl="0">
              <a:spcBef>
                <a:spcPts val="0"/>
              </a:spcBef>
              <a:spcAft>
                <a:spcPts val="0"/>
              </a:spcAft>
              <a:buClr>
                <a:schemeClr val="dk2"/>
              </a:buClr>
              <a:buSzPts val="1800"/>
              <a:buFont typeface="Times New Roman"/>
              <a:buChar char="➔"/>
            </a:pPr>
            <a:r>
              <a:rPr lang="en" sz="1800">
                <a:solidFill>
                  <a:schemeClr val="dk2"/>
                </a:solidFill>
                <a:latin typeface="Times New Roman"/>
                <a:ea typeface="Times New Roman"/>
                <a:cs typeface="Times New Roman"/>
                <a:sym typeface="Times New Roman"/>
              </a:rPr>
              <a:t>Setup Modules Communication </a:t>
            </a:r>
            <a:endParaRPr sz="1800">
              <a:solidFill>
                <a:schemeClr val="dk2"/>
              </a:solidFill>
              <a:latin typeface="Times New Roman"/>
              <a:ea typeface="Times New Roman"/>
              <a:cs typeface="Times New Roman"/>
              <a:sym typeface="Times New Roman"/>
            </a:endParaRPr>
          </a:p>
          <a:p>
            <a:pPr marL="971550" lvl="0" indent="-342900" algn="l" rtl="0">
              <a:spcBef>
                <a:spcPts val="0"/>
              </a:spcBef>
              <a:spcAft>
                <a:spcPts val="0"/>
              </a:spcAft>
              <a:buClr>
                <a:schemeClr val="dk2"/>
              </a:buClr>
              <a:buSzPts val="1800"/>
              <a:buFont typeface="Times New Roman"/>
              <a:buChar char="➢"/>
            </a:pPr>
            <a:r>
              <a:rPr lang="en" sz="1800">
                <a:solidFill>
                  <a:schemeClr val="dk2"/>
                </a:solidFill>
                <a:latin typeface="Times New Roman"/>
                <a:ea typeface="Times New Roman"/>
                <a:cs typeface="Times New Roman"/>
                <a:sym typeface="Times New Roman"/>
              </a:rPr>
              <a:t>Xbee Setup Configuration</a:t>
            </a:r>
            <a:endParaRPr sz="1800">
              <a:solidFill>
                <a:schemeClr val="dk2"/>
              </a:solidFill>
              <a:latin typeface="Times New Roman"/>
              <a:ea typeface="Times New Roman"/>
              <a:cs typeface="Times New Roman"/>
              <a:sym typeface="Times New Roman"/>
            </a:endParaRPr>
          </a:p>
          <a:p>
            <a:pPr marL="971550" lvl="0" indent="-342900" algn="l" rtl="0">
              <a:spcBef>
                <a:spcPts val="0"/>
              </a:spcBef>
              <a:spcAft>
                <a:spcPts val="0"/>
              </a:spcAft>
              <a:buClr>
                <a:schemeClr val="dk2"/>
              </a:buClr>
              <a:buSzPts val="1800"/>
              <a:buFont typeface="Times New Roman"/>
              <a:buChar char="➢"/>
            </a:pPr>
            <a:r>
              <a:rPr lang="en" sz="1800">
                <a:solidFill>
                  <a:schemeClr val="dk2"/>
                </a:solidFill>
                <a:latin typeface="Times New Roman"/>
                <a:ea typeface="Times New Roman"/>
                <a:cs typeface="Times New Roman"/>
                <a:sym typeface="Times New Roman"/>
              </a:rPr>
              <a:t>Test AT mode to AT mode</a:t>
            </a:r>
            <a:endParaRPr sz="1800">
              <a:solidFill>
                <a:schemeClr val="dk2"/>
              </a:solidFill>
              <a:latin typeface="Times New Roman"/>
              <a:ea typeface="Times New Roman"/>
              <a:cs typeface="Times New Roman"/>
              <a:sym typeface="Times New Roman"/>
            </a:endParaRPr>
          </a:p>
          <a:p>
            <a:pPr marL="971550" lvl="0" indent="-342900" algn="l" rtl="0">
              <a:spcBef>
                <a:spcPts val="0"/>
              </a:spcBef>
              <a:spcAft>
                <a:spcPts val="0"/>
              </a:spcAft>
              <a:buClr>
                <a:schemeClr val="dk2"/>
              </a:buClr>
              <a:buSzPts val="1800"/>
              <a:buFont typeface="Times New Roman"/>
              <a:buChar char="➢"/>
            </a:pPr>
            <a:r>
              <a:rPr lang="en" sz="1800">
                <a:solidFill>
                  <a:schemeClr val="dk2"/>
                </a:solidFill>
                <a:latin typeface="Times New Roman"/>
                <a:ea typeface="Times New Roman"/>
                <a:cs typeface="Times New Roman"/>
                <a:sym typeface="Times New Roman"/>
              </a:rPr>
              <a:t>Test AT mode to API mode</a:t>
            </a:r>
            <a:endParaRPr sz="1800">
              <a:solidFill>
                <a:schemeClr val="dk2"/>
              </a:solidFill>
              <a:latin typeface="Times New Roman"/>
              <a:ea typeface="Times New Roman"/>
              <a:cs typeface="Times New Roman"/>
              <a:sym typeface="Times New Roman"/>
            </a:endParaRPr>
          </a:p>
          <a:p>
            <a:pPr marL="457200" lvl="0" indent="0" algn="l" rtl="0">
              <a:spcBef>
                <a:spcPts val="0"/>
              </a:spcBef>
              <a:spcAft>
                <a:spcPts val="0"/>
              </a:spcAft>
              <a:buNone/>
            </a:pPr>
            <a:endParaRPr sz="1800">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74E13"/>
                </a:solidFill>
              </a:rPr>
              <a:t>Hardware Design </a:t>
            </a:r>
            <a:endParaRPr>
              <a:solidFill>
                <a:srgbClr val="274E13"/>
              </a:solidFill>
            </a:endParaRPr>
          </a:p>
        </p:txBody>
      </p:sp>
      <p:sp>
        <p:nvSpPr>
          <p:cNvPr id="287" name="Google Shape;287;p32"/>
          <p:cNvSpPr txBox="1"/>
          <p:nvPr/>
        </p:nvSpPr>
        <p:spPr>
          <a:xfrm>
            <a:off x="1131575" y="1118725"/>
            <a:ext cx="2597400" cy="65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Implementation </a:t>
            </a:r>
            <a:endParaRPr sz="3000">
              <a:latin typeface="Times New Roman"/>
              <a:ea typeface="Times New Roman"/>
              <a:cs typeface="Times New Roman"/>
              <a:sym typeface="Times New Roman"/>
            </a:endParaRPr>
          </a:p>
        </p:txBody>
      </p:sp>
      <p:pic>
        <p:nvPicPr>
          <p:cNvPr id="288" name="Google Shape;288;p32"/>
          <p:cNvPicPr preferRelativeResize="0"/>
          <p:nvPr/>
        </p:nvPicPr>
        <p:blipFill>
          <a:blip r:embed="rId3">
            <a:alphaModFix/>
          </a:blip>
          <a:stretch>
            <a:fillRect/>
          </a:stretch>
        </p:blipFill>
        <p:spPr>
          <a:xfrm>
            <a:off x="3728975" y="1337300"/>
            <a:ext cx="5110226" cy="340947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33"/>
          <p:cNvPicPr preferRelativeResize="0"/>
          <p:nvPr/>
        </p:nvPicPr>
        <p:blipFill rotWithShape="1">
          <a:blip r:embed="rId3">
            <a:alphaModFix/>
          </a:blip>
          <a:srcRect r="8307" b="4752"/>
          <a:stretch/>
        </p:blipFill>
        <p:spPr>
          <a:xfrm>
            <a:off x="4664650" y="825375"/>
            <a:ext cx="4114674" cy="3931500"/>
          </a:xfrm>
          <a:prstGeom prst="rect">
            <a:avLst/>
          </a:prstGeom>
          <a:noFill/>
          <a:ln w="9525" cap="flat" cmpd="sng">
            <a:solidFill>
              <a:srgbClr val="666666"/>
            </a:solidFill>
            <a:prstDash val="solid"/>
            <a:round/>
            <a:headEnd type="none" w="sm" len="sm"/>
            <a:tailEnd type="none" w="sm" len="sm"/>
          </a:ln>
        </p:spPr>
      </p:pic>
      <p:sp>
        <p:nvSpPr>
          <p:cNvPr id="294" name="Google Shape;294;p33"/>
          <p:cNvSpPr txBox="1"/>
          <p:nvPr/>
        </p:nvSpPr>
        <p:spPr>
          <a:xfrm>
            <a:off x="705900" y="621775"/>
            <a:ext cx="2652900" cy="571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b="1"/>
              <a:t>Receiver Circuit</a:t>
            </a:r>
            <a:endParaRPr sz="1800" b="1"/>
          </a:p>
        </p:txBody>
      </p:sp>
      <p:pic>
        <p:nvPicPr>
          <p:cNvPr id="295" name="Google Shape;295;p33"/>
          <p:cNvPicPr preferRelativeResize="0"/>
          <p:nvPr/>
        </p:nvPicPr>
        <p:blipFill>
          <a:blip r:embed="rId4">
            <a:alphaModFix/>
          </a:blip>
          <a:stretch>
            <a:fillRect/>
          </a:stretch>
        </p:blipFill>
        <p:spPr>
          <a:xfrm rot="-5400000">
            <a:off x="934110" y="1344311"/>
            <a:ext cx="2545029" cy="3393351"/>
          </a:xfrm>
          <a:prstGeom prst="rect">
            <a:avLst/>
          </a:prstGeom>
          <a:noFill/>
          <a:ln w="9525" cap="flat" cmpd="sng">
            <a:solidFill>
              <a:srgbClr val="666666"/>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4"/>
          <p:cNvSpPr txBox="1"/>
          <p:nvPr/>
        </p:nvSpPr>
        <p:spPr>
          <a:xfrm>
            <a:off x="240200" y="696650"/>
            <a:ext cx="3251400" cy="571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b="1"/>
              <a:t>Transmitter Circuit</a:t>
            </a:r>
            <a:endParaRPr sz="1800" b="1"/>
          </a:p>
        </p:txBody>
      </p:sp>
      <p:pic>
        <p:nvPicPr>
          <p:cNvPr id="301" name="Google Shape;301;p34"/>
          <p:cNvPicPr preferRelativeResize="0"/>
          <p:nvPr/>
        </p:nvPicPr>
        <p:blipFill rotWithShape="1">
          <a:blip r:embed="rId3">
            <a:alphaModFix/>
          </a:blip>
          <a:srcRect r="2238" b="4131"/>
          <a:stretch/>
        </p:blipFill>
        <p:spPr>
          <a:xfrm>
            <a:off x="3644000" y="152400"/>
            <a:ext cx="4894870" cy="4838700"/>
          </a:xfrm>
          <a:prstGeom prst="rect">
            <a:avLst/>
          </a:prstGeom>
          <a:noFill/>
          <a:ln w="9525" cap="flat" cmpd="sng">
            <a:solidFill>
              <a:srgbClr val="666666"/>
            </a:solidFill>
            <a:prstDash val="solid"/>
            <a:round/>
            <a:headEnd type="none" w="sm" len="sm"/>
            <a:tailEnd type="none" w="sm" len="sm"/>
          </a:ln>
        </p:spPr>
      </p:pic>
      <p:pic>
        <p:nvPicPr>
          <p:cNvPr id="302" name="Google Shape;302;p34"/>
          <p:cNvPicPr preferRelativeResize="0"/>
          <p:nvPr/>
        </p:nvPicPr>
        <p:blipFill>
          <a:blip r:embed="rId4">
            <a:alphaModFix/>
          </a:blip>
          <a:stretch>
            <a:fillRect/>
          </a:stretch>
        </p:blipFill>
        <p:spPr>
          <a:xfrm rot="-5400000">
            <a:off x="788389" y="1150474"/>
            <a:ext cx="2155025" cy="3509577"/>
          </a:xfrm>
          <a:prstGeom prst="rect">
            <a:avLst/>
          </a:prstGeom>
          <a:noFill/>
          <a:ln w="9525" cap="flat" cmpd="sng">
            <a:solidFill>
              <a:srgbClr val="666666"/>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Setting up Raspberry Pi</a:t>
            </a:r>
            <a:endParaRPr sz="2400"/>
          </a:p>
        </p:txBody>
      </p:sp>
      <p:sp>
        <p:nvSpPr>
          <p:cNvPr id="308" name="Google Shape;308;p35"/>
          <p:cNvSpPr txBox="1">
            <a:spLocks noGrp="1"/>
          </p:cNvSpPr>
          <p:nvPr>
            <p:ph type="body" idx="1"/>
          </p:nvPr>
        </p:nvSpPr>
        <p:spPr>
          <a:xfrm>
            <a:off x="192875" y="1216150"/>
            <a:ext cx="6930900" cy="3356100"/>
          </a:xfrm>
          <a:prstGeom prst="rect">
            <a:avLst/>
          </a:prstGeom>
        </p:spPr>
        <p:txBody>
          <a:bodyPr spcFirstLastPara="1" wrap="square" lIns="91425" tIns="91425" rIns="91425" bIns="91425" anchor="t" anchorCtr="0">
            <a:noAutofit/>
          </a:bodyPr>
          <a:lstStyle/>
          <a:p>
            <a:pPr marL="457200" lvl="0" indent="-381000" algn="l" rtl="0">
              <a:lnSpc>
                <a:spcPct val="90000"/>
              </a:lnSpc>
              <a:spcBef>
                <a:spcPts val="100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SD Card</a:t>
            </a:r>
            <a:endParaRPr sz="2400">
              <a:solidFill>
                <a:schemeClr val="dk1"/>
              </a:solidFill>
              <a:latin typeface="Times New Roman"/>
              <a:ea typeface="Times New Roman"/>
              <a:cs typeface="Times New Roman"/>
              <a:sym typeface="Times New Roman"/>
            </a:endParaRPr>
          </a:p>
          <a:p>
            <a:pPr marL="457200" lvl="0" indent="0" algn="l" rtl="0">
              <a:lnSpc>
                <a:spcPct val="90000"/>
              </a:lnSpc>
              <a:spcBef>
                <a:spcPts val="50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•Formatting the SD card by using SD card formatter</a:t>
            </a:r>
            <a:endParaRPr sz="2400">
              <a:solidFill>
                <a:schemeClr val="dk1"/>
              </a:solidFill>
              <a:latin typeface="Times New Roman"/>
              <a:ea typeface="Times New Roman"/>
              <a:cs typeface="Times New Roman"/>
              <a:sym typeface="Times New Roman"/>
            </a:endParaRPr>
          </a:p>
          <a:p>
            <a:pPr marL="457200" lvl="0" indent="-381000" algn="l" rtl="0">
              <a:lnSpc>
                <a:spcPct val="90000"/>
              </a:lnSpc>
              <a:spcBef>
                <a:spcPts val="100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Downloading the Raspbian Scratch OS</a:t>
            </a:r>
            <a:endParaRPr sz="2400">
              <a:solidFill>
                <a:schemeClr val="dk1"/>
              </a:solidFill>
              <a:latin typeface="Times New Roman"/>
              <a:ea typeface="Times New Roman"/>
              <a:cs typeface="Times New Roman"/>
              <a:sym typeface="Times New Roman"/>
            </a:endParaRPr>
          </a:p>
          <a:p>
            <a:pPr marL="457200" lvl="0" indent="0" algn="l" rtl="0">
              <a:lnSpc>
                <a:spcPct val="90000"/>
              </a:lnSpc>
              <a:spcBef>
                <a:spcPts val="50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•Burning the Raspbian OS by using the Etcher open-source</a:t>
            </a:r>
            <a:endParaRPr sz="2400">
              <a:solidFill>
                <a:schemeClr val="dk1"/>
              </a:solidFill>
              <a:latin typeface="Times New Roman"/>
              <a:ea typeface="Times New Roman"/>
              <a:cs typeface="Times New Roman"/>
              <a:sym typeface="Times New Roman"/>
            </a:endParaRPr>
          </a:p>
          <a:p>
            <a:pPr marL="457200" lvl="0" indent="-381000" algn="l" rtl="0">
              <a:lnSpc>
                <a:spcPct val="90000"/>
              </a:lnSpc>
              <a:spcBef>
                <a:spcPts val="100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keyboard, mouse, HDMI cable and the power should be inserted into the correct raspberry ports</a:t>
            </a:r>
            <a:endParaRPr sz="2400">
              <a:solidFill>
                <a:schemeClr val="dk1"/>
              </a:solidFill>
              <a:latin typeface="Times New Roman"/>
              <a:ea typeface="Times New Roman"/>
              <a:cs typeface="Times New Roman"/>
              <a:sym typeface="Times New Roman"/>
            </a:endParaRPr>
          </a:p>
          <a:p>
            <a:pPr marL="0" lvl="0" indent="0" algn="l" rtl="0">
              <a:spcBef>
                <a:spcPts val="0"/>
              </a:spcBef>
              <a:spcAft>
                <a:spcPts val="1600"/>
              </a:spcAft>
              <a:buNone/>
            </a:pPr>
            <a:endParaRPr sz="2400">
              <a:latin typeface="Times New Roman"/>
              <a:ea typeface="Times New Roman"/>
              <a:cs typeface="Times New Roman"/>
              <a:sym typeface="Times New Roman"/>
            </a:endParaRPr>
          </a:p>
        </p:txBody>
      </p:sp>
      <p:pic>
        <p:nvPicPr>
          <p:cNvPr id="309" name="Google Shape;309;p35"/>
          <p:cNvPicPr preferRelativeResize="0"/>
          <p:nvPr/>
        </p:nvPicPr>
        <p:blipFill>
          <a:blip r:embed="rId3">
            <a:alphaModFix/>
          </a:blip>
          <a:stretch>
            <a:fillRect/>
          </a:stretch>
        </p:blipFill>
        <p:spPr>
          <a:xfrm>
            <a:off x="6952225" y="941525"/>
            <a:ext cx="2039375" cy="3286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Char char="●"/>
            </a:pPr>
            <a:r>
              <a:rPr lang="en" sz="3000"/>
              <a:t>Setting up Pi camera </a:t>
            </a:r>
            <a:endParaRPr sz="3000"/>
          </a:p>
        </p:txBody>
      </p:sp>
      <p:sp>
        <p:nvSpPr>
          <p:cNvPr id="315" name="Google Shape;315;p36"/>
          <p:cNvSpPr txBox="1">
            <a:spLocks noGrp="1"/>
          </p:cNvSpPr>
          <p:nvPr>
            <p:ph type="body" idx="1"/>
          </p:nvPr>
        </p:nvSpPr>
        <p:spPr>
          <a:xfrm>
            <a:off x="311700" y="1152475"/>
            <a:ext cx="8520600" cy="7377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2800">
                <a:solidFill>
                  <a:schemeClr val="dk1"/>
                </a:solidFill>
                <a:latin typeface="Calibri"/>
                <a:ea typeface="Calibri"/>
                <a:cs typeface="Calibri"/>
                <a:sym typeface="Calibri"/>
              </a:rPr>
              <a:t>Enabling the camera </a:t>
            </a:r>
            <a:endParaRPr sz="28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316" name="Google Shape;316;p36"/>
          <p:cNvPicPr preferRelativeResize="0"/>
          <p:nvPr/>
        </p:nvPicPr>
        <p:blipFill>
          <a:blip r:embed="rId3">
            <a:alphaModFix/>
          </a:blip>
          <a:stretch>
            <a:fillRect/>
          </a:stretch>
        </p:blipFill>
        <p:spPr>
          <a:xfrm>
            <a:off x="975350" y="1890175"/>
            <a:ext cx="6909766" cy="2948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7"/>
          <p:cNvSpPr txBox="1">
            <a:spLocks noGrp="1"/>
          </p:cNvSpPr>
          <p:nvPr>
            <p:ph type="title"/>
          </p:nvPr>
        </p:nvSpPr>
        <p:spPr>
          <a:xfrm>
            <a:off x="311700" y="445025"/>
            <a:ext cx="6004800" cy="572700"/>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SzPts val="2800"/>
              <a:buChar char="●"/>
            </a:pPr>
            <a:r>
              <a:rPr lang="en"/>
              <a:t>Setting up Drones Camera </a:t>
            </a:r>
            <a:endParaRPr/>
          </a:p>
        </p:txBody>
      </p:sp>
      <p:pic>
        <p:nvPicPr>
          <p:cNvPr id="322" name="Google Shape;322;p37"/>
          <p:cNvPicPr preferRelativeResize="0"/>
          <p:nvPr/>
        </p:nvPicPr>
        <p:blipFill>
          <a:blip r:embed="rId3">
            <a:alphaModFix/>
          </a:blip>
          <a:stretch>
            <a:fillRect/>
          </a:stretch>
        </p:blipFill>
        <p:spPr>
          <a:xfrm>
            <a:off x="4370550" y="1348800"/>
            <a:ext cx="4422925" cy="3412200"/>
          </a:xfrm>
          <a:prstGeom prst="rect">
            <a:avLst/>
          </a:prstGeom>
          <a:noFill/>
          <a:ln>
            <a:noFill/>
          </a:ln>
        </p:spPr>
      </p:pic>
      <p:pic>
        <p:nvPicPr>
          <p:cNvPr id="323" name="Google Shape;323;p37"/>
          <p:cNvPicPr preferRelativeResize="0"/>
          <p:nvPr/>
        </p:nvPicPr>
        <p:blipFill>
          <a:blip r:embed="rId4">
            <a:alphaModFix/>
          </a:blip>
          <a:stretch>
            <a:fillRect/>
          </a:stretch>
        </p:blipFill>
        <p:spPr>
          <a:xfrm>
            <a:off x="362425" y="1646838"/>
            <a:ext cx="3769526" cy="2816101"/>
          </a:xfrm>
          <a:prstGeom prst="rect">
            <a:avLst/>
          </a:prstGeom>
          <a:noFill/>
          <a:ln>
            <a:noFill/>
          </a:ln>
        </p:spPr>
      </p:pic>
      <p:pic>
        <p:nvPicPr>
          <p:cNvPr id="324" name="Google Shape;324;p37"/>
          <p:cNvPicPr preferRelativeResize="0"/>
          <p:nvPr/>
        </p:nvPicPr>
        <p:blipFill>
          <a:blip r:embed="rId5">
            <a:alphaModFix/>
          </a:blip>
          <a:stretch>
            <a:fillRect/>
          </a:stretch>
        </p:blipFill>
        <p:spPr>
          <a:xfrm>
            <a:off x="6878950" y="2263221"/>
            <a:ext cx="1583350" cy="1583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8"/>
          <p:cNvSpPr txBox="1">
            <a:spLocks noGrp="1"/>
          </p:cNvSpPr>
          <p:nvPr>
            <p:ph type="ctrTitle"/>
          </p:nvPr>
        </p:nvSpPr>
        <p:spPr>
          <a:xfrm>
            <a:off x="311700" y="694750"/>
            <a:ext cx="8520600" cy="6999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endParaRPr/>
          </a:p>
          <a:p>
            <a:pPr marL="0" lvl="0" indent="0" algn="ctr" rtl="0">
              <a:lnSpc>
                <a:spcPct val="150000"/>
              </a:lnSpc>
              <a:spcBef>
                <a:spcPts val="0"/>
              </a:spcBef>
              <a:spcAft>
                <a:spcPts val="0"/>
              </a:spcAft>
              <a:buNone/>
            </a:pPr>
            <a:r>
              <a:rPr lang="en">
                <a:solidFill>
                  <a:srgbClr val="274E13"/>
                </a:solidFill>
              </a:rPr>
              <a:t>Software design</a:t>
            </a:r>
            <a:endParaRPr>
              <a:solidFill>
                <a:srgbClr val="274E13"/>
              </a:solidFill>
            </a:endParaRPr>
          </a:p>
        </p:txBody>
      </p:sp>
      <p:pic>
        <p:nvPicPr>
          <p:cNvPr id="330" name="Google Shape;330;p38"/>
          <p:cNvPicPr preferRelativeResize="0"/>
          <p:nvPr/>
        </p:nvPicPr>
        <p:blipFill>
          <a:blip r:embed="rId3">
            <a:alphaModFix/>
          </a:blip>
          <a:stretch>
            <a:fillRect/>
          </a:stretch>
        </p:blipFill>
        <p:spPr>
          <a:xfrm>
            <a:off x="2228850" y="1225575"/>
            <a:ext cx="4686300" cy="3314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t>Arduino IDE </a:t>
            </a:r>
            <a:endParaRPr/>
          </a:p>
        </p:txBody>
      </p:sp>
      <p:sp>
        <p:nvSpPr>
          <p:cNvPr id="336" name="Google Shape;336;p39"/>
          <p:cNvSpPr txBox="1">
            <a:spLocks noGrp="1"/>
          </p:cNvSpPr>
          <p:nvPr>
            <p:ph type="body" idx="1"/>
          </p:nvPr>
        </p:nvSpPr>
        <p:spPr>
          <a:xfrm>
            <a:off x="311700" y="1152475"/>
            <a:ext cx="8520600" cy="36900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100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Arduino software Integrated Development Environment (Arduino Software IDE)</a:t>
            </a:r>
            <a:endParaRPr>
              <a:solidFill>
                <a:schemeClr val="dk1"/>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Easy to deal with</a:t>
            </a:r>
            <a:endParaRPr>
              <a:solidFill>
                <a:schemeClr val="dk1"/>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More applicable to implement with  </a:t>
            </a:r>
            <a:endParaRPr>
              <a:solidFill>
                <a:schemeClr val="dk1"/>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Arduino is a stable open source electronics platform, with many libraries.</a:t>
            </a:r>
            <a:endParaRPr>
              <a:solidFill>
                <a:schemeClr val="dk1"/>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 The user will find a lot of hardware that they can directly plug in, and immediately use it with an Arduino library. </a:t>
            </a:r>
            <a:endParaRPr>
              <a:solidFill>
                <a:schemeClr val="dk1"/>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It is useful to use it before implementing the actual PCB </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t>LabelImg </a:t>
            </a:r>
            <a:endParaRPr/>
          </a:p>
        </p:txBody>
      </p:sp>
      <p:sp>
        <p:nvSpPr>
          <p:cNvPr id="342" name="Google Shape;342;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100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Graphical image annotation tool that is written in Python and uses Qt for its graphical interface.</a:t>
            </a:r>
            <a:endParaRPr sz="2400">
              <a:solidFill>
                <a:schemeClr val="dk1"/>
              </a:solidFill>
              <a:latin typeface="Times New Roman"/>
              <a:ea typeface="Times New Roman"/>
              <a:cs typeface="Times New Roman"/>
              <a:sym typeface="Times New Roman"/>
            </a:endParaRPr>
          </a:p>
          <a:p>
            <a:pPr marL="457200" lvl="0" indent="-381000" algn="l" rtl="0">
              <a:lnSpc>
                <a:spcPct val="115000"/>
              </a:lnSpc>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This annotation are saved as XML files in PASCAL VOC format.</a:t>
            </a:r>
            <a:endParaRPr sz="2400">
              <a:solidFill>
                <a:schemeClr val="dk1"/>
              </a:solidFill>
              <a:latin typeface="Times New Roman"/>
              <a:ea typeface="Times New Roman"/>
              <a:cs typeface="Times New Roman"/>
              <a:sym typeface="Times New Roman"/>
            </a:endParaRPr>
          </a:p>
          <a:p>
            <a:pPr marL="457200" lvl="0" indent="-381000" algn="l" rtl="0">
              <a:lnSpc>
                <a:spcPct val="115000"/>
              </a:lnSpc>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By using this tool the user will be able to label the needed object from the image </a:t>
            </a:r>
            <a:endParaRPr sz="2400">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t>Google Colaboratory </a:t>
            </a:r>
            <a:endParaRPr/>
          </a:p>
        </p:txBody>
      </p:sp>
      <p:sp>
        <p:nvSpPr>
          <p:cNvPr id="348" name="Google Shape;348;p41"/>
          <p:cNvSpPr txBox="1">
            <a:spLocks noGrp="1"/>
          </p:cNvSpPr>
          <p:nvPr>
            <p:ph type="body" idx="1"/>
          </p:nvPr>
        </p:nvSpPr>
        <p:spPr>
          <a:xfrm>
            <a:off x="311700" y="1152475"/>
            <a:ext cx="8520600" cy="3767100"/>
          </a:xfrm>
          <a:prstGeom prst="rect">
            <a:avLst/>
          </a:prstGeom>
        </p:spPr>
        <p:txBody>
          <a:bodyPr spcFirstLastPara="1" wrap="square" lIns="91425" tIns="91425" rIns="91425" bIns="91425" anchor="t" anchorCtr="0">
            <a:noAutofit/>
          </a:bodyPr>
          <a:lstStyle/>
          <a:p>
            <a:pPr marL="457200" lvl="0" indent="-342900" algn="l" rtl="0">
              <a:lnSpc>
                <a:spcPct val="90000"/>
              </a:lnSpc>
              <a:spcBef>
                <a:spcPts val="1000"/>
              </a:spcBef>
              <a:spcAft>
                <a:spcPts val="0"/>
              </a:spcAft>
              <a:buClr>
                <a:schemeClr val="dk1"/>
              </a:buClr>
              <a:buSzPts val="1800"/>
              <a:buFont typeface="Calibri"/>
              <a:buChar char="●"/>
            </a:pPr>
            <a:r>
              <a:rPr lang="en">
                <a:solidFill>
                  <a:schemeClr val="dk1"/>
                </a:solidFill>
                <a:latin typeface="Calibri"/>
                <a:ea typeface="Calibri"/>
                <a:cs typeface="Calibri"/>
                <a:sym typeface="Calibri"/>
              </a:rPr>
              <a:t>Free cloud service that supports GPU and TPU.</a:t>
            </a:r>
            <a:endParaRPr>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Using the Google Colaboratory programmers can improve their coding skills in Python programming language.</a:t>
            </a:r>
            <a:endParaRPr>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Can develop deep learning applications by using the popular libraries such as Keras, TensorFlow, and OpenCV.</a:t>
            </a:r>
            <a:endParaRPr>
              <a:solidFill>
                <a:schemeClr val="dk1"/>
              </a:solidFill>
              <a:latin typeface="Calibri"/>
              <a:ea typeface="Calibri"/>
              <a:cs typeface="Calibri"/>
              <a:sym typeface="Calibri"/>
            </a:endParaRPr>
          </a:p>
          <a:p>
            <a:pPr marL="457200" lvl="0" indent="0" algn="l" rtl="0">
              <a:lnSpc>
                <a:spcPct val="90000"/>
              </a:lnSpc>
              <a:spcBef>
                <a:spcPts val="100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None/>
            </a:pPr>
            <a:r>
              <a:rPr lang="en" b="1"/>
              <a:t>Purpose to use for this project</a:t>
            </a:r>
            <a:endParaRPr b="1"/>
          </a:p>
          <a:p>
            <a:pPr marL="457200" lvl="0" indent="-342900" algn="l" rtl="0">
              <a:spcBef>
                <a:spcPts val="1600"/>
              </a:spcBef>
              <a:spcAft>
                <a:spcPts val="0"/>
              </a:spcAft>
              <a:buClr>
                <a:schemeClr val="dk1"/>
              </a:buClr>
              <a:buSzPts val="1800"/>
              <a:buFont typeface="Calibri"/>
              <a:buChar char="●"/>
            </a:pPr>
            <a:r>
              <a:rPr lang="en">
                <a:solidFill>
                  <a:schemeClr val="dk1"/>
                </a:solidFill>
                <a:latin typeface="Calibri"/>
                <a:ea typeface="Calibri"/>
                <a:cs typeface="Calibri"/>
                <a:sym typeface="Calibri"/>
              </a:rPr>
              <a:t>Supports GPU</a:t>
            </a:r>
            <a:endParaRPr>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Uses Python</a:t>
            </a:r>
            <a:endParaRPr>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Easy to download needed dependencies </a:t>
            </a:r>
            <a:endParaRPr>
              <a:solidFill>
                <a:schemeClr val="dk1"/>
              </a:solidFill>
              <a:latin typeface="Calibri"/>
              <a:ea typeface="Calibri"/>
              <a:cs typeface="Calibri"/>
              <a:sym typeface="Calibri"/>
            </a:endParaRPr>
          </a:p>
          <a:p>
            <a:pPr marL="0" lvl="0" indent="0" algn="l" rtl="0">
              <a:spcBef>
                <a:spcPts val="0"/>
              </a:spcBef>
              <a:spcAft>
                <a:spcPts val="1600"/>
              </a:spcAft>
              <a:buNone/>
            </a:pPr>
            <a:endParaRPr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ctrTitle"/>
          </p:nvPr>
        </p:nvSpPr>
        <p:spPr>
          <a:xfrm>
            <a:off x="358481" y="-108800"/>
            <a:ext cx="2505900" cy="138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274E13"/>
                </a:solidFill>
              </a:rPr>
              <a:t>Cont’d</a:t>
            </a:r>
            <a:endParaRPr>
              <a:solidFill>
                <a:srgbClr val="274E13"/>
              </a:solidFill>
            </a:endParaRPr>
          </a:p>
        </p:txBody>
      </p:sp>
      <p:sp>
        <p:nvSpPr>
          <p:cNvPr id="71" name="Google Shape;71;p15"/>
          <p:cNvSpPr txBox="1">
            <a:spLocks noGrp="1"/>
          </p:cNvSpPr>
          <p:nvPr>
            <p:ph type="subTitle" idx="1"/>
          </p:nvPr>
        </p:nvSpPr>
        <p:spPr>
          <a:xfrm>
            <a:off x="311700" y="1591225"/>
            <a:ext cx="5580300" cy="2713500"/>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SzPts val="2800"/>
              <a:buChar char="●"/>
            </a:pPr>
            <a:r>
              <a:rPr lang="en"/>
              <a:t>Test and Verification </a:t>
            </a:r>
            <a:endParaRPr/>
          </a:p>
          <a:p>
            <a:pPr marL="857250" lvl="0" indent="-406400" algn="l" rtl="0">
              <a:spcBef>
                <a:spcPts val="0"/>
              </a:spcBef>
              <a:spcAft>
                <a:spcPts val="0"/>
              </a:spcAft>
              <a:buSzPts val="2800"/>
              <a:buChar char="➔"/>
            </a:pPr>
            <a:r>
              <a:rPr lang="en"/>
              <a:t>Module Testing </a:t>
            </a:r>
            <a:endParaRPr/>
          </a:p>
          <a:p>
            <a:pPr marL="857250" lvl="0" indent="-406400" algn="l" rtl="0">
              <a:spcBef>
                <a:spcPts val="0"/>
              </a:spcBef>
              <a:spcAft>
                <a:spcPts val="0"/>
              </a:spcAft>
              <a:buSzPts val="2800"/>
              <a:buChar char="➔"/>
            </a:pPr>
            <a:r>
              <a:rPr lang="en"/>
              <a:t>System Testing</a:t>
            </a:r>
            <a:endParaRPr/>
          </a:p>
          <a:p>
            <a:pPr marL="457200" lvl="0" indent="-406400" algn="l" rtl="0">
              <a:spcBef>
                <a:spcPts val="0"/>
              </a:spcBef>
              <a:spcAft>
                <a:spcPts val="0"/>
              </a:spcAft>
              <a:buSzPts val="2800"/>
              <a:buChar char="●"/>
            </a:pPr>
            <a:r>
              <a:rPr lang="en"/>
              <a:t>Limitations</a:t>
            </a:r>
            <a:endParaRPr/>
          </a:p>
          <a:p>
            <a:pPr marL="457200" lvl="0" indent="-406400" algn="l" rtl="0">
              <a:spcBef>
                <a:spcPts val="0"/>
              </a:spcBef>
              <a:spcAft>
                <a:spcPts val="0"/>
              </a:spcAft>
              <a:buSzPts val="2800"/>
              <a:buChar char="●"/>
            </a:pPr>
            <a:r>
              <a:rPr lang="en"/>
              <a:t>Future Recommendations</a:t>
            </a:r>
            <a:endParaRPr/>
          </a:p>
          <a:p>
            <a:pPr marL="457200" lvl="0" indent="-406400" algn="l" rtl="0">
              <a:spcBef>
                <a:spcPts val="0"/>
              </a:spcBef>
              <a:spcAft>
                <a:spcPts val="0"/>
              </a:spcAft>
              <a:buSzPts val="2800"/>
              <a:buChar char="●"/>
            </a:pPr>
            <a:r>
              <a:rPr lang="en"/>
              <a:t>Conclusion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Keras API</a:t>
            </a:r>
            <a:endParaRPr/>
          </a:p>
        </p:txBody>
      </p:sp>
      <p:sp>
        <p:nvSpPr>
          <p:cNvPr id="354" name="Google Shape;354;p42"/>
          <p:cNvSpPr txBox="1">
            <a:spLocks noGrp="1"/>
          </p:cNvSpPr>
          <p:nvPr>
            <p:ph type="body" idx="1"/>
          </p:nvPr>
        </p:nvSpPr>
        <p:spPr>
          <a:xfrm>
            <a:off x="311700" y="1113900"/>
            <a:ext cx="5292000" cy="3657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High level API</a:t>
            </a:r>
            <a:endParaRPr>
              <a:solidFill>
                <a:srgbClr val="000000"/>
              </a:solidFill>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Is a specification for building models layer-by-layer that works with multiple frameworks </a:t>
            </a:r>
            <a:endParaRPr>
              <a:solidFill>
                <a:srgbClr val="000000"/>
              </a:solidFill>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Designed to be inviting, flexible, and simple to learn </a:t>
            </a:r>
            <a:endParaRPr>
              <a:solidFill>
                <a:srgbClr val="000000"/>
              </a:solidFill>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Font typeface="Times New Roman"/>
              <a:buChar char="-"/>
            </a:pPr>
            <a:r>
              <a:rPr lang="en">
                <a:solidFill>
                  <a:schemeClr val="dk1"/>
                </a:solidFill>
                <a:latin typeface="Times New Roman"/>
                <a:ea typeface="Times New Roman"/>
                <a:cs typeface="Times New Roman"/>
                <a:sym typeface="Times New Roman"/>
              </a:rPr>
              <a:t>works as a wrapper which wraps the efficient libraries such as TensorFlow and then will allow to define and train neural network models in a few short lines of code</a:t>
            </a:r>
            <a:endParaRPr>
              <a:solidFill>
                <a:srgbClr val="000000"/>
              </a:solidFill>
              <a:latin typeface="Times New Roman"/>
              <a:ea typeface="Times New Roman"/>
              <a:cs typeface="Times New Roman"/>
              <a:sym typeface="Times New Roman"/>
            </a:endParaRPr>
          </a:p>
        </p:txBody>
      </p:sp>
      <p:pic>
        <p:nvPicPr>
          <p:cNvPr id="355" name="Google Shape;355;p42"/>
          <p:cNvPicPr preferRelativeResize="0"/>
          <p:nvPr/>
        </p:nvPicPr>
        <p:blipFill>
          <a:blip r:embed="rId3">
            <a:alphaModFix/>
          </a:blip>
          <a:stretch>
            <a:fillRect/>
          </a:stretch>
        </p:blipFill>
        <p:spPr>
          <a:xfrm>
            <a:off x="5756099" y="1800974"/>
            <a:ext cx="3257900" cy="21804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t>Image Recognition </a:t>
            </a:r>
            <a:endParaRPr/>
          </a:p>
        </p:txBody>
      </p:sp>
      <p:sp>
        <p:nvSpPr>
          <p:cNvPr id="361" name="Google Shape;361;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The ability of software to identify objects, places, people, writing and actions in a given image.</a:t>
            </a:r>
            <a:endParaRPr>
              <a:solidFill>
                <a:schemeClr val="dk1"/>
              </a:solidFill>
              <a:latin typeface="Times New Roman"/>
              <a:ea typeface="Times New Roman"/>
              <a:cs typeface="Times New Roman"/>
              <a:sym typeface="Times New Roman"/>
            </a:endParaRPr>
          </a:p>
          <a:p>
            <a:pPr marL="457200" lvl="0" indent="-342900" algn="l" rtl="0">
              <a:lnSpc>
                <a:spcPct val="115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 It is used to perform a large number of computer vision  operations, such as labeling the content of images.</a:t>
            </a:r>
            <a:endParaRPr>
              <a:solidFill>
                <a:schemeClr val="dk1"/>
              </a:solidFill>
              <a:latin typeface="Times New Roman"/>
              <a:ea typeface="Times New Roman"/>
              <a:cs typeface="Times New Roman"/>
              <a:sym typeface="Times New Roman"/>
            </a:endParaRPr>
          </a:p>
          <a:p>
            <a:pPr marL="457200" lvl="0" indent="-342900" algn="l" rtl="0">
              <a:lnSpc>
                <a:spcPct val="115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The software for image recognition requires deep machine learning which requires the system to be  pre-trained with thousands of pre-labeled pictures</a:t>
            </a:r>
            <a:endParaRPr>
              <a:solidFill>
                <a:schemeClr val="dk1"/>
              </a:solidFill>
              <a:latin typeface="Times New Roman"/>
              <a:ea typeface="Times New Roman"/>
              <a:cs typeface="Times New Roman"/>
              <a:sym typeface="Times New Roman"/>
            </a:endParaRPr>
          </a:p>
          <a:p>
            <a:pPr marL="457200" lvl="0" indent="-342900" algn="l" rtl="0">
              <a:lnSpc>
                <a:spcPct val="115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It can be performed better when using the convolutional neural network (CNN), and  imagery</a:t>
            </a:r>
            <a:endParaRPr>
              <a:solidFill>
                <a:schemeClr val="dk1"/>
              </a:solidFill>
              <a:latin typeface="Times New Roman"/>
              <a:ea typeface="Times New Roman"/>
              <a:cs typeface="Times New Roman"/>
              <a:sym typeface="Times New Roman"/>
            </a:endParaRPr>
          </a:p>
          <a:p>
            <a:pPr marL="457200" lvl="0" indent="-342900" algn="l" rtl="0">
              <a:lnSpc>
                <a:spcPct val="115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CNN is a class of deep neural networks, that is mostly applied for analyzing visual which consists of an input and an output layer, as well as multiple hidden layers</a:t>
            </a:r>
            <a:endParaRPr>
              <a:solidFill>
                <a:schemeClr val="dk1"/>
              </a:solidFill>
              <a:latin typeface="Times New Roman"/>
              <a:ea typeface="Times New Roman"/>
              <a:cs typeface="Times New Roman"/>
              <a:sym typeface="Times New Roman"/>
            </a:endParaRPr>
          </a:p>
          <a:p>
            <a:pPr marL="457200" lvl="0" indent="0" algn="l" rtl="0">
              <a:lnSpc>
                <a:spcPct val="115000"/>
              </a:lnSpc>
              <a:spcBef>
                <a:spcPts val="10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000"/>
              </a:spcBef>
              <a:spcAft>
                <a:spcPts val="0"/>
              </a:spcAft>
              <a:buNone/>
            </a:pPr>
            <a:endParaRPr>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4"/>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400"/>
              <a:t>Applying Image Recognition</a:t>
            </a:r>
            <a:endParaRPr sz="4400"/>
          </a:p>
          <a:p>
            <a:pPr marL="0" lvl="0" indent="0" algn="ctr" rtl="0">
              <a:spcBef>
                <a:spcPts val="0"/>
              </a:spcBef>
              <a:spcAft>
                <a:spcPts val="0"/>
              </a:spcAft>
              <a:buNone/>
            </a:pPr>
            <a:r>
              <a:rPr lang="en" sz="3000"/>
              <a:t>Dataset collection </a:t>
            </a:r>
            <a:endParaRPr sz="3000"/>
          </a:p>
        </p:txBody>
      </p:sp>
      <p:sp>
        <p:nvSpPr>
          <p:cNvPr id="367" name="Google Shape;367;p44"/>
          <p:cNvSpPr txBox="1">
            <a:spLocks noGrp="1"/>
          </p:cNvSpPr>
          <p:nvPr>
            <p:ph type="body" idx="1"/>
          </p:nvPr>
        </p:nvSpPr>
        <p:spPr>
          <a:xfrm>
            <a:off x="311700" y="1368225"/>
            <a:ext cx="8520600" cy="3416400"/>
          </a:xfrm>
          <a:prstGeom prst="rect">
            <a:avLst/>
          </a:prstGeom>
        </p:spPr>
        <p:txBody>
          <a:bodyPr spcFirstLastPara="1" wrap="square" lIns="91425" tIns="91425" rIns="91425" bIns="91425" anchor="t" anchorCtr="0">
            <a:noAutofit/>
          </a:bodyPr>
          <a:lstStyle/>
          <a:p>
            <a:pPr marL="457200" lvl="0" indent="-406400" algn="l" rtl="0">
              <a:lnSpc>
                <a:spcPct val="90000"/>
              </a:lnSpc>
              <a:spcBef>
                <a:spcPts val="1000"/>
              </a:spcBef>
              <a:spcAft>
                <a:spcPts val="0"/>
              </a:spcAft>
              <a:buClr>
                <a:schemeClr val="dk1"/>
              </a:buClr>
              <a:buSzPts val="2800"/>
              <a:buFont typeface="Calibri"/>
              <a:buChar char="●"/>
            </a:pPr>
            <a:r>
              <a:rPr lang="en" sz="2800">
                <a:solidFill>
                  <a:schemeClr val="dk1"/>
                </a:solidFill>
                <a:latin typeface="Calibri"/>
                <a:ea typeface="Calibri"/>
                <a:cs typeface="Calibri"/>
                <a:sym typeface="Calibri"/>
              </a:rPr>
              <a:t>Collecting a huge amount of palm trees images</a:t>
            </a:r>
            <a:endParaRPr sz="2800">
              <a:solidFill>
                <a:schemeClr val="dk1"/>
              </a:solidFill>
              <a:latin typeface="Calibri"/>
              <a:ea typeface="Calibri"/>
              <a:cs typeface="Calibri"/>
              <a:sym typeface="Calibri"/>
            </a:endParaRPr>
          </a:p>
          <a:p>
            <a:pPr marL="457200" lvl="0" indent="-406400" algn="l" rtl="0">
              <a:lnSpc>
                <a:spcPct val="90000"/>
              </a:lnSpc>
              <a:spcBef>
                <a:spcPts val="0"/>
              </a:spcBef>
              <a:spcAft>
                <a:spcPts val="0"/>
              </a:spcAft>
              <a:buClr>
                <a:schemeClr val="dk1"/>
              </a:buClr>
              <a:buSzPts val="2800"/>
              <a:buFont typeface="Calibri"/>
              <a:buChar char="●"/>
            </a:pPr>
            <a:r>
              <a:rPr lang="en" sz="2800">
                <a:solidFill>
                  <a:schemeClr val="dk1"/>
                </a:solidFill>
                <a:latin typeface="Calibri"/>
                <a:ea typeface="Calibri"/>
                <a:cs typeface="Calibri"/>
                <a:sym typeface="Calibri"/>
              </a:rPr>
              <a:t>Collected form Prince Mohammed University campus</a:t>
            </a:r>
            <a:endParaRPr sz="2800">
              <a:solidFill>
                <a:schemeClr val="dk1"/>
              </a:solidFill>
              <a:latin typeface="Calibri"/>
              <a:ea typeface="Calibri"/>
              <a:cs typeface="Calibri"/>
              <a:sym typeface="Calibri"/>
            </a:endParaRPr>
          </a:p>
        </p:txBody>
      </p:sp>
      <p:pic>
        <p:nvPicPr>
          <p:cNvPr id="368" name="Google Shape;368;p44"/>
          <p:cNvPicPr preferRelativeResize="0"/>
          <p:nvPr/>
        </p:nvPicPr>
        <p:blipFill>
          <a:blip r:embed="rId3">
            <a:alphaModFix/>
          </a:blip>
          <a:stretch>
            <a:fillRect/>
          </a:stretch>
        </p:blipFill>
        <p:spPr>
          <a:xfrm>
            <a:off x="1699750" y="2515563"/>
            <a:ext cx="5924550" cy="22764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400"/>
              <a:t>Applying Image Recognition</a:t>
            </a:r>
            <a:endParaRPr sz="4400"/>
          </a:p>
          <a:p>
            <a:pPr marL="0" lvl="0" indent="0" algn="ctr" rtl="0">
              <a:spcBef>
                <a:spcPts val="0"/>
              </a:spcBef>
              <a:spcAft>
                <a:spcPts val="0"/>
              </a:spcAft>
              <a:buNone/>
            </a:pPr>
            <a:r>
              <a:rPr lang="en" sz="2400"/>
              <a:t>Dataset Labeling </a:t>
            </a:r>
            <a:endParaRPr sz="2400"/>
          </a:p>
        </p:txBody>
      </p:sp>
      <p:sp>
        <p:nvSpPr>
          <p:cNvPr id="374" name="Google Shape;374;p45"/>
          <p:cNvSpPr txBox="1">
            <a:spLocks noGrp="1"/>
          </p:cNvSpPr>
          <p:nvPr>
            <p:ph type="body" idx="1"/>
          </p:nvPr>
        </p:nvSpPr>
        <p:spPr>
          <a:xfrm>
            <a:off x="311700" y="1533475"/>
            <a:ext cx="8520600" cy="3416400"/>
          </a:xfrm>
          <a:prstGeom prst="rect">
            <a:avLst/>
          </a:prstGeom>
        </p:spPr>
        <p:txBody>
          <a:bodyPr spcFirstLastPara="1" wrap="square" lIns="91425" tIns="91425" rIns="91425" bIns="91425" anchor="t" anchorCtr="0">
            <a:noAutofit/>
          </a:bodyPr>
          <a:lstStyle/>
          <a:p>
            <a:pPr marL="457200" lvl="0" indent="-368300" algn="l" rtl="0">
              <a:lnSpc>
                <a:spcPct val="220000"/>
              </a:lnSpc>
              <a:spcBef>
                <a:spcPts val="100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Labeling the object to identify the desired object and to separated it from other items.</a:t>
            </a:r>
            <a:endParaRPr sz="2200">
              <a:solidFill>
                <a:schemeClr val="dk1"/>
              </a:solidFill>
              <a:latin typeface="Calibri"/>
              <a:ea typeface="Calibri"/>
              <a:cs typeface="Calibri"/>
              <a:sym typeface="Calibri"/>
            </a:endParaRPr>
          </a:p>
          <a:p>
            <a:pPr marL="457200" lvl="0" indent="-368300" algn="l" rtl="0">
              <a:lnSpc>
                <a:spcPct val="22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By using the graphical image annotation LabelImg tool. </a:t>
            </a:r>
            <a:endParaRPr sz="2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6"/>
          <p:cNvSpPr txBox="1">
            <a:spLocks noGrp="1"/>
          </p:cNvSpPr>
          <p:nvPr>
            <p:ph type="title"/>
          </p:nvPr>
        </p:nvSpPr>
        <p:spPr>
          <a:xfrm>
            <a:off x="311700" y="-121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a:t>Applying Image Recognition</a:t>
            </a:r>
            <a:endParaRPr sz="4400"/>
          </a:p>
          <a:p>
            <a:pPr marL="0" lvl="0" indent="0" algn="ctr" rtl="0">
              <a:spcBef>
                <a:spcPts val="0"/>
              </a:spcBef>
              <a:spcAft>
                <a:spcPts val="0"/>
              </a:spcAft>
              <a:buNone/>
            </a:pPr>
            <a:r>
              <a:rPr lang="en" sz="2200"/>
              <a:t>Dataset Labeling (Steps) </a:t>
            </a:r>
            <a:endParaRPr sz="2200"/>
          </a:p>
        </p:txBody>
      </p:sp>
      <p:pic>
        <p:nvPicPr>
          <p:cNvPr id="380" name="Google Shape;380;p46"/>
          <p:cNvPicPr preferRelativeResize="0"/>
          <p:nvPr/>
        </p:nvPicPr>
        <p:blipFill>
          <a:blip r:embed="rId3">
            <a:alphaModFix/>
          </a:blip>
          <a:stretch>
            <a:fillRect/>
          </a:stretch>
        </p:blipFill>
        <p:spPr>
          <a:xfrm>
            <a:off x="694375" y="1069700"/>
            <a:ext cx="7380925" cy="3997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7"/>
          <p:cNvPicPr preferRelativeResize="0"/>
          <p:nvPr/>
        </p:nvPicPr>
        <p:blipFill>
          <a:blip r:embed="rId3">
            <a:alphaModFix/>
          </a:blip>
          <a:stretch>
            <a:fillRect/>
          </a:stretch>
        </p:blipFill>
        <p:spPr>
          <a:xfrm>
            <a:off x="152400" y="152400"/>
            <a:ext cx="8838924" cy="4838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400"/>
              <a:t>Applying Image Recognition</a:t>
            </a:r>
            <a:endParaRPr sz="4400"/>
          </a:p>
          <a:p>
            <a:pPr marL="0" lvl="0" indent="0" algn="ctr" rtl="0">
              <a:spcBef>
                <a:spcPts val="0"/>
              </a:spcBef>
              <a:spcAft>
                <a:spcPts val="0"/>
              </a:spcAft>
              <a:buNone/>
            </a:pPr>
            <a:r>
              <a:rPr lang="en" sz="2400"/>
              <a:t>Training &amp; counting</a:t>
            </a:r>
            <a:r>
              <a:rPr lang="en" sz="3600"/>
              <a:t> </a:t>
            </a:r>
            <a:endParaRPr/>
          </a:p>
        </p:txBody>
      </p:sp>
      <p:sp>
        <p:nvSpPr>
          <p:cNvPr id="391" name="Google Shape;391;p48"/>
          <p:cNvSpPr txBox="1">
            <a:spLocks noGrp="1"/>
          </p:cNvSpPr>
          <p:nvPr>
            <p:ph type="body" idx="1"/>
          </p:nvPr>
        </p:nvSpPr>
        <p:spPr>
          <a:xfrm>
            <a:off x="311700" y="1762075"/>
            <a:ext cx="8520600" cy="2622900"/>
          </a:xfrm>
          <a:prstGeom prst="rect">
            <a:avLst/>
          </a:prstGeom>
        </p:spPr>
        <p:txBody>
          <a:bodyPr spcFirstLastPara="1" wrap="square" lIns="91425" tIns="91425" rIns="91425" bIns="91425" anchor="t" anchorCtr="0">
            <a:noAutofit/>
          </a:bodyPr>
          <a:lstStyle/>
          <a:p>
            <a:pPr marL="457200" lvl="0" indent="-406400" algn="l" rtl="0">
              <a:lnSpc>
                <a:spcPct val="90000"/>
              </a:lnSpc>
              <a:spcBef>
                <a:spcPts val="1000"/>
              </a:spcBef>
              <a:spcAft>
                <a:spcPts val="0"/>
              </a:spcAft>
              <a:buClr>
                <a:schemeClr val="dk1"/>
              </a:buClr>
              <a:buSzPts val="2800"/>
              <a:buFont typeface="Calibri"/>
              <a:buChar char="●"/>
            </a:pPr>
            <a:r>
              <a:rPr lang="en" sz="2800">
                <a:solidFill>
                  <a:schemeClr val="dk1"/>
                </a:solidFill>
                <a:latin typeface="Calibri"/>
                <a:ea typeface="Calibri"/>
                <a:cs typeface="Calibri"/>
                <a:sym typeface="Calibri"/>
              </a:rPr>
              <a:t>Google Colab is used with Python 3.6</a:t>
            </a:r>
            <a:endParaRPr sz="2800">
              <a:solidFill>
                <a:schemeClr val="dk1"/>
              </a:solidFill>
              <a:latin typeface="Calibri"/>
              <a:ea typeface="Calibri"/>
              <a:cs typeface="Calibri"/>
              <a:sym typeface="Calibri"/>
            </a:endParaRPr>
          </a:p>
          <a:p>
            <a:pPr marL="457200" lvl="0" indent="-406400" algn="l" rtl="0">
              <a:lnSpc>
                <a:spcPct val="90000"/>
              </a:lnSpc>
              <a:spcBef>
                <a:spcPts val="0"/>
              </a:spcBef>
              <a:spcAft>
                <a:spcPts val="0"/>
              </a:spcAft>
              <a:buClr>
                <a:schemeClr val="dk1"/>
              </a:buClr>
              <a:buSzPts val="2800"/>
              <a:buFont typeface="Calibri"/>
              <a:buChar char="●"/>
            </a:pPr>
            <a:r>
              <a:rPr lang="en" sz="2800">
                <a:solidFill>
                  <a:schemeClr val="dk1"/>
                </a:solidFill>
                <a:latin typeface="Calibri"/>
                <a:ea typeface="Calibri"/>
                <a:cs typeface="Calibri"/>
                <a:sym typeface="Calibri"/>
              </a:rPr>
              <a:t>GPU is enabled</a:t>
            </a:r>
            <a:endParaRPr sz="2800">
              <a:solidFill>
                <a:schemeClr val="dk1"/>
              </a:solidFill>
              <a:latin typeface="Calibri"/>
              <a:ea typeface="Calibri"/>
              <a:cs typeface="Calibri"/>
              <a:sym typeface="Calibri"/>
            </a:endParaRPr>
          </a:p>
          <a:p>
            <a:pPr marL="457200" lvl="0" indent="-406400" algn="l" rtl="0">
              <a:lnSpc>
                <a:spcPct val="90000"/>
              </a:lnSpc>
              <a:spcBef>
                <a:spcPts val="0"/>
              </a:spcBef>
              <a:spcAft>
                <a:spcPts val="0"/>
              </a:spcAft>
              <a:buClr>
                <a:schemeClr val="dk1"/>
              </a:buClr>
              <a:buSzPts val="2800"/>
              <a:buFont typeface="Calibri"/>
              <a:buChar char="●"/>
            </a:pPr>
            <a:r>
              <a:rPr lang="en" sz="2800">
                <a:solidFill>
                  <a:schemeClr val="dk1"/>
                </a:solidFill>
                <a:latin typeface="Calibri"/>
                <a:ea typeface="Calibri"/>
                <a:cs typeface="Calibri"/>
                <a:sym typeface="Calibri"/>
              </a:rPr>
              <a:t>Installing the high-level neural network API Keras</a:t>
            </a:r>
            <a:endParaRPr sz="28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400"/>
              <a:t>Applying Image Recognition</a:t>
            </a:r>
            <a:endParaRPr sz="4400"/>
          </a:p>
          <a:p>
            <a:pPr marL="0" lvl="0" indent="0" algn="ctr" rtl="0">
              <a:spcBef>
                <a:spcPts val="0"/>
              </a:spcBef>
              <a:spcAft>
                <a:spcPts val="0"/>
              </a:spcAft>
              <a:buNone/>
            </a:pPr>
            <a:r>
              <a:rPr lang="en" sz="2400"/>
              <a:t>Training &amp; counting(Coding)</a:t>
            </a:r>
            <a:endParaRPr sz="2400"/>
          </a:p>
          <a:p>
            <a:pPr marL="0" lvl="0" indent="0" algn="ctr" rtl="0">
              <a:spcBef>
                <a:spcPts val="0"/>
              </a:spcBef>
              <a:spcAft>
                <a:spcPts val="0"/>
              </a:spcAft>
              <a:buNone/>
            </a:pPr>
            <a:endParaRPr sz="3600"/>
          </a:p>
          <a:p>
            <a:pPr marL="0" lvl="0" indent="0" algn="ctr" rtl="0">
              <a:spcBef>
                <a:spcPts val="0"/>
              </a:spcBef>
              <a:spcAft>
                <a:spcPts val="0"/>
              </a:spcAft>
              <a:buClr>
                <a:schemeClr val="dk1"/>
              </a:buClr>
              <a:buSzPts val="1100"/>
              <a:buFont typeface="Arial"/>
              <a:buNone/>
            </a:pPr>
            <a:r>
              <a:rPr lang="en" sz="3600"/>
              <a:t> </a:t>
            </a:r>
            <a:endParaRPr/>
          </a:p>
          <a:p>
            <a:pPr marL="0" lvl="0" indent="0" algn="l" rtl="0">
              <a:spcBef>
                <a:spcPts val="0"/>
              </a:spcBef>
              <a:spcAft>
                <a:spcPts val="0"/>
              </a:spcAft>
              <a:buNone/>
            </a:pPr>
            <a:endParaRPr/>
          </a:p>
        </p:txBody>
      </p:sp>
      <p:sp>
        <p:nvSpPr>
          <p:cNvPr id="397" name="Google Shape;397;p49"/>
          <p:cNvSpPr txBox="1">
            <a:spLocks noGrp="1"/>
          </p:cNvSpPr>
          <p:nvPr>
            <p:ph type="body" idx="1"/>
          </p:nvPr>
        </p:nvSpPr>
        <p:spPr>
          <a:xfrm>
            <a:off x="106950" y="1523825"/>
            <a:ext cx="3764400" cy="321600"/>
          </a:xfrm>
          <a:prstGeom prst="rect">
            <a:avLst/>
          </a:prstGeom>
        </p:spPr>
        <p:txBody>
          <a:bodyPr spcFirstLastPara="1" wrap="square" lIns="91425" tIns="91425" rIns="91425" bIns="91425" anchor="t" anchorCtr="0">
            <a:noAutofit/>
          </a:bodyPr>
          <a:lstStyle/>
          <a:p>
            <a:pPr marL="457200" lvl="0" indent="-406400" algn="l" rtl="0">
              <a:lnSpc>
                <a:spcPct val="90000"/>
              </a:lnSpc>
              <a:spcBef>
                <a:spcPts val="1000"/>
              </a:spcBef>
              <a:spcAft>
                <a:spcPts val="0"/>
              </a:spcAft>
              <a:buClr>
                <a:schemeClr val="dk1"/>
              </a:buClr>
              <a:buSzPts val="2800"/>
              <a:buFont typeface="Calibri"/>
              <a:buChar char="●"/>
            </a:pPr>
            <a:r>
              <a:rPr lang="en" sz="2800">
                <a:solidFill>
                  <a:schemeClr val="dk1"/>
                </a:solidFill>
                <a:latin typeface="Calibri"/>
                <a:ea typeface="Calibri"/>
                <a:cs typeface="Calibri"/>
                <a:sym typeface="Calibri"/>
              </a:rPr>
              <a:t>Environment setup </a:t>
            </a:r>
            <a:endParaRPr sz="28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398" name="Google Shape;398;p49"/>
          <p:cNvPicPr preferRelativeResize="0"/>
          <p:nvPr/>
        </p:nvPicPr>
        <p:blipFill>
          <a:blip r:embed="rId3">
            <a:alphaModFix/>
          </a:blip>
          <a:stretch>
            <a:fillRect/>
          </a:stretch>
        </p:blipFill>
        <p:spPr>
          <a:xfrm>
            <a:off x="3492825" y="1984975"/>
            <a:ext cx="5147314" cy="29932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0"/>
          <p:cNvSpPr txBox="1">
            <a:spLocks noGrp="1"/>
          </p:cNvSpPr>
          <p:nvPr>
            <p:ph type="title"/>
          </p:nvPr>
        </p:nvSpPr>
        <p:spPr>
          <a:xfrm>
            <a:off x="0" y="445050"/>
            <a:ext cx="4076100" cy="212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a:t>Applying Image Recognition</a:t>
            </a:r>
            <a:endParaRPr sz="3600"/>
          </a:p>
          <a:p>
            <a:pPr marL="0" lvl="0" indent="0" algn="ctr" rtl="0">
              <a:spcBef>
                <a:spcPts val="0"/>
              </a:spcBef>
              <a:spcAft>
                <a:spcPts val="0"/>
              </a:spcAft>
              <a:buNone/>
            </a:pPr>
            <a:r>
              <a:rPr lang="en" sz="2400"/>
              <a:t>Training &amp; counting(Coding)</a:t>
            </a:r>
            <a:endParaRPr/>
          </a:p>
        </p:txBody>
      </p:sp>
      <p:sp>
        <p:nvSpPr>
          <p:cNvPr id="404" name="Google Shape;404;p50"/>
          <p:cNvSpPr txBox="1">
            <a:spLocks noGrp="1"/>
          </p:cNvSpPr>
          <p:nvPr>
            <p:ph type="body" idx="1"/>
          </p:nvPr>
        </p:nvSpPr>
        <p:spPr>
          <a:xfrm>
            <a:off x="311700" y="3123025"/>
            <a:ext cx="2581500" cy="6573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2800">
                <a:solidFill>
                  <a:schemeClr val="dk1"/>
                </a:solidFill>
              </a:rPr>
              <a:t>•</a:t>
            </a:r>
            <a:r>
              <a:rPr lang="en" sz="2800">
                <a:solidFill>
                  <a:schemeClr val="dk1"/>
                </a:solidFill>
                <a:latin typeface="Calibri"/>
                <a:ea typeface="Calibri"/>
                <a:cs typeface="Calibri"/>
                <a:sym typeface="Calibri"/>
              </a:rPr>
              <a:t>Making Dataset </a:t>
            </a:r>
            <a:endParaRPr sz="28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405" name="Google Shape;405;p50"/>
          <p:cNvPicPr preferRelativeResize="0"/>
          <p:nvPr/>
        </p:nvPicPr>
        <p:blipFill>
          <a:blip r:embed="rId3">
            <a:alphaModFix/>
          </a:blip>
          <a:stretch>
            <a:fillRect/>
          </a:stretch>
        </p:blipFill>
        <p:spPr>
          <a:xfrm>
            <a:off x="2893200" y="3199925"/>
            <a:ext cx="885825" cy="657225"/>
          </a:xfrm>
          <a:prstGeom prst="rect">
            <a:avLst/>
          </a:prstGeom>
          <a:noFill/>
          <a:ln>
            <a:noFill/>
          </a:ln>
        </p:spPr>
      </p:pic>
      <p:pic>
        <p:nvPicPr>
          <p:cNvPr id="406" name="Google Shape;406;p50"/>
          <p:cNvPicPr preferRelativeResize="0"/>
          <p:nvPr/>
        </p:nvPicPr>
        <p:blipFill>
          <a:blip r:embed="rId4">
            <a:alphaModFix/>
          </a:blip>
          <a:stretch>
            <a:fillRect/>
          </a:stretch>
        </p:blipFill>
        <p:spPr>
          <a:xfrm>
            <a:off x="4076225" y="134300"/>
            <a:ext cx="4867750" cy="48677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a:t>Applying Image Recognition</a:t>
            </a:r>
            <a:endParaRPr sz="3600"/>
          </a:p>
          <a:p>
            <a:pPr marL="0" lvl="0" indent="0" algn="ctr" rtl="0">
              <a:spcBef>
                <a:spcPts val="0"/>
              </a:spcBef>
              <a:spcAft>
                <a:spcPts val="0"/>
              </a:spcAft>
              <a:buClr>
                <a:schemeClr val="dk1"/>
              </a:buClr>
              <a:buSzPts val="1100"/>
              <a:buFont typeface="Arial"/>
              <a:buNone/>
            </a:pPr>
            <a:r>
              <a:rPr lang="en" sz="2400"/>
              <a:t>Training &amp; counting(Coding)</a:t>
            </a:r>
            <a:endParaRPr/>
          </a:p>
          <a:p>
            <a:pPr marL="0" lvl="0" indent="0" algn="l" rtl="0">
              <a:spcBef>
                <a:spcPts val="0"/>
              </a:spcBef>
              <a:spcAft>
                <a:spcPts val="0"/>
              </a:spcAft>
              <a:buNone/>
            </a:pPr>
            <a:endParaRPr/>
          </a:p>
        </p:txBody>
      </p:sp>
      <p:sp>
        <p:nvSpPr>
          <p:cNvPr id="412" name="Google Shape;412;p51"/>
          <p:cNvSpPr txBox="1">
            <a:spLocks noGrp="1"/>
          </p:cNvSpPr>
          <p:nvPr>
            <p:ph type="body" idx="1"/>
          </p:nvPr>
        </p:nvSpPr>
        <p:spPr>
          <a:xfrm>
            <a:off x="311700" y="1362475"/>
            <a:ext cx="8520600" cy="6627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2800">
                <a:solidFill>
                  <a:schemeClr val="dk1"/>
                </a:solidFill>
              </a:rPr>
              <a:t>•</a:t>
            </a:r>
            <a:r>
              <a:rPr lang="en" sz="2800" b="1">
                <a:solidFill>
                  <a:schemeClr val="dk1"/>
                </a:solidFill>
                <a:latin typeface="Calibri"/>
                <a:ea typeface="Calibri"/>
                <a:cs typeface="Calibri"/>
                <a:sym typeface="Calibri"/>
              </a:rPr>
              <a:t>Training Model</a:t>
            </a:r>
            <a:endParaRPr sz="2800" b="1">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413" name="Google Shape;413;p51"/>
          <p:cNvPicPr preferRelativeResize="0"/>
          <p:nvPr/>
        </p:nvPicPr>
        <p:blipFill>
          <a:blip r:embed="rId3">
            <a:alphaModFix/>
          </a:blip>
          <a:stretch>
            <a:fillRect/>
          </a:stretch>
        </p:blipFill>
        <p:spPr>
          <a:xfrm>
            <a:off x="152400" y="2177575"/>
            <a:ext cx="8724900" cy="1466850"/>
          </a:xfrm>
          <a:prstGeom prst="rect">
            <a:avLst/>
          </a:prstGeom>
          <a:noFill/>
          <a:ln>
            <a:noFill/>
          </a:ln>
        </p:spPr>
      </p:pic>
      <p:pic>
        <p:nvPicPr>
          <p:cNvPr id="414" name="Google Shape;414;p51"/>
          <p:cNvPicPr preferRelativeResize="0"/>
          <p:nvPr/>
        </p:nvPicPr>
        <p:blipFill>
          <a:blip r:embed="rId4">
            <a:alphaModFix/>
          </a:blip>
          <a:stretch>
            <a:fillRect/>
          </a:stretch>
        </p:blipFill>
        <p:spPr>
          <a:xfrm>
            <a:off x="1708325" y="3796825"/>
            <a:ext cx="2686050" cy="628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subTitle" idx="1"/>
          </p:nvPr>
        </p:nvSpPr>
        <p:spPr>
          <a:xfrm>
            <a:off x="-133250" y="1594875"/>
            <a:ext cx="4572000" cy="792600"/>
          </a:xfrm>
          <a:prstGeom prst="rect">
            <a:avLst/>
          </a:prstGeom>
        </p:spPr>
        <p:txBody>
          <a:bodyPr spcFirstLastPara="1" wrap="square" lIns="91425" tIns="91425" rIns="91425" bIns="91425" anchor="t" anchorCtr="0">
            <a:noAutofit/>
          </a:bodyPr>
          <a:lstStyle/>
          <a:p>
            <a:pPr marL="457200" lvl="0" indent="-406400" algn="ctr" rtl="0">
              <a:spcBef>
                <a:spcPts val="0"/>
              </a:spcBef>
              <a:spcAft>
                <a:spcPts val="0"/>
              </a:spcAft>
              <a:buClr>
                <a:srgbClr val="434343"/>
              </a:buClr>
              <a:buSzPts val="2800"/>
              <a:buChar char="●"/>
            </a:pPr>
            <a:r>
              <a:rPr lang="en">
                <a:solidFill>
                  <a:srgbClr val="434343"/>
                </a:solidFill>
              </a:rPr>
              <a:t>Problem Statement</a:t>
            </a:r>
            <a:endParaRPr>
              <a:solidFill>
                <a:srgbClr val="434343"/>
              </a:solidFill>
            </a:endParaRPr>
          </a:p>
        </p:txBody>
      </p:sp>
      <p:sp>
        <p:nvSpPr>
          <p:cNvPr id="77" name="Google Shape;77;p16"/>
          <p:cNvSpPr txBox="1">
            <a:spLocks noGrp="1"/>
          </p:cNvSpPr>
          <p:nvPr>
            <p:ph type="ctrTitle"/>
          </p:nvPr>
        </p:nvSpPr>
        <p:spPr>
          <a:xfrm>
            <a:off x="85175" y="554950"/>
            <a:ext cx="4792200" cy="79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274E13"/>
                </a:solidFill>
              </a:rPr>
              <a:t>Introduction:</a:t>
            </a:r>
            <a:endParaRPr>
              <a:solidFill>
                <a:srgbClr val="274E13"/>
              </a:solidFill>
            </a:endParaRPr>
          </a:p>
        </p:txBody>
      </p:sp>
      <p:pic>
        <p:nvPicPr>
          <p:cNvPr id="78" name="Google Shape;78;p16"/>
          <p:cNvPicPr preferRelativeResize="0"/>
          <p:nvPr/>
        </p:nvPicPr>
        <p:blipFill>
          <a:blip r:embed="rId3">
            <a:alphaModFix/>
          </a:blip>
          <a:stretch>
            <a:fillRect/>
          </a:stretch>
        </p:blipFill>
        <p:spPr>
          <a:xfrm>
            <a:off x="6281950" y="285750"/>
            <a:ext cx="2619375" cy="2286000"/>
          </a:xfrm>
          <a:prstGeom prst="rect">
            <a:avLst/>
          </a:prstGeom>
          <a:noFill/>
          <a:ln>
            <a:noFill/>
          </a:ln>
        </p:spPr>
      </p:pic>
      <p:pic>
        <p:nvPicPr>
          <p:cNvPr id="79" name="Google Shape;79;p16"/>
          <p:cNvPicPr preferRelativeResize="0"/>
          <p:nvPr/>
        </p:nvPicPr>
        <p:blipFill>
          <a:blip r:embed="rId4">
            <a:alphaModFix/>
          </a:blip>
          <a:stretch>
            <a:fillRect/>
          </a:stretch>
        </p:blipFill>
        <p:spPr>
          <a:xfrm>
            <a:off x="4363125" y="1961075"/>
            <a:ext cx="2571750" cy="2286000"/>
          </a:xfrm>
          <a:prstGeom prst="rect">
            <a:avLst/>
          </a:prstGeom>
          <a:noFill/>
          <a:ln>
            <a:noFill/>
          </a:ln>
        </p:spPr>
      </p:pic>
      <p:pic>
        <p:nvPicPr>
          <p:cNvPr id="80" name="Google Shape;80;p16"/>
          <p:cNvPicPr preferRelativeResize="0"/>
          <p:nvPr/>
        </p:nvPicPr>
        <p:blipFill>
          <a:blip r:embed="rId5">
            <a:alphaModFix/>
          </a:blip>
          <a:stretch>
            <a:fillRect/>
          </a:stretch>
        </p:blipFill>
        <p:spPr>
          <a:xfrm>
            <a:off x="1915025" y="2838450"/>
            <a:ext cx="2714625" cy="23050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2"/>
          <p:cNvSpPr txBox="1">
            <a:spLocks noGrp="1"/>
          </p:cNvSpPr>
          <p:nvPr>
            <p:ph type="title"/>
          </p:nvPr>
        </p:nvSpPr>
        <p:spPr>
          <a:xfrm>
            <a:off x="105950" y="457900"/>
            <a:ext cx="3727200" cy="155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a:t>Applying Image Recognition</a:t>
            </a:r>
            <a:endParaRPr sz="3000"/>
          </a:p>
          <a:p>
            <a:pPr marL="0" lvl="0" indent="0" algn="ctr" rtl="0">
              <a:spcBef>
                <a:spcPts val="0"/>
              </a:spcBef>
              <a:spcAft>
                <a:spcPts val="0"/>
              </a:spcAft>
              <a:buClr>
                <a:schemeClr val="dk1"/>
              </a:buClr>
              <a:buSzPts val="1100"/>
              <a:buFont typeface="Arial"/>
              <a:buNone/>
            </a:pPr>
            <a:r>
              <a:rPr lang="en" sz="1800"/>
              <a:t>Training &amp; counting(Coding)</a:t>
            </a:r>
            <a:endParaRPr sz="1800"/>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20" name="Google Shape;420;p52"/>
          <p:cNvSpPr txBox="1">
            <a:spLocks noGrp="1"/>
          </p:cNvSpPr>
          <p:nvPr>
            <p:ph type="body" idx="1"/>
          </p:nvPr>
        </p:nvSpPr>
        <p:spPr>
          <a:xfrm>
            <a:off x="954625" y="2013400"/>
            <a:ext cx="1591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t>Testing</a:t>
            </a:r>
            <a:r>
              <a:rPr lang="en"/>
              <a:t> </a:t>
            </a:r>
            <a:endParaRPr/>
          </a:p>
        </p:txBody>
      </p:sp>
      <p:pic>
        <p:nvPicPr>
          <p:cNvPr id="421" name="Google Shape;421;p52"/>
          <p:cNvPicPr preferRelativeResize="0"/>
          <p:nvPr/>
        </p:nvPicPr>
        <p:blipFill>
          <a:blip r:embed="rId3">
            <a:alphaModFix/>
          </a:blip>
          <a:stretch>
            <a:fillRect/>
          </a:stretch>
        </p:blipFill>
        <p:spPr>
          <a:xfrm>
            <a:off x="3833000" y="152400"/>
            <a:ext cx="5158600" cy="47928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3"/>
          <p:cNvSpPr txBox="1">
            <a:spLocks noGrp="1"/>
          </p:cNvSpPr>
          <p:nvPr>
            <p:ph type="title"/>
          </p:nvPr>
        </p:nvSpPr>
        <p:spPr>
          <a:xfrm>
            <a:off x="311700" y="445025"/>
            <a:ext cx="3816000" cy="156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a:t>Applying Image Recognition</a:t>
            </a:r>
            <a:endParaRPr sz="3600"/>
          </a:p>
          <a:p>
            <a:pPr marL="0" lvl="0" indent="0" algn="ctr" rtl="0">
              <a:spcBef>
                <a:spcPts val="0"/>
              </a:spcBef>
              <a:spcAft>
                <a:spcPts val="0"/>
              </a:spcAft>
              <a:buNone/>
            </a:pPr>
            <a:r>
              <a:rPr lang="en" sz="1800"/>
              <a:t>Training &amp; counting (Coding)</a:t>
            </a:r>
            <a:endParaRPr sz="1800"/>
          </a:p>
        </p:txBody>
      </p:sp>
      <p:sp>
        <p:nvSpPr>
          <p:cNvPr id="427" name="Google Shape;427;p53"/>
          <p:cNvSpPr txBox="1">
            <a:spLocks noGrp="1"/>
          </p:cNvSpPr>
          <p:nvPr>
            <p:ph type="body" idx="1"/>
          </p:nvPr>
        </p:nvSpPr>
        <p:spPr>
          <a:xfrm>
            <a:off x="1096075" y="2005925"/>
            <a:ext cx="1514400" cy="514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t>Testing</a:t>
            </a:r>
            <a:endParaRPr sz="2400"/>
          </a:p>
        </p:txBody>
      </p:sp>
      <p:pic>
        <p:nvPicPr>
          <p:cNvPr id="428" name="Google Shape;428;p53"/>
          <p:cNvPicPr preferRelativeResize="0"/>
          <p:nvPr/>
        </p:nvPicPr>
        <p:blipFill>
          <a:blip r:embed="rId3">
            <a:alphaModFix/>
          </a:blip>
          <a:stretch>
            <a:fillRect/>
          </a:stretch>
        </p:blipFill>
        <p:spPr>
          <a:xfrm>
            <a:off x="3960500" y="57925"/>
            <a:ext cx="5031100" cy="50212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400"/>
              <a:t>Applying Image Recognition</a:t>
            </a:r>
            <a:endParaRPr sz="4400"/>
          </a:p>
          <a:p>
            <a:pPr marL="0" lvl="0" indent="0" algn="ctr" rtl="0">
              <a:spcBef>
                <a:spcPts val="0"/>
              </a:spcBef>
              <a:spcAft>
                <a:spcPts val="0"/>
              </a:spcAft>
              <a:buNone/>
            </a:pPr>
            <a:r>
              <a:rPr lang="en" sz="2400"/>
              <a:t>Two Options </a:t>
            </a:r>
            <a:endParaRPr sz="2400"/>
          </a:p>
        </p:txBody>
      </p:sp>
      <p:sp>
        <p:nvSpPr>
          <p:cNvPr id="434" name="Google Shape;434;p54"/>
          <p:cNvSpPr txBox="1">
            <a:spLocks noGrp="1"/>
          </p:cNvSpPr>
          <p:nvPr>
            <p:ph type="body" idx="1"/>
          </p:nvPr>
        </p:nvSpPr>
        <p:spPr>
          <a:xfrm>
            <a:off x="363150" y="1345350"/>
            <a:ext cx="8520600" cy="5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0000"/>
                </a:solidFill>
                <a:latin typeface="Times New Roman"/>
                <a:ea typeface="Times New Roman"/>
                <a:cs typeface="Times New Roman"/>
                <a:sym typeface="Times New Roman"/>
              </a:rPr>
              <a:t>Raspberry Pi </a:t>
            </a:r>
            <a:endParaRPr sz="2400">
              <a:solidFill>
                <a:srgbClr val="000000"/>
              </a:solidFill>
              <a:latin typeface="Times New Roman"/>
              <a:ea typeface="Times New Roman"/>
              <a:cs typeface="Times New Roman"/>
              <a:sym typeface="Times New Roman"/>
            </a:endParaRPr>
          </a:p>
          <a:p>
            <a:pPr marL="0" lvl="0" indent="0" algn="l" rtl="0">
              <a:spcBef>
                <a:spcPts val="1600"/>
              </a:spcBef>
              <a:spcAft>
                <a:spcPts val="1600"/>
              </a:spcAft>
              <a:buNone/>
            </a:pPr>
            <a:endParaRPr/>
          </a:p>
        </p:txBody>
      </p:sp>
      <p:pic>
        <p:nvPicPr>
          <p:cNvPr id="435" name="Google Shape;435;p54"/>
          <p:cNvPicPr preferRelativeResize="0"/>
          <p:nvPr/>
        </p:nvPicPr>
        <p:blipFill>
          <a:blip r:embed="rId3">
            <a:alphaModFix/>
          </a:blip>
          <a:stretch>
            <a:fillRect/>
          </a:stretch>
        </p:blipFill>
        <p:spPr>
          <a:xfrm>
            <a:off x="1206825" y="1859250"/>
            <a:ext cx="7288193" cy="29794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5"/>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400"/>
              <a:t>Applying Image Recognition</a:t>
            </a:r>
            <a:endParaRPr sz="4400"/>
          </a:p>
          <a:p>
            <a:pPr marL="0" lvl="0" indent="0" algn="ctr" rtl="0">
              <a:spcBef>
                <a:spcPts val="0"/>
              </a:spcBef>
              <a:spcAft>
                <a:spcPts val="0"/>
              </a:spcAft>
              <a:buClr>
                <a:schemeClr val="dk1"/>
              </a:buClr>
              <a:buSzPts val="1100"/>
              <a:buFont typeface="Arial"/>
              <a:buNone/>
            </a:pPr>
            <a:r>
              <a:rPr lang="en" sz="2400"/>
              <a:t>Two Options </a:t>
            </a:r>
            <a:endParaRPr sz="2400"/>
          </a:p>
          <a:p>
            <a:pPr marL="0" lvl="0" indent="0" algn="l" rtl="0">
              <a:spcBef>
                <a:spcPts val="0"/>
              </a:spcBef>
              <a:spcAft>
                <a:spcPts val="0"/>
              </a:spcAft>
              <a:buNone/>
            </a:pPr>
            <a:endParaRPr/>
          </a:p>
        </p:txBody>
      </p:sp>
      <p:sp>
        <p:nvSpPr>
          <p:cNvPr id="441" name="Google Shape;441;p55"/>
          <p:cNvSpPr txBox="1">
            <a:spLocks noGrp="1"/>
          </p:cNvSpPr>
          <p:nvPr>
            <p:ph type="body" idx="1"/>
          </p:nvPr>
        </p:nvSpPr>
        <p:spPr>
          <a:xfrm>
            <a:off x="311700" y="1398700"/>
            <a:ext cx="2671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latin typeface="Times New Roman"/>
                <a:ea typeface="Times New Roman"/>
                <a:cs typeface="Times New Roman"/>
                <a:sym typeface="Times New Roman"/>
              </a:rPr>
              <a:t>Personal Computer </a:t>
            </a:r>
            <a:endParaRPr sz="2400">
              <a:latin typeface="Times New Roman"/>
              <a:ea typeface="Times New Roman"/>
              <a:cs typeface="Times New Roman"/>
              <a:sym typeface="Times New Roman"/>
            </a:endParaRPr>
          </a:p>
        </p:txBody>
      </p:sp>
      <p:pic>
        <p:nvPicPr>
          <p:cNvPr id="442" name="Google Shape;442;p55"/>
          <p:cNvPicPr preferRelativeResize="0"/>
          <p:nvPr/>
        </p:nvPicPr>
        <p:blipFill>
          <a:blip r:embed="rId3">
            <a:alphaModFix/>
          </a:blip>
          <a:stretch>
            <a:fillRect/>
          </a:stretch>
        </p:blipFill>
        <p:spPr>
          <a:xfrm>
            <a:off x="886825" y="1892350"/>
            <a:ext cx="7624035" cy="28673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6"/>
          <p:cNvSpPr txBox="1">
            <a:spLocks noGrp="1"/>
          </p:cNvSpPr>
          <p:nvPr>
            <p:ph type="ctrTitle"/>
          </p:nvPr>
        </p:nvSpPr>
        <p:spPr>
          <a:xfrm>
            <a:off x="0" y="212450"/>
            <a:ext cx="5003400" cy="7926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3000">
                <a:solidFill>
                  <a:srgbClr val="274E13"/>
                </a:solidFill>
              </a:rPr>
              <a:t>Prototype Development  </a:t>
            </a:r>
            <a:endParaRPr sz="3000">
              <a:solidFill>
                <a:srgbClr val="274E13"/>
              </a:solidFill>
            </a:endParaRPr>
          </a:p>
        </p:txBody>
      </p:sp>
      <p:sp>
        <p:nvSpPr>
          <p:cNvPr id="448" name="Google Shape;448;p56"/>
          <p:cNvSpPr txBox="1">
            <a:spLocks noGrp="1"/>
          </p:cNvSpPr>
          <p:nvPr>
            <p:ph type="subTitle" idx="1"/>
          </p:nvPr>
        </p:nvSpPr>
        <p:spPr>
          <a:xfrm>
            <a:off x="288325" y="952075"/>
            <a:ext cx="3838500" cy="649200"/>
          </a:xfrm>
          <a:prstGeom prst="rect">
            <a:avLst/>
          </a:prstGeom>
        </p:spPr>
        <p:txBody>
          <a:bodyPr spcFirstLastPara="1" wrap="square" lIns="91425" tIns="91425" rIns="91425" bIns="91425" anchor="t" anchorCtr="0">
            <a:noAutofit/>
          </a:bodyPr>
          <a:lstStyle/>
          <a:p>
            <a:pPr marL="457200" lvl="0" indent="-381000" algn="ctr" rtl="0">
              <a:spcBef>
                <a:spcPts val="0"/>
              </a:spcBef>
              <a:spcAft>
                <a:spcPts val="0"/>
              </a:spcAft>
              <a:buSzPts val="2400"/>
              <a:buChar char="●"/>
            </a:pPr>
            <a:r>
              <a:rPr lang="en" sz="2400"/>
              <a:t>Aircraft Body</a:t>
            </a:r>
            <a:endParaRPr sz="2400"/>
          </a:p>
        </p:txBody>
      </p:sp>
      <p:pic>
        <p:nvPicPr>
          <p:cNvPr id="449" name="Google Shape;449;p56"/>
          <p:cNvPicPr preferRelativeResize="0"/>
          <p:nvPr/>
        </p:nvPicPr>
        <p:blipFill rotWithShape="1">
          <a:blip r:embed="rId3">
            <a:alphaModFix/>
          </a:blip>
          <a:srcRect l="4468" t="11717" r="4704" b="9374"/>
          <a:stretch/>
        </p:blipFill>
        <p:spPr>
          <a:xfrm>
            <a:off x="421275" y="2314800"/>
            <a:ext cx="3974425" cy="2075254"/>
          </a:xfrm>
          <a:prstGeom prst="rect">
            <a:avLst/>
          </a:prstGeom>
          <a:noFill/>
          <a:ln w="9525" cap="flat" cmpd="sng">
            <a:solidFill>
              <a:srgbClr val="666666"/>
            </a:solidFill>
            <a:prstDash val="solid"/>
            <a:round/>
            <a:headEnd type="none" w="sm" len="sm"/>
            <a:tailEnd type="none" w="sm" len="sm"/>
          </a:ln>
        </p:spPr>
      </p:pic>
      <p:graphicFrame>
        <p:nvGraphicFramePr>
          <p:cNvPr id="450" name="Google Shape;450;p56"/>
          <p:cNvGraphicFramePr/>
          <p:nvPr/>
        </p:nvGraphicFramePr>
        <p:xfrm>
          <a:off x="5279100" y="64975"/>
          <a:ext cx="3676775" cy="4960620"/>
        </p:xfrm>
        <a:graphic>
          <a:graphicData uri="http://schemas.openxmlformats.org/drawingml/2006/table">
            <a:tbl>
              <a:tblPr>
                <a:noFill/>
                <a:tableStyleId>{C30C897B-0B53-4BC4-875A-FC1EDC398512}</a:tableStyleId>
              </a:tblPr>
              <a:tblGrid>
                <a:gridCol w="1731375"/>
                <a:gridCol w="1945400"/>
              </a:tblGrid>
              <a:tr h="301850">
                <a:tc>
                  <a:txBody>
                    <a:bodyPr/>
                    <a:lstStyle/>
                    <a:p>
                      <a:pPr marL="0" lvl="0" indent="0" algn="ctr" rtl="0">
                        <a:lnSpc>
                          <a:spcPct val="150000"/>
                        </a:lnSpc>
                        <a:spcBef>
                          <a:spcPts val="0"/>
                        </a:spcBef>
                        <a:spcAft>
                          <a:spcPts val="0"/>
                        </a:spcAft>
                        <a:buNone/>
                      </a:pPr>
                      <a:r>
                        <a:rPr lang="en" sz="1100" b="1">
                          <a:latin typeface="Times New Roman"/>
                          <a:ea typeface="Times New Roman"/>
                          <a:cs typeface="Times New Roman"/>
                          <a:sym typeface="Times New Roman"/>
                        </a:rPr>
                        <a:t>Criteria</a:t>
                      </a:r>
                      <a:endParaRPr sz="110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EC0BF"/>
                    </a:solidFill>
                  </a:tcPr>
                </a:tc>
                <a:tc>
                  <a:txBody>
                    <a:bodyPr/>
                    <a:lstStyle/>
                    <a:p>
                      <a:pPr marL="0" lvl="0" indent="0" algn="ctr" rtl="0">
                        <a:lnSpc>
                          <a:spcPct val="150000"/>
                        </a:lnSpc>
                        <a:spcBef>
                          <a:spcPts val="0"/>
                        </a:spcBef>
                        <a:spcAft>
                          <a:spcPts val="0"/>
                        </a:spcAft>
                        <a:buNone/>
                      </a:pPr>
                      <a:r>
                        <a:rPr lang="en" sz="1100" b="1">
                          <a:latin typeface="Times New Roman"/>
                          <a:ea typeface="Times New Roman"/>
                          <a:cs typeface="Times New Roman"/>
                          <a:sym typeface="Times New Roman"/>
                        </a:rPr>
                        <a:t>Details</a:t>
                      </a:r>
                      <a:endParaRPr sz="110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EC0BF"/>
                    </a:solidFill>
                  </a:tcPr>
                </a:tc>
              </a:tr>
              <a:tr h="538425">
                <a:tc>
                  <a:txBody>
                    <a:bodyPr/>
                    <a:lstStyle/>
                    <a:p>
                      <a:pPr marL="0" lvl="0" indent="0" algn="ctr" rtl="0">
                        <a:lnSpc>
                          <a:spcPct val="150000"/>
                        </a:lnSpc>
                        <a:spcBef>
                          <a:spcPts val="0"/>
                        </a:spcBef>
                        <a:spcAft>
                          <a:spcPts val="0"/>
                        </a:spcAft>
                        <a:buNone/>
                      </a:pPr>
                      <a:r>
                        <a:rPr lang="en" sz="1100" b="1">
                          <a:latin typeface="Times New Roman"/>
                          <a:ea typeface="Times New Roman"/>
                          <a:cs typeface="Times New Roman"/>
                          <a:sym typeface="Times New Roman"/>
                        </a:rPr>
                        <a:t>Weight (Battery &amp; Propellers Included)</a:t>
                      </a:r>
                      <a:endParaRPr sz="110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3E4E4"/>
                    </a:solidFill>
                  </a:tcPr>
                </a:tc>
                <a:tc>
                  <a:txBody>
                    <a:bodyPr/>
                    <a:lstStyle/>
                    <a:p>
                      <a:pPr marL="0" lvl="0" indent="0" algn="ctr" rtl="0">
                        <a:lnSpc>
                          <a:spcPct val="150000"/>
                        </a:lnSpc>
                        <a:spcBef>
                          <a:spcPts val="0"/>
                        </a:spcBef>
                        <a:spcAft>
                          <a:spcPts val="0"/>
                        </a:spcAft>
                        <a:buNone/>
                      </a:pPr>
                      <a:r>
                        <a:rPr lang="en" sz="1100">
                          <a:latin typeface="Times New Roman"/>
                          <a:ea typeface="Times New Roman"/>
                          <a:cs typeface="Times New Roman"/>
                          <a:sym typeface="Times New Roman"/>
                        </a:rPr>
                        <a:t>1216 g</a:t>
                      </a:r>
                      <a:endParaRPr sz="1100">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r>
              <a:tr h="538425">
                <a:tc>
                  <a:txBody>
                    <a:bodyPr/>
                    <a:lstStyle/>
                    <a:p>
                      <a:pPr marL="0" lvl="0" indent="0" algn="ctr" rtl="0">
                        <a:lnSpc>
                          <a:spcPct val="150000"/>
                        </a:lnSpc>
                        <a:spcBef>
                          <a:spcPts val="0"/>
                        </a:spcBef>
                        <a:spcAft>
                          <a:spcPts val="0"/>
                        </a:spcAft>
                        <a:buNone/>
                      </a:pPr>
                      <a:r>
                        <a:rPr lang="en" sz="1100" b="1">
                          <a:latin typeface="Times New Roman"/>
                          <a:ea typeface="Times New Roman"/>
                          <a:cs typeface="Times New Roman"/>
                          <a:sym typeface="Times New Roman"/>
                        </a:rPr>
                        <a:t>Diagonal Size (Propellers Excluded)	</a:t>
                      </a:r>
                      <a:endParaRPr sz="110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3E4E4"/>
                    </a:solidFill>
                  </a:tcPr>
                </a:tc>
                <a:tc>
                  <a:txBody>
                    <a:bodyPr/>
                    <a:lstStyle/>
                    <a:p>
                      <a:pPr marL="0" lvl="0" indent="0" algn="ctr" rtl="0">
                        <a:lnSpc>
                          <a:spcPct val="150000"/>
                        </a:lnSpc>
                        <a:spcBef>
                          <a:spcPts val="0"/>
                        </a:spcBef>
                        <a:spcAft>
                          <a:spcPts val="0"/>
                        </a:spcAft>
                        <a:buNone/>
                      </a:pPr>
                      <a:r>
                        <a:rPr lang="en" sz="1100">
                          <a:latin typeface="Times New Roman"/>
                          <a:ea typeface="Times New Roman"/>
                          <a:cs typeface="Times New Roman"/>
                          <a:sym typeface="Times New Roman"/>
                        </a:rPr>
                        <a:t>350 mm</a:t>
                      </a:r>
                      <a:endParaRPr sz="1100">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r>
              <a:tr h="301850">
                <a:tc>
                  <a:txBody>
                    <a:bodyPr/>
                    <a:lstStyle/>
                    <a:p>
                      <a:pPr marL="0" lvl="0" indent="0" algn="ctr" rtl="0">
                        <a:lnSpc>
                          <a:spcPct val="150000"/>
                        </a:lnSpc>
                        <a:spcBef>
                          <a:spcPts val="0"/>
                        </a:spcBef>
                        <a:spcAft>
                          <a:spcPts val="0"/>
                        </a:spcAft>
                        <a:buNone/>
                      </a:pPr>
                      <a:r>
                        <a:rPr lang="en" sz="1100" b="1">
                          <a:latin typeface="Times New Roman"/>
                          <a:ea typeface="Times New Roman"/>
                          <a:cs typeface="Times New Roman"/>
                          <a:sym typeface="Times New Roman"/>
                        </a:rPr>
                        <a:t>Max Speed	</a:t>
                      </a:r>
                      <a:endParaRPr sz="110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3E4E4"/>
                    </a:solidFill>
                  </a:tcPr>
                </a:tc>
                <a:tc>
                  <a:txBody>
                    <a:bodyPr/>
                    <a:lstStyle/>
                    <a:p>
                      <a:pPr marL="0" lvl="0" indent="0" algn="ctr" rtl="0">
                        <a:lnSpc>
                          <a:spcPct val="150000"/>
                        </a:lnSpc>
                        <a:spcBef>
                          <a:spcPts val="0"/>
                        </a:spcBef>
                        <a:spcAft>
                          <a:spcPts val="0"/>
                        </a:spcAft>
                        <a:buNone/>
                      </a:pPr>
                      <a:r>
                        <a:rPr lang="en" sz="1100">
                          <a:latin typeface="Times New Roman"/>
                          <a:ea typeface="Times New Roman"/>
                          <a:cs typeface="Times New Roman"/>
                          <a:sym typeface="Times New Roman"/>
                        </a:rPr>
                        <a:t>16 m/s (ATTI mode)</a:t>
                      </a:r>
                      <a:endParaRPr sz="1100">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r>
              <a:tr h="301850">
                <a:tc>
                  <a:txBody>
                    <a:bodyPr/>
                    <a:lstStyle/>
                    <a:p>
                      <a:pPr marL="0" lvl="0" indent="0" algn="ctr" rtl="0">
                        <a:lnSpc>
                          <a:spcPct val="150000"/>
                        </a:lnSpc>
                        <a:spcBef>
                          <a:spcPts val="0"/>
                        </a:spcBef>
                        <a:spcAft>
                          <a:spcPts val="0"/>
                        </a:spcAft>
                        <a:buNone/>
                      </a:pPr>
                      <a:r>
                        <a:rPr lang="en" sz="1100" b="1">
                          <a:latin typeface="Times New Roman"/>
                          <a:ea typeface="Times New Roman"/>
                          <a:cs typeface="Times New Roman"/>
                          <a:sym typeface="Times New Roman"/>
                        </a:rPr>
                        <a:t>Max Flight Time</a:t>
                      </a:r>
                      <a:endParaRPr sz="110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3E4E4"/>
                    </a:solidFill>
                  </a:tcPr>
                </a:tc>
                <a:tc>
                  <a:txBody>
                    <a:bodyPr/>
                    <a:lstStyle/>
                    <a:p>
                      <a:pPr marL="0" lvl="0" indent="0" algn="ctr" rtl="0">
                        <a:lnSpc>
                          <a:spcPct val="150000"/>
                        </a:lnSpc>
                        <a:spcBef>
                          <a:spcPts val="0"/>
                        </a:spcBef>
                        <a:spcAft>
                          <a:spcPts val="0"/>
                        </a:spcAft>
                        <a:buNone/>
                      </a:pPr>
                      <a:r>
                        <a:rPr lang="en" sz="1100">
                          <a:latin typeface="Times New Roman"/>
                          <a:ea typeface="Times New Roman"/>
                          <a:cs typeface="Times New Roman"/>
                          <a:sym typeface="Times New Roman"/>
                        </a:rPr>
                        <a:t>Approx. 25 minutes</a:t>
                      </a:r>
                      <a:endParaRPr sz="1100">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r>
              <a:tr h="538425">
                <a:tc>
                  <a:txBody>
                    <a:bodyPr/>
                    <a:lstStyle/>
                    <a:p>
                      <a:pPr marL="0" lvl="0" indent="0" algn="ctr" rtl="0">
                        <a:lnSpc>
                          <a:spcPct val="150000"/>
                        </a:lnSpc>
                        <a:spcBef>
                          <a:spcPts val="0"/>
                        </a:spcBef>
                        <a:spcAft>
                          <a:spcPts val="0"/>
                        </a:spcAft>
                        <a:buNone/>
                      </a:pPr>
                      <a:r>
                        <a:rPr lang="en" sz="1100" b="1">
                          <a:latin typeface="Times New Roman"/>
                          <a:ea typeface="Times New Roman"/>
                          <a:cs typeface="Times New Roman"/>
                          <a:sym typeface="Times New Roman"/>
                        </a:rPr>
                        <a:t>Operating Temperature Range</a:t>
                      </a:r>
                      <a:endParaRPr sz="110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3E4E4"/>
                    </a:solidFill>
                  </a:tcPr>
                </a:tc>
                <a:tc>
                  <a:txBody>
                    <a:bodyPr/>
                    <a:lstStyle/>
                    <a:p>
                      <a:pPr marL="0" lvl="0" indent="0" algn="ctr" rtl="0">
                        <a:lnSpc>
                          <a:spcPct val="150000"/>
                        </a:lnSpc>
                        <a:spcBef>
                          <a:spcPts val="0"/>
                        </a:spcBef>
                        <a:spcAft>
                          <a:spcPts val="0"/>
                        </a:spcAft>
                        <a:buNone/>
                      </a:pPr>
                      <a:r>
                        <a:rPr lang="en" sz="1100">
                          <a:latin typeface="Times New Roman"/>
                          <a:ea typeface="Times New Roman"/>
                          <a:cs typeface="Times New Roman"/>
                          <a:sym typeface="Times New Roman"/>
                        </a:rPr>
                        <a:t>32° to 104°F (0° to 40°C)</a:t>
                      </a:r>
                      <a:endParaRPr sz="1100">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r>
              <a:tr h="538425">
                <a:tc>
                  <a:txBody>
                    <a:bodyPr/>
                    <a:lstStyle/>
                    <a:p>
                      <a:pPr marL="0" lvl="0" indent="0" algn="ctr" rtl="0">
                        <a:lnSpc>
                          <a:spcPct val="150000"/>
                        </a:lnSpc>
                        <a:spcBef>
                          <a:spcPts val="0"/>
                        </a:spcBef>
                        <a:spcAft>
                          <a:spcPts val="0"/>
                        </a:spcAft>
                        <a:buNone/>
                      </a:pPr>
                      <a:r>
                        <a:rPr lang="en" sz="1100" b="1">
                          <a:latin typeface="Times New Roman"/>
                          <a:ea typeface="Times New Roman"/>
                          <a:cs typeface="Times New Roman"/>
                          <a:sym typeface="Times New Roman"/>
                        </a:rPr>
                        <a:t>Satellite Positioning Systems</a:t>
                      </a:r>
                      <a:endParaRPr sz="110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3E4E4"/>
                    </a:solidFill>
                  </a:tcPr>
                </a:tc>
                <a:tc>
                  <a:txBody>
                    <a:bodyPr/>
                    <a:lstStyle/>
                    <a:p>
                      <a:pPr marL="0" lvl="0" indent="0" algn="ctr" rtl="0">
                        <a:lnSpc>
                          <a:spcPct val="150000"/>
                        </a:lnSpc>
                        <a:spcBef>
                          <a:spcPts val="0"/>
                        </a:spcBef>
                        <a:spcAft>
                          <a:spcPts val="0"/>
                        </a:spcAft>
                        <a:buNone/>
                      </a:pPr>
                      <a:r>
                        <a:rPr lang="en" sz="1100">
                          <a:latin typeface="Times New Roman"/>
                          <a:ea typeface="Times New Roman"/>
                          <a:cs typeface="Times New Roman"/>
                          <a:sym typeface="Times New Roman"/>
                        </a:rPr>
                        <a:t>GPS</a:t>
                      </a:r>
                      <a:endParaRPr sz="1100">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r>
              <a:tr h="301850">
                <a:tc>
                  <a:txBody>
                    <a:bodyPr/>
                    <a:lstStyle/>
                    <a:p>
                      <a:pPr marL="0" lvl="0" indent="0" algn="ctr" rtl="0">
                        <a:lnSpc>
                          <a:spcPct val="150000"/>
                        </a:lnSpc>
                        <a:spcBef>
                          <a:spcPts val="0"/>
                        </a:spcBef>
                        <a:spcAft>
                          <a:spcPts val="0"/>
                        </a:spcAft>
                        <a:buNone/>
                      </a:pPr>
                      <a:r>
                        <a:rPr lang="en" sz="1100" b="1">
                          <a:latin typeface="Times New Roman"/>
                          <a:ea typeface="Times New Roman"/>
                          <a:cs typeface="Times New Roman"/>
                          <a:sym typeface="Times New Roman"/>
                        </a:rPr>
                        <a:t>Stabilization</a:t>
                      </a:r>
                      <a:endParaRPr sz="110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3E4E4"/>
                    </a:solidFill>
                  </a:tcPr>
                </a:tc>
                <a:tc>
                  <a:txBody>
                    <a:bodyPr/>
                    <a:lstStyle/>
                    <a:p>
                      <a:pPr marL="0" lvl="0" indent="0" algn="ctr" rtl="0">
                        <a:lnSpc>
                          <a:spcPct val="150000"/>
                        </a:lnSpc>
                        <a:spcBef>
                          <a:spcPts val="0"/>
                        </a:spcBef>
                        <a:spcAft>
                          <a:spcPts val="0"/>
                        </a:spcAft>
                        <a:buNone/>
                      </a:pPr>
                      <a:r>
                        <a:rPr lang="en" sz="1100">
                          <a:latin typeface="Times New Roman"/>
                          <a:ea typeface="Times New Roman"/>
                          <a:cs typeface="Times New Roman"/>
                          <a:sym typeface="Times New Roman"/>
                        </a:rPr>
                        <a:t>3-axis (pitch, roll, yaw)</a:t>
                      </a:r>
                      <a:endParaRPr sz="1100">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r>
              <a:tr h="1248150">
                <a:tc>
                  <a:txBody>
                    <a:bodyPr/>
                    <a:lstStyle/>
                    <a:p>
                      <a:pPr marL="0" lvl="0" indent="0" algn="ctr" rtl="0">
                        <a:lnSpc>
                          <a:spcPct val="150000"/>
                        </a:lnSpc>
                        <a:spcBef>
                          <a:spcPts val="0"/>
                        </a:spcBef>
                        <a:spcAft>
                          <a:spcPts val="0"/>
                        </a:spcAft>
                        <a:buNone/>
                      </a:pPr>
                      <a:r>
                        <a:rPr lang="en" sz="1100" b="1">
                          <a:latin typeface="Times New Roman"/>
                          <a:ea typeface="Times New Roman"/>
                          <a:cs typeface="Times New Roman"/>
                          <a:sym typeface="Times New Roman"/>
                        </a:rPr>
                        <a:t>Max Transmission Distance</a:t>
                      </a:r>
                      <a:endParaRPr sz="1100" b="1">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3E4E4"/>
                    </a:solidFill>
                  </a:tcPr>
                </a:tc>
                <a:tc>
                  <a:txBody>
                    <a:bodyPr/>
                    <a:lstStyle/>
                    <a:p>
                      <a:pPr marL="0" lvl="0" indent="0" algn="ctr" rtl="0">
                        <a:lnSpc>
                          <a:spcPct val="150000"/>
                        </a:lnSpc>
                        <a:spcBef>
                          <a:spcPts val="0"/>
                        </a:spcBef>
                        <a:spcAft>
                          <a:spcPts val="0"/>
                        </a:spcAft>
                        <a:buNone/>
                      </a:pPr>
                      <a:r>
                        <a:rPr lang="en" sz="1100">
                          <a:latin typeface="Times New Roman"/>
                          <a:ea typeface="Times New Roman"/>
                          <a:cs typeface="Times New Roman"/>
                          <a:sym typeface="Times New Roman"/>
                        </a:rPr>
                        <a:t>FCC: 1000 m</a:t>
                      </a:r>
                      <a:endParaRPr sz="1100">
                        <a:latin typeface="Times New Roman"/>
                        <a:ea typeface="Times New Roman"/>
                        <a:cs typeface="Times New Roman"/>
                        <a:sym typeface="Times New Roman"/>
                      </a:endParaRPr>
                    </a:p>
                    <a:p>
                      <a:pPr marL="0" lvl="0" indent="0" algn="ctr" rtl="0">
                        <a:lnSpc>
                          <a:spcPct val="150000"/>
                        </a:lnSpc>
                        <a:spcBef>
                          <a:spcPts val="0"/>
                        </a:spcBef>
                        <a:spcAft>
                          <a:spcPts val="0"/>
                        </a:spcAft>
                        <a:buNone/>
                      </a:pPr>
                      <a:r>
                        <a:rPr lang="en" sz="1100">
                          <a:latin typeface="Times New Roman"/>
                          <a:ea typeface="Times New Roman"/>
                          <a:cs typeface="Times New Roman"/>
                          <a:sym typeface="Times New Roman"/>
                        </a:rPr>
                        <a:t>CE: 500 m</a:t>
                      </a:r>
                      <a:endParaRPr sz="1100">
                        <a:latin typeface="Times New Roman"/>
                        <a:ea typeface="Times New Roman"/>
                        <a:cs typeface="Times New Roman"/>
                        <a:sym typeface="Times New Roman"/>
                      </a:endParaRPr>
                    </a:p>
                    <a:p>
                      <a:pPr marL="0" lvl="0" indent="0" algn="ctr" rtl="0">
                        <a:lnSpc>
                          <a:spcPct val="150000"/>
                        </a:lnSpc>
                        <a:spcBef>
                          <a:spcPts val="0"/>
                        </a:spcBef>
                        <a:spcAft>
                          <a:spcPts val="0"/>
                        </a:spcAft>
                        <a:buNone/>
                      </a:pPr>
                      <a:r>
                        <a:rPr lang="en" sz="1100">
                          <a:latin typeface="Times New Roman"/>
                          <a:ea typeface="Times New Roman"/>
                          <a:cs typeface="Times New Roman"/>
                          <a:sym typeface="Times New Roman"/>
                        </a:rPr>
                        <a:t>(outdoors and unobstructed, aircraft's altitude at 400 feet (120 m))</a:t>
                      </a:r>
                      <a:endParaRPr sz="1100">
                        <a:latin typeface="Times New Roman"/>
                        <a:ea typeface="Times New Roman"/>
                        <a:cs typeface="Times New Roman"/>
                        <a:sym typeface="Times New Roman"/>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7"/>
          <p:cNvSpPr txBox="1">
            <a:spLocks noGrp="1"/>
          </p:cNvSpPr>
          <p:nvPr>
            <p:ph type="subTitle" idx="4294967295"/>
          </p:nvPr>
        </p:nvSpPr>
        <p:spPr>
          <a:xfrm>
            <a:off x="125600" y="262375"/>
            <a:ext cx="3838500" cy="649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Creating 3D Design </a:t>
            </a:r>
            <a:endParaRPr sz="2400"/>
          </a:p>
        </p:txBody>
      </p:sp>
      <p:pic>
        <p:nvPicPr>
          <p:cNvPr id="456" name="Google Shape;456;p57"/>
          <p:cNvPicPr preferRelativeResize="0"/>
          <p:nvPr/>
        </p:nvPicPr>
        <p:blipFill rotWithShape="1">
          <a:blip r:embed="rId3">
            <a:alphaModFix/>
          </a:blip>
          <a:srcRect l="15542" t="37606" r="31413" b="36752"/>
          <a:stretch/>
        </p:blipFill>
        <p:spPr>
          <a:xfrm>
            <a:off x="125600" y="2397900"/>
            <a:ext cx="2551675" cy="1143000"/>
          </a:xfrm>
          <a:prstGeom prst="rect">
            <a:avLst/>
          </a:prstGeom>
          <a:noFill/>
          <a:ln w="9525" cap="flat" cmpd="sng">
            <a:solidFill>
              <a:srgbClr val="666666"/>
            </a:solidFill>
            <a:prstDash val="solid"/>
            <a:round/>
            <a:headEnd type="none" w="sm" len="sm"/>
            <a:tailEnd type="none" w="sm" len="sm"/>
          </a:ln>
        </p:spPr>
      </p:pic>
      <p:pic>
        <p:nvPicPr>
          <p:cNvPr id="457" name="Google Shape;457;p57"/>
          <p:cNvPicPr preferRelativeResize="0"/>
          <p:nvPr/>
        </p:nvPicPr>
        <p:blipFill rotWithShape="1">
          <a:blip r:embed="rId4">
            <a:alphaModFix/>
          </a:blip>
          <a:srcRect l="26921" t="32053" r="23959" b="3413"/>
          <a:stretch/>
        </p:blipFill>
        <p:spPr>
          <a:xfrm>
            <a:off x="2088538" y="1250125"/>
            <a:ext cx="2924175" cy="2876550"/>
          </a:xfrm>
          <a:prstGeom prst="rect">
            <a:avLst/>
          </a:prstGeom>
          <a:noFill/>
          <a:ln w="25400" cap="flat" cmpd="sng">
            <a:solidFill>
              <a:srgbClr val="999999"/>
            </a:solidFill>
            <a:prstDash val="solid"/>
            <a:miter lim="8000"/>
            <a:headEnd type="none" w="sm" len="sm"/>
            <a:tailEnd type="none" w="sm" len="sm"/>
          </a:ln>
        </p:spPr>
      </p:pic>
      <p:pic>
        <p:nvPicPr>
          <p:cNvPr id="458" name="Google Shape;458;p57"/>
          <p:cNvPicPr preferRelativeResize="0"/>
          <p:nvPr/>
        </p:nvPicPr>
        <p:blipFill rotWithShape="1">
          <a:blip r:embed="rId5">
            <a:alphaModFix/>
          </a:blip>
          <a:srcRect l="5850" t="15604" r="42785" b="5624"/>
          <a:stretch/>
        </p:blipFill>
        <p:spPr>
          <a:xfrm>
            <a:off x="4571988" y="1599400"/>
            <a:ext cx="2409825" cy="2305050"/>
          </a:xfrm>
          <a:prstGeom prst="rect">
            <a:avLst/>
          </a:prstGeom>
          <a:noFill/>
          <a:ln w="9525" cap="flat" cmpd="sng">
            <a:solidFill>
              <a:srgbClr val="666666"/>
            </a:solidFill>
            <a:prstDash val="solid"/>
            <a:round/>
            <a:headEnd type="none" w="sm" len="sm"/>
            <a:tailEnd type="none" w="sm" len="sm"/>
          </a:ln>
        </p:spPr>
      </p:pic>
      <p:pic>
        <p:nvPicPr>
          <p:cNvPr id="459" name="Google Shape;459;p57"/>
          <p:cNvPicPr preferRelativeResize="0"/>
          <p:nvPr/>
        </p:nvPicPr>
        <p:blipFill rotWithShape="1">
          <a:blip r:embed="rId6">
            <a:alphaModFix/>
          </a:blip>
          <a:srcRect l="38621" t="16876" r="14581" b="6652"/>
          <a:stretch/>
        </p:blipFill>
        <p:spPr>
          <a:xfrm>
            <a:off x="6696488" y="2226600"/>
            <a:ext cx="1857388" cy="1900086"/>
          </a:xfrm>
          <a:prstGeom prst="rect">
            <a:avLst/>
          </a:prstGeom>
          <a:noFill/>
          <a:ln w="9525" cap="flat" cmpd="sng">
            <a:solidFill>
              <a:srgbClr val="666666"/>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56"/>
                                        </p:tgtEl>
                                        <p:attrNameLst>
                                          <p:attrName>style.visibility</p:attrName>
                                        </p:attrNameLst>
                                      </p:cBhvr>
                                      <p:to>
                                        <p:strVal val="visible"/>
                                      </p:to>
                                    </p:set>
                                    <p:anim calcmode="lin" valueType="num">
                                      <p:cBhvr additive="base">
                                        <p:cTn id="7" dur="1000"/>
                                        <p:tgtEl>
                                          <p:spTgt spid="45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57"/>
                                        </p:tgtEl>
                                        <p:attrNameLst>
                                          <p:attrName>style.visibility</p:attrName>
                                        </p:attrNameLst>
                                      </p:cBhvr>
                                      <p:to>
                                        <p:strVal val="visible"/>
                                      </p:to>
                                    </p:set>
                                    <p:anim calcmode="lin" valueType="num">
                                      <p:cBhvr additive="base">
                                        <p:cTn id="12" dur="1000"/>
                                        <p:tgtEl>
                                          <p:spTgt spid="457"/>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58"/>
                                        </p:tgtEl>
                                        <p:attrNameLst>
                                          <p:attrName>style.visibility</p:attrName>
                                        </p:attrNameLst>
                                      </p:cBhvr>
                                      <p:to>
                                        <p:strVal val="visible"/>
                                      </p:to>
                                    </p:set>
                                    <p:anim calcmode="lin" valueType="num">
                                      <p:cBhvr additive="base">
                                        <p:cTn id="17" dur="1000"/>
                                        <p:tgtEl>
                                          <p:spTgt spid="458"/>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459"/>
                                        </p:tgtEl>
                                        <p:attrNameLst>
                                          <p:attrName>style.visibility</p:attrName>
                                        </p:attrNameLst>
                                      </p:cBhvr>
                                      <p:to>
                                        <p:strVal val="visible"/>
                                      </p:to>
                                    </p:set>
                                    <p:anim calcmode="lin" valueType="num">
                                      <p:cBhvr additive="base">
                                        <p:cTn id="22" dur="1000"/>
                                        <p:tgtEl>
                                          <p:spTgt spid="4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58"/>
          <p:cNvPicPr preferRelativeResize="0"/>
          <p:nvPr/>
        </p:nvPicPr>
        <p:blipFill>
          <a:blip r:embed="rId3">
            <a:alphaModFix/>
          </a:blip>
          <a:stretch>
            <a:fillRect/>
          </a:stretch>
        </p:blipFill>
        <p:spPr>
          <a:xfrm>
            <a:off x="74175" y="760375"/>
            <a:ext cx="1403850" cy="3022700"/>
          </a:xfrm>
          <a:prstGeom prst="rect">
            <a:avLst/>
          </a:prstGeom>
          <a:noFill/>
          <a:ln>
            <a:noFill/>
          </a:ln>
        </p:spPr>
      </p:pic>
      <p:sp>
        <p:nvSpPr>
          <p:cNvPr id="465" name="Google Shape;465;p58"/>
          <p:cNvSpPr/>
          <p:nvPr/>
        </p:nvSpPr>
        <p:spPr>
          <a:xfrm>
            <a:off x="1325725" y="2255600"/>
            <a:ext cx="863400" cy="737100"/>
          </a:xfrm>
          <a:prstGeom prst="mathPlus">
            <a:avLst>
              <a:gd name="adj1" fmla="val 23520"/>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6" name="Google Shape;466;p58"/>
          <p:cNvPicPr preferRelativeResize="0"/>
          <p:nvPr/>
        </p:nvPicPr>
        <p:blipFill rotWithShape="1">
          <a:blip r:embed="rId4">
            <a:alphaModFix/>
          </a:blip>
          <a:srcRect l="20075" r="12076"/>
          <a:stretch/>
        </p:blipFill>
        <p:spPr>
          <a:xfrm rot="-5400000">
            <a:off x="2927373" y="934303"/>
            <a:ext cx="1726674" cy="3046720"/>
          </a:xfrm>
          <a:prstGeom prst="rect">
            <a:avLst/>
          </a:prstGeom>
          <a:noFill/>
          <a:ln w="9525" cap="flat" cmpd="sng">
            <a:solidFill>
              <a:srgbClr val="666666"/>
            </a:solidFill>
            <a:prstDash val="solid"/>
            <a:round/>
            <a:headEnd type="none" w="sm" len="sm"/>
            <a:tailEnd type="none" w="sm" len="sm"/>
          </a:ln>
        </p:spPr>
      </p:pic>
      <p:sp>
        <p:nvSpPr>
          <p:cNvPr id="467" name="Google Shape;467;p58"/>
          <p:cNvSpPr/>
          <p:nvPr/>
        </p:nvSpPr>
        <p:spPr>
          <a:xfrm>
            <a:off x="5377513" y="2356700"/>
            <a:ext cx="753900" cy="534900"/>
          </a:xfrm>
          <a:prstGeom prst="mathEqual">
            <a:avLst>
              <a:gd name="adj1" fmla="val 23520"/>
              <a:gd name="adj2" fmla="val 11760"/>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8" name="Google Shape;468;p58"/>
          <p:cNvPicPr preferRelativeResize="0"/>
          <p:nvPr/>
        </p:nvPicPr>
        <p:blipFill rotWithShape="1">
          <a:blip r:embed="rId5">
            <a:alphaModFix/>
          </a:blip>
          <a:srcRect l="4007" t="1816" r="22999" b="4074"/>
          <a:stretch/>
        </p:blipFill>
        <p:spPr>
          <a:xfrm>
            <a:off x="6194850" y="332038"/>
            <a:ext cx="2536050" cy="4251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9"/>
          <p:cNvSpPr txBox="1"/>
          <p:nvPr/>
        </p:nvSpPr>
        <p:spPr>
          <a:xfrm>
            <a:off x="413775" y="378375"/>
            <a:ext cx="6578400" cy="9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274E13"/>
                </a:solidFill>
              </a:rPr>
              <a:t>Set up Modules Communication </a:t>
            </a:r>
            <a:endParaRPr sz="3000">
              <a:solidFill>
                <a:srgbClr val="274E13"/>
              </a:solidFill>
            </a:endParaRPr>
          </a:p>
        </p:txBody>
      </p:sp>
      <p:sp>
        <p:nvSpPr>
          <p:cNvPr id="474" name="Google Shape;474;p59"/>
          <p:cNvSpPr txBox="1"/>
          <p:nvPr/>
        </p:nvSpPr>
        <p:spPr>
          <a:xfrm>
            <a:off x="413775" y="893350"/>
            <a:ext cx="3824400" cy="960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600"/>
              </a:spcBef>
              <a:spcAft>
                <a:spcPts val="0"/>
              </a:spcAft>
              <a:buClr>
                <a:schemeClr val="dk1"/>
              </a:buClr>
              <a:buSzPts val="1800"/>
              <a:buFont typeface="Times New Roman"/>
              <a:buChar char="●"/>
            </a:pPr>
            <a:r>
              <a:rPr lang="en" sz="1800" b="1">
                <a:solidFill>
                  <a:schemeClr val="dk1"/>
                </a:solidFill>
                <a:latin typeface="Times New Roman"/>
                <a:ea typeface="Times New Roman"/>
                <a:cs typeface="Times New Roman"/>
                <a:sym typeface="Times New Roman"/>
              </a:rPr>
              <a:t>Xbee Setup Configuration </a:t>
            </a:r>
            <a:endParaRPr sz="1800">
              <a:latin typeface="Times New Roman"/>
              <a:ea typeface="Times New Roman"/>
              <a:cs typeface="Times New Roman"/>
              <a:sym typeface="Times New Roman"/>
            </a:endParaRPr>
          </a:p>
        </p:txBody>
      </p:sp>
      <p:pic>
        <p:nvPicPr>
          <p:cNvPr id="475" name="Google Shape;475;p59"/>
          <p:cNvPicPr preferRelativeResize="0"/>
          <p:nvPr/>
        </p:nvPicPr>
        <p:blipFill rotWithShape="1">
          <a:blip r:embed="rId3">
            <a:alphaModFix/>
          </a:blip>
          <a:srcRect l="16507" t="34271" r="7769" b="14578"/>
          <a:stretch/>
        </p:blipFill>
        <p:spPr>
          <a:xfrm>
            <a:off x="332925" y="2084975"/>
            <a:ext cx="4635550" cy="2238900"/>
          </a:xfrm>
          <a:prstGeom prst="rect">
            <a:avLst/>
          </a:prstGeom>
          <a:noFill/>
          <a:ln w="25400" cap="flat" cmpd="sng">
            <a:solidFill>
              <a:srgbClr val="000000"/>
            </a:solidFill>
            <a:prstDash val="solid"/>
            <a:miter lim="8000"/>
            <a:headEnd type="none" w="sm" len="sm"/>
            <a:tailEnd type="none" w="sm" len="sm"/>
          </a:ln>
        </p:spPr>
      </p:pic>
      <p:pic>
        <p:nvPicPr>
          <p:cNvPr id="476" name="Google Shape;476;p59"/>
          <p:cNvPicPr preferRelativeResize="0"/>
          <p:nvPr/>
        </p:nvPicPr>
        <p:blipFill rotWithShape="1">
          <a:blip r:embed="rId4">
            <a:alphaModFix/>
          </a:blip>
          <a:srcRect l="20515" t="36656" b="17910"/>
          <a:stretch/>
        </p:blipFill>
        <p:spPr>
          <a:xfrm>
            <a:off x="5190675" y="2058825"/>
            <a:ext cx="3553600" cy="2291200"/>
          </a:xfrm>
          <a:prstGeom prst="rect">
            <a:avLst/>
          </a:prstGeom>
          <a:noFill/>
          <a:ln w="12700" cap="flat" cmpd="sng">
            <a:solidFill>
              <a:srgbClr val="000000"/>
            </a:solidFill>
            <a:prstDash val="solid"/>
            <a:miter lim="8000"/>
            <a:headEnd type="none" w="sm" len="sm"/>
            <a:tailEnd type="none" w="sm" len="s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60"/>
          <p:cNvPicPr preferRelativeResize="0"/>
          <p:nvPr/>
        </p:nvPicPr>
        <p:blipFill rotWithShape="1">
          <a:blip r:embed="rId3">
            <a:alphaModFix/>
          </a:blip>
          <a:srcRect l="10874" r="12438"/>
          <a:stretch/>
        </p:blipFill>
        <p:spPr>
          <a:xfrm>
            <a:off x="2845675" y="378275"/>
            <a:ext cx="5532625" cy="4711975"/>
          </a:xfrm>
          <a:prstGeom prst="rect">
            <a:avLst/>
          </a:prstGeom>
          <a:noFill/>
          <a:ln>
            <a:noFill/>
          </a:ln>
        </p:spPr>
      </p:pic>
      <p:pic>
        <p:nvPicPr>
          <p:cNvPr id="482" name="Google Shape;482;p60"/>
          <p:cNvPicPr preferRelativeResize="0"/>
          <p:nvPr/>
        </p:nvPicPr>
        <p:blipFill rotWithShape="1">
          <a:blip r:embed="rId4">
            <a:alphaModFix/>
          </a:blip>
          <a:srcRect l="18775" t="20810" r="16837" b="20979"/>
          <a:stretch/>
        </p:blipFill>
        <p:spPr>
          <a:xfrm>
            <a:off x="853125" y="1494025"/>
            <a:ext cx="1279225" cy="1479100"/>
          </a:xfrm>
          <a:prstGeom prst="rect">
            <a:avLst/>
          </a:prstGeom>
          <a:noFill/>
          <a:ln w="9525" cap="flat" cmpd="sng">
            <a:solidFill>
              <a:srgbClr val="666666"/>
            </a:solidFill>
            <a:prstDash val="solid"/>
            <a:round/>
            <a:headEnd type="none" w="sm" len="sm"/>
            <a:tailEnd type="none" w="sm" len="sm"/>
          </a:ln>
        </p:spPr>
      </p:pic>
      <p:sp>
        <p:nvSpPr>
          <p:cNvPr id="483" name="Google Shape;483;p60"/>
          <p:cNvSpPr txBox="1"/>
          <p:nvPr/>
        </p:nvSpPr>
        <p:spPr>
          <a:xfrm>
            <a:off x="413375" y="258350"/>
            <a:ext cx="919500" cy="7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t>1</a:t>
            </a:r>
            <a:endParaRPr sz="6000" b="1"/>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61"/>
          <p:cNvPicPr preferRelativeResize="0"/>
          <p:nvPr/>
        </p:nvPicPr>
        <p:blipFill>
          <a:blip r:embed="rId3">
            <a:alphaModFix/>
          </a:blip>
          <a:stretch>
            <a:fillRect/>
          </a:stretch>
        </p:blipFill>
        <p:spPr>
          <a:xfrm>
            <a:off x="1373675" y="322125"/>
            <a:ext cx="4952275" cy="4251275"/>
          </a:xfrm>
          <a:prstGeom prst="rect">
            <a:avLst/>
          </a:prstGeom>
          <a:noFill/>
          <a:ln w="9525" cap="flat" cmpd="sng">
            <a:solidFill>
              <a:srgbClr val="666666"/>
            </a:solidFill>
            <a:prstDash val="solid"/>
            <a:round/>
            <a:headEnd type="none" w="sm" len="sm"/>
            <a:tailEnd type="none" w="sm" len="sm"/>
          </a:ln>
        </p:spPr>
      </p:pic>
      <p:pic>
        <p:nvPicPr>
          <p:cNvPr id="489" name="Google Shape;489;p61"/>
          <p:cNvPicPr preferRelativeResize="0"/>
          <p:nvPr/>
        </p:nvPicPr>
        <p:blipFill rotWithShape="1">
          <a:blip r:embed="rId4">
            <a:alphaModFix/>
          </a:blip>
          <a:srcRect l="26202" t="42256" r="35657" b="25090"/>
          <a:stretch/>
        </p:blipFill>
        <p:spPr>
          <a:xfrm>
            <a:off x="4147050" y="1785275"/>
            <a:ext cx="4694150" cy="2293125"/>
          </a:xfrm>
          <a:prstGeom prst="rect">
            <a:avLst/>
          </a:prstGeom>
          <a:noFill/>
          <a:ln w="12700" cap="flat" cmpd="sng">
            <a:solidFill>
              <a:srgbClr val="000000"/>
            </a:solidFill>
            <a:prstDash val="solid"/>
            <a:miter lim="8000"/>
            <a:headEnd type="none" w="sm" len="sm"/>
            <a:tailEnd type="none" w="sm" len="sm"/>
          </a:ln>
        </p:spPr>
      </p:pic>
      <p:sp>
        <p:nvSpPr>
          <p:cNvPr id="490" name="Google Shape;490;p61"/>
          <p:cNvSpPr txBox="1"/>
          <p:nvPr/>
        </p:nvSpPr>
        <p:spPr>
          <a:xfrm>
            <a:off x="413375" y="258350"/>
            <a:ext cx="919500" cy="7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t>2</a:t>
            </a:r>
            <a:endParaRPr sz="60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p:nvPr/>
        </p:nvSpPr>
        <p:spPr>
          <a:xfrm>
            <a:off x="352150" y="405375"/>
            <a:ext cx="3541500" cy="8418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434343"/>
              </a:buClr>
              <a:buSzPts val="2400"/>
              <a:buChar char="●"/>
            </a:pPr>
            <a:r>
              <a:rPr lang="en" sz="2800">
                <a:solidFill>
                  <a:srgbClr val="434343"/>
                </a:solidFill>
              </a:rPr>
              <a:t>Online Interview</a:t>
            </a:r>
            <a:endParaRPr sz="2400">
              <a:solidFill>
                <a:srgbClr val="434343"/>
              </a:solidFill>
            </a:endParaRPr>
          </a:p>
          <a:p>
            <a:pPr marL="457200" lvl="0" indent="0" algn="l" rtl="0">
              <a:spcBef>
                <a:spcPts val="0"/>
              </a:spcBef>
              <a:spcAft>
                <a:spcPts val="0"/>
              </a:spcAft>
              <a:buNone/>
            </a:pPr>
            <a:endParaRPr sz="1800">
              <a:latin typeface="Times New Roman"/>
              <a:ea typeface="Times New Roman"/>
              <a:cs typeface="Times New Roman"/>
              <a:sym typeface="Times New Roman"/>
            </a:endParaRPr>
          </a:p>
          <a:p>
            <a:pPr marL="457200" lvl="0" indent="0" algn="l" rtl="0">
              <a:spcBef>
                <a:spcPts val="0"/>
              </a:spcBef>
              <a:spcAft>
                <a:spcPts val="0"/>
              </a:spcAft>
              <a:buNone/>
            </a:pPr>
            <a:endParaRPr/>
          </a:p>
        </p:txBody>
      </p:sp>
      <p:pic>
        <p:nvPicPr>
          <p:cNvPr id="86" name="Google Shape;86;p17"/>
          <p:cNvPicPr preferRelativeResize="0"/>
          <p:nvPr/>
        </p:nvPicPr>
        <p:blipFill>
          <a:blip r:embed="rId3">
            <a:alphaModFix/>
          </a:blip>
          <a:stretch>
            <a:fillRect/>
          </a:stretch>
        </p:blipFill>
        <p:spPr>
          <a:xfrm>
            <a:off x="6026220" y="66625"/>
            <a:ext cx="1802705" cy="3705524"/>
          </a:xfrm>
          <a:prstGeom prst="rect">
            <a:avLst/>
          </a:prstGeom>
          <a:noFill/>
          <a:ln>
            <a:noFill/>
          </a:ln>
        </p:spPr>
      </p:pic>
      <p:pic>
        <p:nvPicPr>
          <p:cNvPr id="87" name="Google Shape;87;p17"/>
          <p:cNvPicPr preferRelativeResize="0"/>
          <p:nvPr/>
        </p:nvPicPr>
        <p:blipFill>
          <a:blip r:embed="rId4">
            <a:alphaModFix/>
          </a:blip>
          <a:stretch>
            <a:fillRect/>
          </a:stretch>
        </p:blipFill>
        <p:spPr>
          <a:xfrm>
            <a:off x="4504225" y="606000"/>
            <a:ext cx="1912625" cy="3931501"/>
          </a:xfrm>
          <a:prstGeom prst="rect">
            <a:avLst/>
          </a:prstGeom>
          <a:noFill/>
          <a:ln>
            <a:noFill/>
          </a:ln>
        </p:spPr>
      </p:pic>
      <p:pic>
        <p:nvPicPr>
          <p:cNvPr id="88" name="Google Shape;88;p17"/>
          <p:cNvPicPr preferRelativeResize="0"/>
          <p:nvPr/>
        </p:nvPicPr>
        <p:blipFill>
          <a:blip r:embed="rId5">
            <a:alphaModFix/>
          </a:blip>
          <a:stretch>
            <a:fillRect/>
          </a:stretch>
        </p:blipFill>
        <p:spPr>
          <a:xfrm>
            <a:off x="3131726" y="1013300"/>
            <a:ext cx="2008049" cy="41275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62"/>
          <p:cNvPicPr preferRelativeResize="0"/>
          <p:nvPr/>
        </p:nvPicPr>
        <p:blipFill rotWithShape="1">
          <a:blip r:embed="rId3">
            <a:alphaModFix/>
          </a:blip>
          <a:srcRect l="4806" t="25065" r="24195" b="4087"/>
          <a:stretch/>
        </p:blipFill>
        <p:spPr>
          <a:xfrm>
            <a:off x="1523288" y="447113"/>
            <a:ext cx="7083476" cy="4435825"/>
          </a:xfrm>
          <a:prstGeom prst="rect">
            <a:avLst/>
          </a:prstGeom>
          <a:noFill/>
          <a:ln w="25400" cap="flat" cmpd="sng">
            <a:solidFill>
              <a:srgbClr val="000000"/>
            </a:solidFill>
            <a:prstDash val="solid"/>
            <a:miter lim="8000"/>
            <a:headEnd type="none" w="sm" len="sm"/>
            <a:tailEnd type="none" w="sm" len="sm"/>
          </a:ln>
        </p:spPr>
      </p:pic>
      <p:sp>
        <p:nvSpPr>
          <p:cNvPr id="496" name="Google Shape;496;p62"/>
          <p:cNvSpPr txBox="1"/>
          <p:nvPr/>
        </p:nvSpPr>
        <p:spPr>
          <a:xfrm>
            <a:off x="413375" y="258350"/>
            <a:ext cx="919500" cy="7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t>3</a:t>
            </a:r>
            <a:endParaRPr sz="6000" b="1"/>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63"/>
          <p:cNvPicPr preferRelativeResize="0"/>
          <p:nvPr/>
        </p:nvPicPr>
        <p:blipFill rotWithShape="1">
          <a:blip r:embed="rId3">
            <a:alphaModFix/>
          </a:blip>
          <a:srcRect l="4397"/>
          <a:stretch/>
        </p:blipFill>
        <p:spPr>
          <a:xfrm>
            <a:off x="1919150" y="485525"/>
            <a:ext cx="6835776" cy="4326475"/>
          </a:xfrm>
          <a:prstGeom prst="rect">
            <a:avLst/>
          </a:prstGeom>
          <a:noFill/>
          <a:ln>
            <a:noFill/>
          </a:ln>
        </p:spPr>
      </p:pic>
      <p:sp>
        <p:nvSpPr>
          <p:cNvPr id="502" name="Google Shape;502;p63"/>
          <p:cNvSpPr txBox="1"/>
          <p:nvPr/>
        </p:nvSpPr>
        <p:spPr>
          <a:xfrm>
            <a:off x="373125"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chemeClr val="dk1"/>
                </a:solidFill>
              </a:rPr>
              <a:t>4</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64"/>
          <p:cNvPicPr preferRelativeResize="0"/>
          <p:nvPr/>
        </p:nvPicPr>
        <p:blipFill>
          <a:blip r:embed="rId3">
            <a:alphaModFix/>
          </a:blip>
          <a:stretch>
            <a:fillRect/>
          </a:stretch>
        </p:blipFill>
        <p:spPr>
          <a:xfrm>
            <a:off x="152400" y="1531775"/>
            <a:ext cx="8839201" cy="1680562"/>
          </a:xfrm>
          <a:prstGeom prst="rect">
            <a:avLst/>
          </a:prstGeom>
          <a:noFill/>
          <a:ln>
            <a:noFill/>
          </a:ln>
        </p:spPr>
      </p:pic>
      <p:sp>
        <p:nvSpPr>
          <p:cNvPr id="508" name="Google Shape;508;p64"/>
          <p:cNvSpPr txBox="1"/>
          <p:nvPr/>
        </p:nvSpPr>
        <p:spPr>
          <a:xfrm>
            <a:off x="2338275" y="597600"/>
            <a:ext cx="3834300" cy="65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t>AT Mode vs. API Mode</a:t>
            </a:r>
            <a:endParaRPr sz="2400" b="1"/>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5"/>
          <p:cNvSpPr txBox="1"/>
          <p:nvPr/>
        </p:nvSpPr>
        <p:spPr>
          <a:xfrm>
            <a:off x="559650" y="199875"/>
            <a:ext cx="3504900" cy="1092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1600"/>
              </a:spcBef>
              <a:spcAft>
                <a:spcPts val="0"/>
              </a:spcAft>
              <a:buClr>
                <a:schemeClr val="dk1"/>
              </a:buClr>
              <a:buSzPts val="1800"/>
              <a:buFont typeface="Times New Roman"/>
              <a:buChar char="●"/>
            </a:pPr>
            <a:r>
              <a:rPr lang="en" sz="1800" b="1">
                <a:solidFill>
                  <a:schemeClr val="dk1"/>
                </a:solidFill>
                <a:latin typeface="Times New Roman"/>
                <a:ea typeface="Times New Roman"/>
                <a:cs typeface="Times New Roman"/>
                <a:sym typeface="Times New Roman"/>
              </a:rPr>
              <a:t>Test AT mode to AT mode</a:t>
            </a:r>
            <a:endParaRPr sz="1200" b="1">
              <a:solidFill>
                <a:schemeClr val="dk1"/>
              </a:solidFill>
              <a:latin typeface="Times New Roman"/>
              <a:ea typeface="Times New Roman"/>
              <a:cs typeface="Times New Roman"/>
              <a:sym typeface="Times New Roman"/>
            </a:endParaRPr>
          </a:p>
        </p:txBody>
      </p:sp>
      <p:pic>
        <p:nvPicPr>
          <p:cNvPr id="514" name="Google Shape;514;p65"/>
          <p:cNvPicPr preferRelativeResize="0"/>
          <p:nvPr/>
        </p:nvPicPr>
        <p:blipFill rotWithShape="1">
          <a:blip r:embed="rId3">
            <a:alphaModFix/>
          </a:blip>
          <a:srcRect l="7053" t="29410" r="22270" b="3578"/>
          <a:stretch/>
        </p:blipFill>
        <p:spPr>
          <a:xfrm>
            <a:off x="986375" y="1092425"/>
            <a:ext cx="7075650" cy="3691075"/>
          </a:xfrm>
          <a:prstGeom prst="rect">
            <a:avLst/>
          </a:prstGeom>
          <a:noFill/>
          <a:ln w="12700" cap="flat" cmpd="sng">
            <a:solidFill>
              <a:srgbClr val="000000"/>
            </a:solidFill>
            <a:prstDash val="solid"/>
            <a:miter lim="8000"/>
            <a:headEnd type="none" w="sm" len="sm"/>
            <a:tailEnd type="none" w="sm" len="sm"/>
          </a:ln>
        </p:spPr>
      </p:pic>
      <p:sp>
        <p:nvSpPr>
          <p:cNvPr id="515" name="Google Shape;515;p65"/>
          <p:cNvSpPr/>
          <p:nvPr/>
        </p:nvSpPr>
        <p:spPr>
          <a:xfrm>
            <a:off x="1799225" y="1973750"/>
            <a:ext cx="1159200" cy="3597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5"/>
          <p:cNvSpPr/>
          <p:nvPr/>
        </p:nvSpPr>
        <p:spPr>
          <a:xfrm>
            <a:off x="5296225" y="1973750"/>
            <a:ext cx="1366800" cy="3597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66"/>
          <p:cNvPicPr preferRelativeResize="0"/>
          <p:nvPr/>
        </p:nvPicPr>
        <p:blipFill rotWithShape="1">
          <a:blip r:embed="rId3">
            <a:alphaModFix/>
          </a:blip>
          <a:srcRect l="6730" t="24294" r="23236" b="51070"/>
          <a:stretch/>
        </p:blipFill>
        <p:spPr>
          <a:xfrm>
            <a:off x="1190175" y="405575"/>
            <a:ext cx="6363900" cy="1981250"/>
          </a:xfrm>
          <a:prstGeom prst="rect">
            <a:avLst/>
          </a:prstGeom>
          <a:noFill/>
          <a:ln w="12700" cap="flat" cmpd="sng">
            <a:solidFill>
              <a:srgbClr val="000000"/>
            </a:solidFill>
            <a:prstDash val="solid"/>
            <a:miter lim="8000"/>
            <a:headEnd type="none" w="sm" len="sm"/>
            <a:tailEnd type="none" w="sm" len="sm"/>
          </a:ln>
        </p:spPr>
      </p:pic>
      <p:sp>
        <p:nvSpPr>
          <p:cNvPr id="522" name="Google Shape;522;p66"/>
          <p:cNvSpPr txBox="1"/>
          <p:nvPr/>
        </p:nvSpPr>
        <p:spPr>
          <a:xfrm>
            <a:off x="1600500" y="2640000"/>
            <a:ext cx="5943000" cy="1732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800">
                <a:solidFill>
                  <a:schemeClr val="dk1"/>
                </a:solidFill>
                <a:latin typeface="Times New Roman"/>
                <a:ea typeface="Times New Roman"/>
                <a:cs typeface="Times New Roman"/>
                <a:sym typeface="Times New Roman"/>
              </a:rPr>
              <a:t>Once writing in router, it will show the writings as a blue colored in the router itself but going to show as red colored in the coordinator, and that means it came from the other Xbee. AT mode allowed to transmit and re-transmit communication, both router and coordinators are allowed to send to each other. </a:t>
            </a:r>
            <a:endParaRPr sz="1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67"/>
          <p:cNvPicPr preferRelativeResize="0"/>
          <p:nvPr/>
        </p:nvPicPr>
        <p:blipFill rotWithShape="1">
          <a:blip r:embed="rId3">
            <a:alphaModFix/>
          </a:blip>
          <a:srcRect l="33063" t="31920" r="36538" b="9141"/>
          <a:stretch/>
        </p:blipFill>
        <p:spPr>
          <a:xfrm>
            <a:off x="542625" y="941150"/>
            <a:ext cx="3472350" cy="3968400"/>
          </a:xfrm>
          <a:prstGeom prst="rect">
            <a:avLst/>
          </a:prstGeom>
          <a:noFill/>
          <a:ln w="25400" cap="flat" cmpd="sng">
            <a:solidFill>
              <a:srgbClr val="000000"/>
            </a:solidFill>
            <a:prstDash val="solid"/>
            <a:miter lim="8000"/>
            <a:headEnd type="none" w="sm" len="sm"/>
            <a:tailEnd type="none" w="sm" len="sm"/>
          </a:ln>
        </p:spPr>
      </p:pic>
      <p:sp>
        <p:nvSpPr>
          <p:cNvPr id="528" name="Google Shape;528;p67"/>
          <p:cNvSpPr txBox="1"/>
          <p:nvPr/>
        </p:nvSpPr>
        <p:spPr>
          <a:xfrm>
            <a:off x="333150" y="152500"/>
            <a:ext cx="3891300" cy="886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600"/>
              </a:spcBef>
              <a:spcAft>
                <a:spcPts val="0"/>
              </a:spcAft>
              <a:buClr>
                <a:schemeClr val="dk1"/>
              </a:buClr>
              <a:buSzPts val="1800"/>
              <a:buFont typeface="Times New Roman"/>
              <a:buChar char="●"/>
            </a:pPr>
            <a:r>
              <a:rPr lang="en" sz="1800" b="1">
                <a:solidFill>
                  <a:schemeClr val="dk1"/>
                </a:solidFill>
                <a:latin typeface="Times New Roman"/>
                <a:ea typeface="Times New Roman"/>
                <a:cs typeface="Times New Roman"/>
                <a:sym typeface="Times New Roman"/>
              </a:rPr>
              <a:t>Test AT mode to API mode</a:t>
            </a:r>
            <a:endParaRPr sz="1200" b="1">
              <a:solidFill>
                <a:schemeClr val="dk1"/>
              </a:solidFill>
              <a:latin typeface="Times New Roman"/>
              <a:ea typeface="Times New Roman"/>
              <a:cs typeface="Times New Roman"/>
              <a:sym typeface="Times New Roman"/>
            </a:endParaRPr>
          </a:p>
        </p:txBody>
      </p:sp>
      <p:pic>
        <p:nvPicPr>
          <p:cNvPr id="529" name="Google Shape;529;p67"/>
          <p:cNvPicPr preferRelativeResize="0"/>
          <p:nvPr/>
        </p:nvPicPr>
        <p:blipFill>
          <a:blip r:embed="rId4">
            <a:alphaModFix/>
          </a:blip>
          <a:stretch>
            <a:fillRect/>
          </a:stretch>
        </p:blipFill>
        <p:spPr>
          <a:xfrm>
            <a:off x="4719952" y="1039000"/>
            <a:ext cx="1246775" cy="1246775"/>
          </a:xfrm>
          <a:prstGeom prst="rect">
            <a:avLst/>
          </a:prstGeom>
          <a:noFill/>
          <a:ln>
            <a:noFill/>
          </a:ln>
        </p:spPr>
      </p:pic>
      <p:pic>
        <p:nvPicPr>
          <p:cNvPr id="530" name="Google Shape;530;p67"/>
          <p:cNvPicPr preferRelativeResize="0"/>
          <p:nvPr/>
        </p:nvPicPr>
        <p:blipFill>
          <a:blip r:embed="rId5">
            <a:alphaModFix/>
          </a:blip>
          <a:stretch>
            <a:fillRect/>
          </a:stretch>
        </p:blipFill>
        <p:spPr>
          <a:xfrm>
            <a:off x="6719638" y="3440725"/>
            <a:ext cx="1812325" cy="1327969"/>
          </a:xfrm>
          <a:prstGeom prst="rect">
            <a:avLst/>
          </a:prstGeom>
          <a:noFill/>
          <a:ln>
            <a:noFill/>
          </a:ln>
        </p:spPr>
      </p:pic>
      <p:pic>
        <p:nvPicPr>
          <p:cNvPr id="531" name="Google Shape;531;p67"/>
          <p:cNvPicPr preferRelativeResize="0"/>
          <p:nvPr/>
        </p:nvPicPr>
        <p:blipFill rotWithShape="1">
          <a:blip r:embed="rId6">
            <a:alphaModFix/>
          </a:blip>
          <a:srcRect l="32101" t="796" r="58354" b="17902"/>
          <a:stretch/>
        </p:blipFill>
        <p:spPr>
          <a:xfrm>
            <a:off x="5623125" y="1039000"/>
            <a:ext cx="1096526" cy="1532750"/>
          </a:xfrm>
          <a:prstGeom prst="rect">
            <a:avLst/>
          </a:prstGeom>
          <a:noFill/>
          <a:ln>
            <a:noFill/>
          </a:ln>
        </p:spPr>
      </p:pic>
      <p:pic>
        <p:nvPicPr>
          <p:cNvPr id="532" name="Google Shape;532;p67"/>
          <p:cNvPicPr preferRelativeResize="0"/>
          <p:nvPr/>
        </p:nvPicPr>
        <p:blipFill rotWithShape="1">
          <a:blip r:embed="rId6">
            <a:alphaModFix/>
          </a:blip>
          <a:srcRect l="61380" r="29082" b="13404"/>
          <a:stretch/>
        </p:blipFill>
        <p:spPr>
          <a:xfrm>
            <a:off x="5966725" y="3336375"/>
            <a:ext cx="970251" cy="1532750"/>
          </a:xfrm>
          <a:prstGeom prst="rect">
            <a:avLst/>
          </a:prstGeom>
          <a:noFill/>
          <a:ln>
            <a:noFill/>
          </a:ln>
        </p:spPr>
      </p:pic>
      <p:cxnSp>
        <p:nvCxnSpPr>
          <p:cNvPr id="533" name="Google Shape;533;p67"/>
          <p:cNvCxnSpPr/>
          <p:nvPr/>
        </p:nvCxnSpPr>
        <p:spPr>
          <a:xfrm flipH="1">
            <a:off x="6780375" y="1228850"/>
            <a:ext cx="11700" cy="1648200"/>
          </a:xfrm>
          <a:prstGeom prst="straightConnector1">
            <a:avLst/>
          </a:prstGeom>
          <a:noFill/>
          <a:ln w="9525" cap="flat" cmpd="sng">
            <a:solidFill>
              <a:srgbClr val="38761D"/>
            </a:solidFill>
            <a:prstDash val="dash"/>
            <a:round/>
            <a:headEnd type="none" w="med" len="med"/>
            <a:tailEnd type="none" w="med" len="med"/>
          </a:ln>
        </p:spPr>
      </p:cxnSp>
      <p:cxnSp>
        <p:nvCxnSpPr>
          <p:cNvPr id="534" name="Google Shape;534;p67"/>
          <p:cNvCxnSpPr/>
          <p:nvPr/>
        </p:nvCxnSpPr>
        <p:spPr>
          <a:xfrm flipH="1">
            <a:off x="5810175" y="2912175"/>
            <a:ext cx="993600" cy="35100"/>
          </a:xfrm>
          <a:prstGeom prst="straightConnector1">
            <a:avLst/>
          </a:prstGeom>
          <a:noFill/>
          <a:ln w="9525" cap="flat" cmpd="sng">
            <a:solidFill>
              <a:srgbClr val="38761D"/>
            </a:solidFill>
            <a:prstDash val="dash"/>
            <a:round/>
            <a:headEnd type="none" w="med" len="med"/>
            <a:tailEnd type="none" w="med" len="med"/>
          </a:ln>
        </p:spPr>
      </p:cxnSp>
      <p:cxnSp>
        <p:nvCxnSpPr>
          <p:cNvPr id="535" name="Google Shape;535;p67"/>
          <p:cNvCxnSpPr/>
          <p:nvPr/>
        </p:nvCxnSpPr>
        <p:spPr>
          <a:xfrm>
            <a:off x="5845200" y="2947250"/>
            <a:ext cx="11700" cy="537600"/>
          </a:xfrm>
          <a:prstGeom prst="straightConnector1">
            <a:avLst/>
          </a:prstGeom>
          <a:noFill/>
          <a:ln w="9525" cap="flat" cmpd="sng">
            <a:solidFill>
              <a:srgbClr val="38761D"/>
            </a:solidFill>
            <a:prstDash val="dash"/>
            <a:round/>
            <a:headEnd type="none" w="med" len="med"/>
            <a:tailEnd type="none" w="med" len="med"/>
          </a:ln>
        </p:spPr>
      </p:cxnSp>
      <p:sp>
        <p:nvSpPr>
          <p:cNvPr id="536" name="Google Shape;536;p67"/>
          <p:cNvSpPr/>
          <p:nvPr/>
        </p:nvSpPr>
        <p:spPr>
          <a:xfrm>
            <a:off x="5856900" y="3438225"/>
            <a:ext cx="93525" cy="81825"/>
          </a:xfrm>
          <a:custGeom>
            <a:avLst/>
            <a:gdLst/>
            <a:ahLst/>
            <a:cxnLst/>
            <a:rect l="l" t="t" r="r" b="b"/>
            <a:pathLst>
              <a:path w="3741" h="3273" extrusionOk="0">
                <a:moveTo>
                  <a:pt x="0" y="0"/>
                </a:moveTo>
                <a:cubicBezTo>
                  <a:pt x="0" y="0"/>
                  <a:pt x="3741" y="3273"/>
                  <a:pt x="3741" y="3273"/>
                </a:cubicBezTo>
                <a:cubicBezTo>
                  <a:pt x="3741" y="3273"/>
                  <a:pt x="0" y="0"/>
                  <a:pt x="0" y="0"/>
                </a:cubicBezTo>
                <a:close/>
              </a:path>
            </a:pathLst>
          </a:custGeom>
          <a:solidFill>
            <a:schemeClr val="lt2"/>
          </a:solidFill>
          <a:ln w="9525" cap="flat" cmpd="sng">
            <a:solidFill>
              <a:srgbClr val="38761D"/>
            </a:solidFill>
            <a:prstDash val="dash"/>
            <a:round/>
            <a:headEnd type="none" w="med" len="med"/>
            <a:tailEnd type="none" w="med" len="med"/>
          </a:ln>
        </p:spPr>
      </p:sp>
      <p:sp>
        <p:nvSpPr>
          <p:cNvPr id="537" name="Google Shape;537;p67"/>
          <p:cNvSpPr txBox="1"/>
          <p:nvPr/>
        </p:nvSpPr>
        <p:spPr>
          <a:xfrm>
            <a:off x="5284125" y="2185950"/>
            <a:ext cx="666300" cy="3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AT</a:t>
            </a:r>
            <a:endParaRPr b="1"/>
          </a:p>
        </p:txBody>
      </p:sp>
      <p:sp>
        <p:nvSpPr>
          <p:cNvPr id="538" name="Google Shape;538;p67"/>
          <p:cNvSpPr txBox="1"/>
          <p:nvPr/>
        </p:nvSpPr>
        <p:spPr>
          <a:xfrm>
            <a:off x="6936975" y="3097775"/>
            <a:ext cx="537600" cy="53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API</a:t>
            </a:r>
            <a:endParaRPr b="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6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a:t>System Testing and Analysis </a:t>
            </a:r>
            <a:endParaRPr/>
          </a:p>
        </p:txBody>
      </p:sp>
      <p:sp>
        <p:nvSpPr>
          <p:cNvPr id="544" name="Google Shape;544;p6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Clr>
                <a:srgbClr val="000000"/>
              </a:buClr>
              <a:buSzPts val="2800"/>
              <a:buAutoNum type="arabicPeriod"/>
            </a:pPr>
            <a:r>
              <a:rPr lang="en">
                <a:solidFill>
                  <a:srgbClr val="000000"/>
                </a:solidFill>
              </a:rPr>
              <a:t>Modules Testing </a:t>
            </a:r>
            <a:endParaRPr>
              <a:solidFill>
                <a:srgbClr val="00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t>Testing Pi Camera </a:t>
            </a:r>
            <a:endParaRPr/>
          </a:p>
        </p:txBody>
      </p:sp>
      <p:sp>
        <p:nvSpPr>
          <p:cNvPr id="550" name="Google Shape;550;p6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marR="402647" lvl="0" indent="-342900" algn="ctr" rtl="0">
              <a:lnSpc>
                <a:spcPct val="200000"/>
              </a:lnSpc>
              <a:spcBef>
                <a:spcPts val="50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testing the Pi camera workability by using the following commands lines</a:t>
            </a:r>
            <a:endParaRPr>
              <a:solidFill>
                <a:schemeClr val="dk1"/>
              </a:solidFill>
              <a:latin typeface="Times New Roman"/>
              <a:ea typeface="Times New Roman"/>
              <a:cs typeface="Times New Roman"/>
              <a:sym typeface="Times New Roman"/>
            </a:endParaRPr>
          </a:p>
          <a:p>
            <a:pPr marL="457200" lvl="0" indent="-342900" algn="l" rtl="0">
              <a:lnSpc>
                <a:spcPct val="200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For capturing a still image by using the command line in terminal (raspistill)</a:t>
            </a:r>
            <a:endParaRPr>
              <a:solidFill>
                <a:schemeClr val="dk1"/>
              </a:solidFill>
              <a:latin typeface="Times New Roman"/>
              <a:ea typeface="Times New Roman"/>
              <a:cs typeface="Times New Roman"/>
              <a:sym typeface="Times New Roman"/>
            </a:endParaRPr>
          </a:p>
          <a:p>
            <a:pPr marL="457200" lvl="0" indent="-342900" algn="l" rtl="0">
              <a:lnSpc>
                <a:spcPct val="200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For capturing a still image with a specified format (jpg) (raspistill -o testshot.jpg)</a:t>
            </a:r>
            <a:endParaRPr>
              <a:solidFill>
                <a:schemeClr val="dk1"/>
              </a:solidFill>
              <a:latin typeface="Times New Roman"/>
              <a:ea typeface="Times New Roman"/>
              <a:cs typeface="Times New Roman"/>
              <a:sym typeface="Times New Roman"/>
            </a:endParaRPr>
          </a:p>
          <a:p>
            <a:pPr marL="457200" lvl="0" indent="-342900" algn="l" rtl="0">
              <a:lnSpc>
                <a:spcPct val="200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For capturing a video with the used of raspivid command</a:t>
            </a:r>
            <a:endParaRPr>
              <a:solidFill>
                <a:schemeClr val="dk1"/>
              </a:solidFill>
              <a:latin typeface="Times New Roman"/>
              <a:ea typeface="Times New Roman"/>
              <a:cs typeface="Times New Roman"/>
              <a:sym typeface="Times New Roman"/>
            </a:endParaRPr>
          </a:p>
          <a:p>
            <a:pPr marL="457200" lvl="0" indent="-342900" algn="l" rtl="0">
              <a:lnSpc>
                <a:spcPct val="200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For capturing a video by specifying the time limit with the used of (raspivid –o video.h264 -t 10000) command </a:t>
            </a:r>
            <a:endParaRPr>
              <a:latin typeface="Times New Roman"/>
              <a:ea typeface="Times New Roman"/>
              <a:cs typeface="Times New Roman"/>
              <a:sym typeface="Times New Roman"/>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t>Testing Pi Camera </a:t>
            </a:r>
            <a:endParaRPr/>
          </a:p>
        </p:txBody>
      </p:sp>
      <p:sp>
        <p:nvSpPr>
          <p:cNvPr id="556" name="Google Shape;556;p70"/>
          <p:cNvSpPr txBox="1">
            <a:spLocks noGrp="1"/>
          </p:cNvSpPr>
          <p:nvPr>
            <p:ph type="body" idx="1"/>
          </p:nvPr>
        </p:nvSpPr>
        <p:spPr>
          <a:xfrm>
            <a:off x="311700" y="1152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solidFill>
                  <a:schemeClr val="dk1"/>
                </a:solidFill>
                <a:latin typeface="Calibri"/>
                <a:ea typeface="Calibri"/>
                <a:cs typeface="Calibri"/>
                <a:sym typeface="Calibri"/>
              </a:rPr>
              <a:t>Testing the Pi camera with capturing an image of palm tree </a:t>
            </a:r>
            <a:endParaRPr sz="24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557" name="Google Shape;557;p70"/>
          <p:cNvPicPr preferRelativeResize="0"/>
          <p:nvPr/>
        </p:nvPicPr>
        <p:blipFill>
          <a:blip r:embed="rId3">
            <a:alphaModFix/>
          </a:blip>
          <a:stretch>
            <a:fillRect/>
          </a:stretch>
        </p:blipFill>
        <p:spPr>
          <a:xfrm>
            <a:off x="152400" y="1877575"/>
            <a:ext cx="8639175" cy="26098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71"/>
          <p:cNvSpPr txBox="1">
            <a:spLocks noGrp="1"/>
          </p:cNvSpPr>
          <p:nvPr>
            <p:ph type="subTitle" idx="1"/>
          </p:nvPr>
        </p:nvSpPr>
        <p:spPr>
          <a:xfrm>
            <a:off x="54525" y="192225"/>
            <a:ext cx="8520600" cy="7926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1600"/>
              </a:spcBef>
              <a:spcAft>
                <a:spcPts val="0"/>
              </a:spcAft>
              <a:buClr>
                <a:schemeClr val="dk1"/>
              </a:buClr>
              <a:buSzPts val="1800"/>
              <a:buFont typeface="Times New Roman"/>
              <a:buChar char="●"/>
            </a:pPr>
            <a:r>
              <a:rPr lang="en" sz="1800" b="1">
                <a:solidFill>
                  <a:schemeClr val="dk1"/>
                </a:solidFill>
                <a:latin typeface="Times New Roman"/>
                <a:ea typeface="Times New Roman"/>
                <a:cs typeface="Times New Roman"/>
                <a:sym typeface="Times New Roman"/>
              </a:rPr>
              <a:t>Arduino UNO Connection with Xbee Shield </a:t>
            </a:r>
            <a:endParaRPr sz="1800" b="1">
              <a:solidFill>
                <a:schemeClr val="dk1"/>
              </a:solidFill>
              <a:latin typeface="Times New Roman"/>
              <a:ea typeface="Times New Roman"/>
              <a:cs typeface="Times New Roman"/>
              <a:sym typeface="Times New Roman"/>
            </a:endParaRPr>
          </a:p>
          <a:p>
            <a:pPr marL="0" lvl="0" indent="0" algn="l" rtl="0">
              <a:spcBef>
                <a:spcPts val="400"/>
              </a:spcBef>
              <a:spcAft>
                <a:spcPts val="0"/>
              </a:spcAft>
              <a:buNone/>
            </a:pPr>
            <a:endParaRPr/>
          </a:p>
        </p:txBody>
      </p:sp>
      <p:pic>
        <p:nvPicPr>
          <p:cNvPr id="563" name="Google Shape;563;p71"/>
          <p:cNvPicPr preferRelativeResize="0"/>
          <p:nvPr/>
        </p:nvPicPr>
        <p:blipFill rotWithShape="1">
          <a:blip r:embed="rId3">
            <a:alphaModFix/>
          </a:blip>
          <a:srcRect t="30541" b="22479"/>
          <a:stretch/>
        </p:blipFill>
        <p:spPr>
          <a:xfrm>
            <a:off x="2338400" y="1160600"/>
            <a:ext cx="3343175" cy="3397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ctrTitle"/>
          </p:nvPr>
        </p:nvSpPr>
        <p:spPr>
          <a:xfrm>
            <a:off x="0" y="721225"/>
            <a:ext cx="4260300" cy="8802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a:solidFill>
                  <a:srgbClr val="274E13"/>
                </a:solidFill>
              </a:rPr>
              <a:t>Objectives</a:t>
            </a:r>
            <a:endParaRPr>
              <a:solidFill>
                <a:srgbClr val="274E13"/>
              </a:solidFill>
            </a:endParaRPr>
          </a:p>
        </p:txBody>
      </p:sp>
      <p:sp>
        <p:nvSpPr>
          <p:cNvPr id="94" name="Google Shape;94;p18"/>
          <p:cNvSpPr txBox="1">
            <a:spLocks noGrp="1"/>
          </p:cNvSpPr>
          <p:nvPr>
            <p:ph type="subTitle" idx="1"/>
          </p:nvPr>
        </p:nvSpPr>
        <p:spPr>
          <a:xfrm>
            <a:off x="311700" y="1427575"/>
            <a:ext cx="8520600" cy="2199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Help in improving agriculture environment facilities.</a:t>
            </a:r>
            <a:endParaRPr sz="1800"/>
          </a:p>
          <a:p>
            <a:pPr marL="457200" lvl="0" indent="-342900" algn="l" rtl="0">
              <a:spcBef>
                <a:spcPts val="0"/>
              </a:spcBef>
              <a:spcAft>
                <a:spcPts val="0"/>
              </a:spcAft>
              <a:buSzPts val="1800"/>
              <a:buChar char="●"/>
            </a:pPr>
            <a:r>
              <a:rPr lang="en" sz="1800"/>
              <a:t>Apply new technologies for estimating the number of palm trees in a field.</a:t>
            </a:r>
            <a:endParaRPr sz="1800"/>
          </a:p>
          <a:p>
            <a:pPr marL="457200" lvl="0" indent="-342900" algn="l" rtl="0">
              <a:spcBef>
                <a:spcPts val="0"/>
              </a:spcBef>
              <a:spcAft>
                <a:spcPts val="0"/>
              </a:spcAft>
              <a:buSzPts val="1800"/>
              <a:buChar char="●"/>
            </a:pPr>
            <a:r>
              <a:rPr lang="en" sz="1800"/>
              <a:t>Enhance people’s knowledge regarding different applications of drones.</a:t>
            </a:r>
            <a:endParaRPr sz="1800"/>
          </a:p>
          <a:p>
            <a:pPr marL="457200" lvl="0" indent="-342900" algn="l" rtl="0">
              <a:spcBef>
                <a:spcPts val="0"/>
              </a:spcBef>
              <a:spcAft>
                <a:spcPts val="0"/>
              </a:spcAft>
              <a:buSzPts val="1800"/>
              <a:buChar char="●"/>
            </a:pPr>
            <a:r>
              <a:rPr lang="en" sz="1800"/>
              <a:t>Contributing in creating sustainable palm tree fields, to protect and</a:t>
            </a:r>
            <a:endParaRPr sz="1800"/>
          </a:p>
          <a:p>
            <a:pPr marL="457200" lvl="0" indent="0" algn="l" rtl="0">
              <a:spcBef>
                <a:spcPts val="0"/>
              </a:spcBef>
              <a:spcAft>
                <a:spcPts val="0"/>
              </a:spcAft>
              <a:buNone/>
            </a:pPr>
            <a:r>
              <a:rPr lang="en" sz="1800"/>
              <a:t>increase the economy of dates production.</a:t>
            </a:r>
            <a:endParaRPr sz="1800"/>
          </a:p>
          <a:p>
            <a:pPr marL="0" lvl="0" indent="0" algn="ctr"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457200" lvl="0" indent="0" algn="l" rtl="0">
              <a:spcBef>
                <a:spcPts val="0"/>
              </a:spcBef>
              <a:spcAft>
                <a:spcPts val="0"/>
              </a:spcAft>
              <a:buNone/>
            </a:pPr>
            <a:r>
              <a:rPr lang="en" sz="3000"/>
              <a:t>2. System Testing </a:t>
            </a:r>
            <a:endParaRPr sz="30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3"/>
          <p:cNvSpPr txBox="1"/>
          <p:nvPr/>
        </p:nvSpPr>
        <p:spPr>
          <a:xfrm>
            <a:off x="427025" y="470350"/>
            <a:ext cx="2992500" cy="108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Clr>
                <a:schemeClr val="dk1"/>
              </a:buClr>
              <a:buSzPts val="1100"/>
              <a:buFont typeface="Arial"/>
              <a:buNone/>
            </a:pPr>
            <a:r>
              <a:rPr lang="en" sz="1800" b="1">
                <a:solidFill>
                  <a:schemeClr val="dk1"/>
                </a:solidFill>
                <a:latin typeface="Times New Roman"/>
                <a:ea typeface="Times New Roman"/>
                <a:cs typeface="Times New Roman"/>
                <a:sym typeface="Times New Roman"/>
              </a:rPr>
              <a:t> Test 1: Aircraft Taking-Off </a:t>
            </a:r>
            <a:endParaRPr sz="1800" b="1">
              <a:solidFill>
                <a:schemeClr val="dk1"/>
              </a:solidFill>
              <a:highlight>
                <a:srgbClr val="FFFF00"/>
              </a:highlight>
              <a:latin typeface="Times New Roman"/>
              <a:ea typeface="Times New Roman"/>
              <a:cs typeface="Times New Roman"/>
              <a:sym typeface="Times New Roman"/>
            </a:endParaRPr>
          </a:p>
          <a:p>
            <a:pPr marL="0" lvl="0" indent="0" algn="l" rtl="0">
              <a:spcBef>
                <a:spcPts val="400"/>
              </a:spcBef>
              <a:spcAft>
                <a:spcPts val="0"/>
              </a:spcAft>
              <a:buNone/>
            </a:pPr>
            <a:endParaRPr/>
          </a:p>
        </p:txBody>
      </p:sp>
      <p:pic>
        <p:nvPicPr>
          <p:cNvPr id="574" name="Google Shape;574;p73"/>
          <p:cNvPicPr preferRelativeResize="0"/>
          <p:nvPr/>
        </p:nvPicPr>
        <p:blipFill rotWithShape="1">
          <a:blip r:embed="rId3">
            <a:alphaModFix/>
          </a:blip>
          <a:srcRect l="1925" t="43670" r="7691" b="36195"/>
          <a:stretch/>
        </p:blipFill>
        <p:spPr>
          <a:xfrm>
            <a:off x="2004025" y="1770750"/>
            <a:ext cx="4760250" cy="2291975"/>
          </a:xfrm>
          <a:prstGeom prst="rect">
            <a:avLst/>
          </a:prstGeom>
          <a:noFill/>
          <a:ln w="12700" cap="flat" cmpd="sng">
            <a:solidFill>
              <a:srgbClr val="000000"/>
            </a:solidFill>
            <a:prstDash val="solid"/>
            <a:miter lim="8000"/>
            <a:headEnd type="none" w="sm" len="sm"/>
            <a:tailEnd type="none" w="sm" len="sm"/>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74"/>
          <p:cNvPicPr preferRelativeResize="0"/>
          <p:nvPr/>
        </p:nvPicPr>
        <p:blipFill rotWithShape="1">
          <a:blip r:embed="rId3">
            <a:alphaModFix/>
          </a:blip>
          <a:srcRect l="19393" t="13196" r="16663" b="14928"/>
          <a:stretch/>
        </p:blipFill>
        <p:spPr>
          <a:xfrm>
            <a:off x="351125" y="328725"/>
            <a:ext cx="4710875" cy="2660400"/>
          </a:xfrm>
          <a:prstGeom prst="rect">
            <a:avLst/>
          </a:prstGeom>
          <a:noFill/>
          <a:ln>
            <a:noFill/>
          </a:ln>
        </p:spPr>
      </p:pic>
      <p:pic>
        <p:nvPicPr>
          <p:cNvPr id="580" name="Google Shape;580;p74"/>
          <p:cNvPicPr preferRelativeResize="0"/>
          <p:nvPr/>
        </p:nvPicPr>
        <p:blipFill rotWithShape="1">
          <a:blip r:embed="rId4">
            <a:alphaModFix/>
          </a:blip>
          <a:srcRect r="-1543" b="22287"/>
          <a:stretch/>
        </p:blipFill>
        <p:spPr>
          <a:xfrm>
            <a:off x="3495675" y="2456275"/>
            <a:ext cx="4359976" cy="2265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75"/>
          <p:cNvPicPr preferRelativeResize="0"/>
          <p:nvPr/>
        </p:nvPicPr>
        <p:blipFill>
          <a:blip r:embed="rId3">
            <a:alphaModFix/>
          </a:blip>
          <a:stretch>
            <a:fillRect/>
          </a:stretch>
        </p:blipFill>
        <p:spPr>
          <a:xfrm>
            <a:off x="152400" y="1802425"/>
            <a:ext cx="8839200" cy="3002953"/>
          </a:xfrm>
          <a:prstGeom prst="rect">
            <a:avLst/>
          </a:prstGeom>
          <a:noFill/>
          <a:ln>
            <a:noFill/>
          </a:ln>
        </p:spPr>
      </p:pic>
      <p:sp>
        <p:nvSpPr>
          <p:cNvPr id="586" name="Google Shape;586;p75"/>
          <p:cNvSpPr txBox="1"/>
          <p:nvPr/>
        </p:nvSpPr>
        <p:spPr>
          <a:xfrm>
            <a:off x="902700" y="418775"/>
            <a:ext cx="7338600" cy="85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a:solidFill>
                  <a:schemeClr val="dk1"/>
                </a:solidFill>
              </a:rPr>
              <a:t>Image Recognition Test</a:t>
            </a:r>
            <a:endParaRPr sz="3600">
              <a:solidFill>
                <a:schemeClr val="dk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Image Recognition Test</a:t>
            </a:r>
            <a:endParaRPr/>
          </a:p>
          <a:p>
            <a:pPr marL="0" lvl="0" indent="0" algn="l" rtl="0">
              <a:spcBef>
                <a:spcPts val="0"/>
              </a:spcBef>
              <a:spcAft>
                <a:spcPts val="0"/>
              </a:spcAft>
              <a:buNone/>
            </a:pPr>
            <a:endParaRPr/>
          </a:p>
        </p:txBody>
      </p:sp>
      <p:sp>
        <p:nvSpPr>
          <p:cNvPr id="592" name="Google Shape;592;p76"/>
          <p:cNvSpPr txBox="1">
            <a:spLocks noGrp="1"/>
          </p:cNvSpPr>
          <p:nvPr>
            <p:ph type="body" idx="1"/>
          </p:nvPr>
        </p:nvSpPr>
        <p:spPr>
          <a:xfrm>
            <a:off x="1923100" y="4556975"/>
            <a:ext cx="1600200" cy="407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latin typeface="Times New Roman"/>
                <a:ea typeface="Times New Roman"/>
                <a:cs typeface="Times New Roman"/>
                <a:sym typeface="Times New Roman"/>
              </a:rPr>
              <a:t>Low Accuracy </a:t>
            </a:r>
            <a:endParaRPr sz="1800">
              <a:latin typeface="Times New Roman"/>
              <a:ea typeface="Times New Roman"/>
              <a:cs typeface="Times New Roman"/>
              <a:sym typeface="Times New Roman"/>
            </a:endParaRPr>
          </a:p>
        </p:txBody>
      </p:sp>
      <p:sp>
        <p:nvSpPr>
          <p:cNvPr id="593" name="Google Shape;593;p76"/>
          <p:cNvSpPr txBox="1">
            <a:spLocks noGrp="1"/>
          </p:cNvSpPr>
          <p:nvPr>
            <p:ph type="body" idx="2"/>
          </p:nvPr>
        </p:nvSpPr>
        <p:spPr>
          <a:xfrm>
            <a:off x="5727750" y="4556975"/>
            <a:ext cx="1936200" cy="407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latin typeface="Times New Roman"/>
                <a:ea typeface="Times New Roman"/>
                <a:cs typeface="Times New Roman"/>
                <a:sym typeface="Times New Roman"/>
              </a:rPr>
              <a:t>High Accuracy </a:t>
            </a:r>
            <a:endParaRPr sz="1800">
              <a:latin typeface="Times New Roman"/>
              <a:ea typeface="Times New Roman"/>
              <a:cs typeface="Times New Roman"/>
              <a:sym typeface="Times New Roman"/>
            </a:endParaRPr>
          </a:p>
        </p:txBody>
      </p:sp>
      <p:pic>
        <p:nvPicPr>
          <p:cNvPr id="594" name="Google Shape;594;p76"/>
          <p:cNvPicPr preferRelativeResize="0"/>
          <p:nvPr/>
        </p:nvPicPr>
        <p:blipFill>
          <a:blip r:embed="rId3">
            <a:alphaModFix/>
          </a:blip>
          <a:stretch>
            <a:fillRect/>
          </a:stretch>
        </p:blipFill>
        <p:spPr>
          <a:xfrm>
            <a:off x="970400" y="1178087"/>
            <a:ext cx="3145446" cy="3365174"/>
          </a:xfrm>
          <a:prstGeom prst="rect">
            <a:avLst/>
          </a:prstGeom>
          <a:noFill/>
          <a:ln>
            <a:noFill/>
          </a:ln>
        </p:spPr>
      </p:pic>
      <p:pic>
        <p:nvPicPr>
          <p:cNvPr id="595" name="Google Shape;595;p76"/>
          <p:cNvPicPr preferRelativeResize="0"/>
          <p:nvPr/>
        </p:nvPicPr>
        <p:blipFill>
          <a:blip r:embed="rId4">
            <a:alphaModFix/>
          </a:blip>
          <a:stretch>
            <a:fillRect/>
          </a:stretch>
        </p:blipFill>
        <p:spPr>
          <a:xfrm>
            <a:off x="4741975" y="1295225"/>
            <a:ext cx="3928899" cy="312125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7"/>
          <p:cNvSpPr txBox="1"/>
          <p:nvPr/>
        </p:nvSpPr>
        <p:spPr>
          <a:xfrm>
            <a:off x="538050" y="387175"/>
            <a:ext cx="3378300" cy="86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40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Test 3: Interactivity</a:t>
            </a:r>
            <a:endParaRPr/>
          </a:p>
        </p:txBody>
      </p:sp>
      <p:pic>
        <p:nvPicPr>
          <p:cNvPr id="601" name="Google Shape;601;p77"/>
          <p:cNvPicPr preferRelativeResize="0"/>
          <p:nvPr/>
        </p:nvPicPr>
        <p:blipFill rotWithShape="1">
          <a:blip r:embed="rId3">
            <a:alphaModFix/>
          </a:blip>
          <a:srcRect r="5535"/>
          <a:stretch/>
        </p:blipFill>
        <p:spPr>
          <a:xfrm>
            <a:off x="912225" y="1194050"/>
            <a:ext cx="3191200" cy="3613300"/>
          </a:xfrm>
          <a:prstGeom prst="rect">
            <a:avLst/>
          </a:prstGeom>
          <a:noFill/>
          <a:ln w="12700" cap="flat" cmpd="sng">
            <a:solidFill>
              <a:srgbClr val="000000"/>
            </a:solidFill>
            <a:prstDash val="solid"/>
            <a:miter lim="8000"/>
            <a:headEnd type="none" w="sm" len="sm"/>
            <a:tailEnd type="none" w="sm" len="sm"/>
          </a:ln>
        </p:spPr>
      </p:pic>
      <p:pic>
        <p:nvPicPr>
          <p:cNvPr id="602" name="Google Shape;602;p77"/>
          <p:cNvPicPr preferRelativeResize="0"/>
          <p:nvPr/>
        </p:nvPicPr>
        <p:blipFill rotWithShape="1">
          <a:blip r:embed="rId4">
            <a:alphaModFix/>
          </a:blip>
          <a:srcRect l="38622" t="28524" r="16504" b="40544"/>
          <a:stretch/>
        </p:blipFill>
        <p:spPr>
          <a:xfrm>
            <a:off x="4700025" y="1788975"/>
            <a:ext cx="2667000" cy="1838325"/>
          </a:xfrm>
          <a:prstGeom prst="rect">
            <a:avLst/>
          </a:prstGeom>
          <a:noFill/>
          <a:ln w="12700" cap="flat" cmpd="sng">
            <a:solidFill>
              <a:srgbClr val="000000"/>
            </a:solidFill>
            <a:prstDash val="solid"/>
            <a:miter lim="8000"/>
            <a:headEnd type="none" w="sm" len="sm"/>
            <a:tailEnd type="none" w="sm" len="sm"/>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78"/>
          <p:cNvSpPr txBox="1"/>
          <p:nvPr/>
        </p:nvSpPr>
        <p:spPr>
          <a:xfrm>
            <a:off x="245800" y="116575"/>
            <a:ext cx="7236000" cy="83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400"/>
              </a:spcAft>
              <a:buClr>
                <a:schemeClr val="dk1"/>
              </a:buClr>
              <a:buSzPts val="1100"/>
              <a:buFont typeface="Arial"/>
              <a:buNone/>
            </a:pPr>
            <a:r>
              <a:rPr lang="en" sz="1800" b="1">
                <a:solidFill>
                  <a:schemeClr val="dk1"/>
                </a:solidFill>
                <a:latin typeface="Times New Roman"/>
                <a:ea typeface="Times New Roman"/>
                <a:cs typeface="Times New Roman"/>
                <a:sym typeface="Times New Roman"/>
              </a:rPr>
              <a:t>Test 4: Push/Release operation of the Spraying Operation Arm</a:t>
            </a:r>
            <a:endParaRPr sz="1800"/>
          </a:p>
        </p:txBody>
      </p:sp>
      <p:sp>
        <p:nvSpPr>
          <p:cNvPr id="608" name="Google Shape;608;p78"/>
          <p:cNvSpPr txBox="1"/>
          <p:nvPr/>
        </p:nvSpPr>
        <p:spPr>
          <a:xfrm>
            <a:off x="479300" y="946675"/>
            <a:ext cx="7738800" cy="373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 b="1">
                <a:solidFill>
                  <a:schemeClr val="dk1"/>
                </a:solidFill>
                <a:latin typeface="Times New Roman"/>
                <a:ea typeface="Times New Roman"/>
                <a:cs typeface="Times New Roman"/>
                <a:sym typeface="Times New Roman"/>
              </a:rPr>
              <a:t>Algorithm of push/release operation: </a:t>
            </a:r>
            <a:endParaRPr b="1">
              <a:solidFill>
                <a:schemeClr val="dk1"/>
              </a:solidFill>
              <a:latin typeface="Times New Roman"/>
              <a:ea typeface="Times New Roman"/>
              <a:cs typeface="Times New Roman"/>
              <a:sym typeface="Times New Roman"/>
            </a:endParaRPr>
          </a:p>
          <a:p>
            <a:pPr marL="0" lvl="0" indent="0" algn="l" rtl="0">
              <a:lnSpc>
                <a:spcPct val="150000"/>
              </a:lnSpc>
              <a:spcBef>
                <a:spcPts val="400"/>
              </a:spcBef>
              <a:spcAft>
                <a:spcPts val="0"/>
              </a:spcAft>
              <a:buNone/>
            </a:pPr>
            <a:r>
              <a:rPr lang="en">
                <a:solidFill>
                  <a:schemeClr val="dk1"/>
                </a:solidFill>
                <a:latin typeface="Times New Roman"/>
                <a:ea typeface="Times New Roman"/>
                <a:cs typeface="Times New Roman"/>
                <a:sym typeface="Times New Roman"/>
              </a:rPr>
              <a:t>1\ Check interactivity between two Xbee has been configured, by looking to the led flashing mechanism, Tx flashes twice per sec, Rx flashes once per second.</a:t>
            </a:r>
            <a:endParaRPr>
              <a:solidFill>
                <a:schemeClr val="dk1"/>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a:solidFill>
                  <a:schemeClr val="dk1"/>
                </a:solidFill>
                <a:latin typeface="Times New Roman"/>
                <a:ea typeface="Times New Roman"/>
                <a:cs typeface="Times New Roman"/>
                <a:sym typeface="Times New Roman"/>
              </a:rPr>
              <a:t>2\ Move switch to Xbee mode</a:t>
            </a:r>
            <a:endParaRPr>
              <a:solidFill>
                <a:schemeClr val="dk1"/>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a:solidFill>
                  <a:schemeClr val="dk1"/>
                </a:solidFill>
                <a:latin typeface="Times New Roman"/>
                <a:ea typeface="Times New Roman"/>
                <a:cs typeface="Times New Roman"/>
                <a:sym typeface="Times New Roman"/>
              </a:rPr>
              <a:t>3\ Click push button</a:t>
            </a:r>
            <a:endParaRPr>
              <a:solidFill>
                <a:schemeClr val="dk1"/>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a:solidFill>
                  <a:schemeClr val="dk1"/>
                </a:solidFill>
                <a:latin typeface="Times New Roman"/>
                <a:ea typeface="Times New Roman"/>
                <a:cs typeface="Times New Roman"/>
                <a:sym typeface="Times New Roman"/>
              </a:rPr>
              <a:t>4\ Sends values through the serial port</a:t>
            </a:r>
            <a:endParaRPr>
              <a:solidFill>
                <a:schemeClr val="dk1"/>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a:solidFill>
                  <a:schemeClr val="dk1"/>
                </a:solidFill>
                <a:latin typeface="Times New Roman"/>
                <a:ea typeface="Times New Roman"/>
                <a:cs typeface="Times New Roman"/>
                <a:sym typeface="Times New Roman"/>
              </a:rPr>
              <a:t>5\ The servo motor Xbee shield takes the values from the serial port and move accordingly</a:t>
            </a:r>
            <a:endParaRPr>
              <a:solidFill>
                <a:schemeClr val="dk1"/>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a:solidFill>
                  <a:schemeClr val="dk1"/>
                </a:solidFill>
                <a:latin typeface="Times New Roman"/>
                <a:ea typeface="Times New Roman"/>
                <a:cs typeface="Times New Roman"/>
                <a:sym typeface="Times New Roman"/>
              </a:rPr>
              <a:t>6\ The top head of the arm will be pulled down and pressed the spray bottle and then spraying will done</a:t>
            </a:r>
            <a:endParaRPr>
              <a:solidFill>
                <a:schemeClr val="dk1"/>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a:solidFill>
                  <a:schemeClr val="dk1"/>
                </a:solidFill>
                <a:latin typeface="Times New Roman"/>
                <a:ea typeface="Times New Roman"/>
                <a:cs typeface="Times New Roman"/>
                <a:sym typeface="Times New Roman"/>
              </a:rPr>
              <a:t>7\ Click release button</a:t>
            </a:r>
            <a:endParaRPr>
              <a:solidFill>
                <a:schemeClr val="dk1"/>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a:solidFill>
                  <a:schemeClr val="dk1"/>
                </a:solidFill>
                <a:latin typeface="Times New Roman"/>
                <a:ea typeface="Times New Roman"/>
                <a:cs typeface="Times New Roman"/>
                <a:sym typeface="Times New Roman"/>
              </a:rPr>
              <a:t>8\ The top head of the arm will release and back to its original place, and then the spray bottle will stop spraying</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79"/>
          <p:cNvSpPr txBox="1"/>
          <p:nvPr/>
        </p:nvSpPr>
        <p:spPr>
          <a:xfrm>
            <a:off x="82150" y="83250"/>
            <a:ext cx="1391100" cy="102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400"/>
              </a:spcAft>
              <a:buClr>
                <a:schemeClr val="dk1"/>
              </a:buClr>
              <a:buSzPts val="1100"/>
              <a:buFont typeface="Arial"/>
              <a:buNone/>
            </a:pPr>
            <a:r>
              <a:rPr lang="en" sz="1800" b="1">
                <a:solidFill>
                  <a:schemeClr val="dk1"/>
                </a:solidFill>
                <a:latin typeface="Times New Roman"/>
                <a:ea typeface="Times New Roman"/>
                <a:cs typeface="Times New Roman"/>
                <a:sym typeface="Times New Roman"/>
              </a:rPr>
              <a:t>Pseudocode </a:t>
            </a:r>
            <a:endParaRPr sz="1800"/>
          </a:p>
        </p:txBody>
      </p:sp>
      <p:pic>
        <p:nvPicPr>
          <p:cNvPr id="614" name="Google Shape;614;p79"/>
          <p:cNvPicPr preferRelativeResize="0"/>
          <p:nvPr/>
        </p:nvPicPr>
        <p:blipFill>
          <a:blip r:embed="rId3">
            <a:alphaModFix/>
          </a:blip>
          <a:stretch>
            <a:fillRect/>
          </a:stretch>
        </p:blipFill>
        <p:spPr>
          <a:xfrm>
            <a:off x="3320650" y="152400"/>
            <a:ext cx="4792350" cy="4991101"/>
          </a:xfrm>
          <a:prstGeom prst="rect">
            <a:avLst/>
          </a:prstGeom>
          <a:noFill/>
          <a:ln w="9525" cap="flat" cmpd="sng">
            <a:solidFill>
              <a:srgbClr val="666666"/>
            </a:solidFill>
            <a:prstDash val="solid"/>
            <a:round/>
            <a:headEnd type="none" w="sm" len="sm"/>
            <a:tailEnd type="none" w="sm" len="sm"/>
          </a:ln>
        </p:spPr>
      </p:pic>
      <p:sp>
        <p:nvSpPr>
          <p:cNvPr id="615" name="Google Shape;615;p79"/>
          <p:cNvSpPr txBox="1"/>
          <p:nvPr/>
        </p:nvSpPr>
        <p:spPr>
          <a:xfrm>
            <a:off x="1847650" y="4255200"/>
            <a:ext cx="1473000" cy="88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274E13"/>
                </a:solidFill>
              </a:rPr>
              <a:t>Tx </a:t>
            </a:r>
            <a:endParaRPr sz="6000" b="1">
              <a:solidFill>
                <a:srgbClr val="274E13"/>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1" name="Google Shape;621;p80"/>
          <p:cNvSpPr txBox="1"/>
          <p:nvPr/>
        </p:nvSpPr>
        <p:spPr>
          <a:xfrm>
            <a:off x="1914275" y="4179000"/>
            <a:ext cx="1473000" cy="88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274E13"/>
                </a:solidFill>
              </a:rPr>
              <a:t>Tx </a:t>
            </a:r>
            <a:endParaRPr sz="6000" b="1">
              <a:solidFill>
                <a:srgbClr val="274E13"/>
              </a:solidFill>
            </a:endParaRPr>
          </a:p>
        </p:txBody>
      </p:sp>
      <p:pic>
        <p:nvPicPr>
          <p:cNvPr id="4" name="Google Shape;632;p82"/>
          <p:cNvPicPr preferRelativeResize="0"/>
          <p:nvPr/>
        </p:nvPicPr>
        <p:blipFill>
          <a:blip r:embed="rId3">
            <a:alphaModFix/>
          </a:blip>
          <a:stretch>
            <a:fillRect/>
          </a:stretch>
        </p:blipFill>
        <p:spPr>
          <a:xfrm>
            <a:off x="3703345" y="103387"/>
            <a:ext cx="4270429" cy="5040113"/>
          </a:xfrm>
          <a:prstGeom prst="rect">
            <a:avLst/>
          </a:prstGeom>
          <a:noFill/>
          <a:ln w="9525" cap="flat" cmpd="sng">
            <a:solidFill>
              <a:srgbClr val="666666"/>
            </a:solidFill>
            <a:prstDash val="solid"/>
            <a:round/>
            <a:headEnd type="none" w="sm" len="sm"/>
            <a:tailEnd type="none" w="sm" len="sm"/>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81"/>
          <p:cNvPicPr preferRelativeResize="0"/>
          <p:nvPr/>
        </p:nvPicPr>
        <p:blipFill>
          <a:blip r:embed="rId3">
            <a:alphaModFix/>
          </a:blip>
          <a:stretch>
            <a:fillRect/>
          </a:stretch>
        </p:blipFill>
        <p:spPr>
          <a:xfrm>
            <a:off x="3939775" y="0"/>
            <a:ext cx="4313525" cy="5143499"/>
          </a:xfrm>
          <a:prstGeom prst="rect">
            <a:avLst/>
          </a:prstGeom>
          <a:noFill/>
          <a:ln w="9525" cap="flat" cmpd="sng">
            <a:solidFill>
              <a:srgbClr val="999999"/>
            </a:solidFill>
            <a:prstDash val="solid"/>
            <a:round/>
            <a:headEnd type="none" w="sm" len="sm"/>
            <a:tailEnd type="none" w="sm" len="sm"/>
          </a:ln>
        </p:spPr>
      </p:pic>
      <p:sp>
        <p:nvSpPr>
          <p:cNvPr id="627" name="Google Shape;627;p81"/>
          <p:cNvSpPr txBox="1"/>
          <p:nvPr/>
        </p:nvSpPr>
        <p:spPr>
          <a:xfrm>
            <a:off x="2294875" y="4164300"/>
            <a:ext cx="1644900" cy="9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274E13"/>
                </a:solidFill>
              </a:rPr>
              <a:t>Rx</a:t>
            </a:r>
            <a:endParaRPr sz="6000" b="1">
              <a:solidFill>
                <a:srgbClr val="274E1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491375" y="202200"/>
            <a:ext cx="30573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3600">
                <a:solidFill>
                  <a:srgbClr val="274E13"/>
                </a:solidFill>
              </a:rPr>
              <a:t>Specification:</a:t>
            </a:r>
            <a:r>
              <a:rPr lang="en" sz="3600"/>
              <a:t>  </a:t>
            </a:r>
            <a:endParaRPr sz="3600"/>
          </a:p>
        </p:txBody>
      </p:sp>
      <p:sp>
        <p:nvSpPr>
          <p:cNvPr id="100" name="Google Shape;100;p19"/>
          <p:cNvSpPr/>
          <p:nvPr/>
        </p:nvSpPr>
        <p:spPr>
          <a:xfrm>
            <a:off x="491375" y="3066475"/>
            <a:ext cx="3057300" cy="1224000"/>
          </a:xfrm>
          <a:prstGeom prst="rightArrow">
            <a:avLst>
              <a:gd name="adj1" fmla="val 50000"/>
              <a:gd name="adj2" fmla="val 50000"/>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Comic Sans MS"/>
                <a:ea typeface="Comic Sans MS"/>
                <a:cs typeface="Comic Sans MS"/>
                <a:sym typeface="Comic Sans MS"/>
              </a:rPr>
              <a:t>Image Recognition </a:t>
            </a:r>
            <a:endParaRPr sz="1800" b="1">
              <a:latin typeface="Comic Sans MS"/>
              <a:ea typeface="Comic Sans MS"/>
              <a:cs typeface="Comic Sans MS"/>
              <a:sym typeface="Comic Sans MS"/>
            </a:endParaRPr>
          </a:p>
        </p:txBody>
      </p:sp>
      <p:sp>
        <p:nvSpPr>
          <p:cNvPr id="101" name="Google Shape;101;p19"/>
          <p:cNvSpPr/>
          <p:nvPr/>
        </p:nvSpPr>
        <p:spPr>
          <a:xfrm>
            <a:off x="491375" y="1262175"/>
            <a:ext cx="3057300" cy="1224000"/>
          </a:xfrm>
          <a:prstGeom prst="rightArrow">
            <a:avLst>
              <a:gd name="adj1" fmla="val 50000"/>
              <a:gd name="adj2" fmla="val 50000"/>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Comic Sans MS"/>
                <a:ea typeface="Comic Sans MS"/>
                <a:cs typeface="Comic Sans MS"/>
                <a:sym typeface="Comic Sans MS"/>
              </a:rPr>
              <a:t>Spraying Operation</a:t>
            </a:r>
            <a:endParaRPr sz="1800" b="1">
              <a:latin typeface="Comic Sans MS"/>
              <a:ea typeface="Comic Sans MS"/>
              <a:cs typeface="Comic Sans MS"/>
              <a:sym typeface="Comic Sans MS"/>
            </a:endParaRPr>
          </a:p>
        </p:txBody>
      </p:sp>
      <p:pic>
        <p:nvPicPr>
          <p:cNvPr id="102" name="Google Shape;102;p19"/>
          <p:cNvPicPr preferRelativeResize="0"/>
          <p:nvPr/>
        </p:nvPicPr>
        <p:blipFill>
          <a:blip r:embed="rId3">
            <a:alphaModFix/>
          </a:blip>
          <a:stretch>
            <a:fillRect/>
          </a:stretch>
        </p:blipFill>
        <p:spPr>
          <a:xfrm>
            <a:off x="3793925" y="685950"/>
            <a:ext cx="4634374" cy="420525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3" name="Google Shape;633;p82"/>
          <p:cNvSpPr txBox="1"/>
          <p:nvPr/>
        </p:nvSpPr>
        <p:spPr>
          <a:xfrm>
            <a:off x="2393181" y="4164300"/>
            <a:ext cx="1644900" cy="9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dirty="0">
                <a:solidFill>
                  <a:srgbClr val="274E13"/>
                </a:solidFill>
              </a:rPr>
              <a:t>Rx</a:t>
            </a:r>
            <a:endParaRPr sz="6000" b="1" dirty="0">
              <a:solidFill>
                <a:srgbClr val="274E13"/>
              </a:solidFill>
            </a:endParaRPr>
          </a:p>
        </p:txBody>
      </p:sp>
      <p:pic>
        <p:nvPicPr>
          <p:cNvPr id="4" name="Google Shape;620;p80"/>
          <p:cNvPicPr preferRelativeResize="0"/>
          <p:nvPr/>
        </p:nvPicPr>
        <p:blipFill>
          <a:blip r:embed="rId3">
            <a:alphaModFix/>
          </a:blip>
          <a:stretch>
            <a:fillRect/>
          </a:stretch>
        </p:blipFill>
        <p:spPr>
          <a:xfrm>
            <a:off x="4208901" y="151389"/>
            <a:ext cx="4184075" cy="4992111"/>
          </a:xfrm>
          <a:prstGeom prst="rect">
            <a:avLst/>
          </a:prstGeom>
          <a:noFill/>
          <a:ln w="9525" cap="flat" cmpd="sng">
            <a:solidFill>
              <a:srgbClr val="666666"/>
            </a:solidFill>
            <a:prstDash val="solid"/>
            <a:round/>
            <a:headEnd type="none" w="sm" len="sm"/>
            <a:tailEnd type="none" w="sm" len="sm"/>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83"/>
          <p:cNvSpPr txBox="1"/>
          <p:nvPr/>
        </p:nvSpPr>
        <p:spPr>
          <a:xfrm>
            <a:off x="163275" y="0"/>
            <a:ext cx="3096000" cy="81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 sz="1800" b="1">
                <a:solidFill>
                  <a:schemeClr val="dk1"/>
                </a:solidFill>
                <a:latin typeface="Times New Roman"/>
                <a:ea typeface="Times New Roman"/>
                <a:cs typeface="Times New Roman"/>
                <a:sym typeface="Times New Roman"/>
              </a:rPr>
              <a:t>Serial Port Monitor</a:t>
            </a:r>
            <a:endParaRPr sz="1800" b="1">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400"/>
              </a:spcAft>
              <a:buNone/>
            </a:pPr>
            <a:endParaRPr sz="1800" b="1">
              <a:solidFill>
                <a:schemeClr val="dk1"/>
              </a:solidFill>
              <a:latin typeface="Times New Roman"/>
              <a:ea typeface="Times New Roman"/>
              <a:cs typeface="Times New Roman"/>
              <a:sym typeface="Times New Roman"/>
            </a:endParaRPr>
          </a:p>
        </p:txBody>
      </p:sp>
      <p:pic>
        <p:nvPicPr>
          <p:cNvPr id="639" name="Google Shape;639;p83"/>
          <p:cNvPicPr preferRelativeResize="0"/>
          <p:nvPr/>
        </p:nvPicPr>
        <p:blipFill rotWithShape="1">
          <a:blip r:embed="rId3">
            <a:alphaModFix/>
          </a:blip>
          <a:srcRect t="3267" b="32785"/>
          <a:stretch/>
        </p:blipFill>
        <p:spPr>
          <a:xfrm>
            <a:off x="152400" y="968700"/>
            <a:ext cx="5049826" cy="3451082"/>
          </a:xfrm>
          <a:prstGeom prst="rect">
            <a:avLst/>
          </a:prstGeom>
          <a:noFill/>
          <a:ln w="9525" cap="flat" cmpd="sng">
            <a:solidFill>
              <a:srgbClr val="666666"/>
            </a:solidFill>
            <a:prstDash val="solid"/>
            <a:round/>
            <a:headEnd type="none" w="sm" len="sm"/>
            <a:tailEnd type="none" w="sm" len="sm"/>
          </a:ln>
        </p:spPr>
      </p:pic>
      <p:sp>
        <p:nvSpPr>
          <p:cNvPr id="640" name="Google Shape;640;p83"/>
          <p:cNvSpPr txBox="1"/>
          <p:nvPr/>
        </p:nvSpPr>
        <p:spPr>
          <a:xfrm>
            <a:off x="1964150" y="3206875"/>
            <a:ext cx="1295100" cy="12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274E13"/>
                </a:solidFill>
              </a:rPr>
              <a:t>Tx</a:t>
            </a:r>
            <a:endParaRPr/>
          </a:p>
        </p:txBody>
      </p:sp>
      <p:pic>
        <p:nvPicPr>
          <p:cNvPr id="641" name="Google Shape;641;p83"/>
          <p:cNvPicPr preferRelativeResize="0"/>
          <p:nvPr/>
        </p:nvPicPr>
        <p:blipFill rotWithShape="1">
          <a:blip r:embed="rId4">
            <a:alphaModFix/>
          </a:blip>
          <a:srcRect t="7722" b="27927"/>
          <a:stretch/>
        </p:blipFill>
        <p:spPr>
          <a:xfrm>
            <a:off x="3259250" y="968700"/>
            <a:ext cx="5102925" cy="3451075"/>
          </a:xfrm>
          <a:prstGeom prst="rect">
            <a:avLst/>
          </a:prstGeom>
          <a:noFill/>
          <a:ln w="9525" cap="flat" cmpd="sng">
            <a:solidFill>
              <a:srgbClr val="999999"/>
            </a:solidFill>
            <a:prstDash val="solid"/>
            <a:round/>
            <a:headEnd type="none" w="sm" len="sm"/>
            <a:tailEnd type="none" w="sm" len="sm"/>
          </a:ln>
        </p:spPr>
      </p:pic>
      <p:sp>
        <p:nvSpPr>
          <p:cNvPr id="642" name="Google Shape;642;p83"/>
          <p:cNvSpPr txBox="1"/>
          <p:nvPr/>
        </p:nvSpPr>
        <p:spPr>
          <a:xfrm>
            <a:off x="6894475" y="3261025"/>
            <a:ext cx="1295100" cy="11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274E13"/>
                </a:solidFill>
              </a:rPr>
              <a:t>Rx</a:t>
            </a:r>
            <a:endParaRPr sz="6000" b="1">
              <a:solidFill>
                <a:srgbClr val="274E1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39"/>
                                        </p:tgtEl>
                                        <p:attrNameLst>
                                          <p:attrName>style.visibility</p:attrName>
                                        </p:attrNameLst>
                                      </p:cBhvr>
                                      <p:to>
                                        <p:strVal val="visible"/>
                                      </p:to>
                                    </p:set>
                                    <p:anim calcmode="lin" valueType="num">
                                      <p:cBhvr additive="base">
                                        <p:cTn id="7" dur="1000"/>
                                        <p:tgtEl>
                                          <p:spTgt spid="639"/>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640"/>
                                        </p:tgtEl>
                                        <p:attrNameLst>
                                          <p:attrName>style.visibility</p:attrName>
                                        </p:attrNameLst>
                                      </p:cBhvr>
                                      <p:to>
                                        <p:strVal val="visible"/>
                                      </p:to>
                                    </p:set>
                                    <p:animEffect transition="in" filter="fade">
                                      <p:cBhvr>
                                        <p:cTn id="10" dur="1000"/>
                                        <p:tgtEl>
                                          <p:spTgt spid="64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1"/>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642"/>
                                        </p:tgtEl>
                                        <p:attrNameLst>
                                          <p:attrName>style.visibility</p:attrName>
                                        </p:attrNameLst>
                                      </p:cBhvr>
                                      <p:to>
                                        <p:strVal val="visible"/>
                                      </p:to>
                                    </p:set>
                                    <p:animEffect transition="in" filter="fade">
                                      <p:cBhvr>
                                        <p:cTn id="17" dur="1000"/>
                                        <p:tgtEl>
                                          <p:spTgt spid="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84"/>
          <p:cNvSpPr txBox="1"/>
          <p:nvPr/>
        </p:nvSpPr>
        <p:spPr>
          <a:xfrm>
            <a:off x="0" y="0"/>
            <a:ext cx="3000000" cy="85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400"/>
              </a:spcAft>
              <a:buNone/>
            </a:pPr>
            <a:r>
              <a:rPr lang="en" sz="1800" b="1">
                <a:solidFill>
                  <a:schemeClr val="dk1"/>
                </a:solidFill>
                <a:latin typeface="Times New Roman"/>
                <a:ea typeface="Times New Roman"/>
                <a:cs typeface="Times New Roman"/>
                <a:sym typeface="Times New Roman"/>
              </a:rPr>
              <a:t>Serial Port Plotter</a:t>
            </a:r>
            <a:endParaRPr sz="1800" b="1">
              <a:solidFill>
                <a:schemeClr val="dk1"/>
              </a:solidFill>
              <a:latin typeface="Times New Roman"/>
              <a:ea typeface="Times New Roman"/>
              <a:cs typeface="Times New Roman"/>
              <a:sym typeface="Times New Roman"/>
            </a:endParaRPr>
          </a:p>
        </p:txBody>
      </p:sp>
      <p:pic>
        <p:nvPicPr>
          <p:cNvPr id="648" name="Google Shape;648;p84"/>
          <p:cNvPicPr preferRelativeResize="0"/>
          <p:nvPr/>
        </p:nvPicPr>
        <p:blipFill rotWithShape="1">
          <a:blip r:embed="rId3">
            <a:alphaModFix/>
          </a:blip>
          <a:srcRect l="13701" t="6781" r="40897" b="47825"/>
          <a:stretch/>
        </p:blipFill>
        <p:spPr>
          <a:xfrm>
            <a:off x="1173825" y="1102950"/>
            <a:ext cx="5611575" cy="31565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5"/>
          <p:cNvSpPr txBox="1">
            <a:spLocks noGrp="1"/>
          </p:cNvSpPr>
          <p:nvPr>
            <p:ph type="title" idx="4294967295"/>
          </p:nvPr>
        </p:nvSpPr>
        <p:spPr>
          <a:xfrm>
            <a:off x="311700" y="122725"/>
            <a:ext cx="64419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3600">
                <a:solidFill>
                  <a:srgbClr val="274E13"/>
                </a:solidFill>
              </a:rPr>
              <a:t>Limitations:</a:t>
            </a:r>
            <a:r>
              <a:rPr lang="en" sz="3600"/>
              <a:t>  </a:t>
            </a:r>
            <a:endParaRPr sz="3600"/>
          </a:p>
        </p:txBody>
      </p:sp>
      <p:pic>
        <p:nvPicPr>
          <p:cNvPr id="654" name="Google Shape;654;p85"/>
          <p:cNvPicPr preferRelativeResize="0"/>
          <p:nvPr/>
        </p:nvPicPr>
        <p:blipFill>
          <a:blip r:embed="rId3">
            <a:alphaModFix/>
          </a:blip>
          <a:stretch>
            <a:fillRect/>
          </a:stretch>
        </p:blipFill>
        <p:spPr>
          <a:xfrm>
            <a:off x="462100" y="1740925"/>
            <a:ext cx="3180386" cy="3402576"/>
          </a:xfrm>
          <a:prstGeom prst="rect">
            <a:avLst/>
          </a:prstGeom>
          <a:noFill/>
          <a:ln>
            <a:noFill/>
          </a:ln>
        </p:spPr>
      </p:pic>
      <p:sp>
        <p:nvSpPr>
          <p:cNvPr id="655" name="Google Shape;655;p85"/>
          <p:cNvSpPr txBox="1"/>
          <p:nvPr/>
        </p:nvSpPr>
        <p:spPr>
          <a:xfrm>
            <a:off x="537300" y="1112900"/>
            <a:ext cx="4316400" cy="3459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b="1"/>
              <a:t>Duplication in counting</a:t>
            </a:r>
            <a:endParaRPr sz="1800" b="1"/>
          </a:p>
        </p:txBody>
      </p:sp>
      <p:sp>
        <p:nvSpPr>
          <p:cNvPr id="656" name="Google Shape;656;p85"/>
          <p:cNvSpPr txBox="1"/>
          <p:nvPr/>
        </p:nvSpPr>
        <p:spPr>
          <a:xfrm>
            <a:off x="4301325" y="1112900"/>
            <a:ext cx="2992800" cy="225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b="1"/>
              <a:t>Camera</a:t>
            </a:r>
            <a:endParaRPr sz="1800" b="1"/>
          </a:p>
        </p:txBody>
      </p:sp>
      <p:pic>
        <p:nvPicPr>
          <p:cNvPr id="657" name="Google Shape;657;p85"/>
          <p:cNvPicPr preferRelativeResize="0"/>
          <p:nvPr/>
        </p:nvPicPr>
        <p:blipFill rotWithShape="1">
          <a:blip r:embed="rId4">
            <a:alphaModFix/>
          </a:blip>
          <a:srcRect b="3456"/>
          <a:stretch/>
        </p:blipFill>
        <p:spPr>
          <a:xfrm>
            <a:off x="4045675" y="2149800"/>
            <a:ext cx="2867600" cy="2495475"/>
          </a:xfrm>
          <a:prstGeom prst="rect">
            <a:avLst/>
          </a:prstGeom>
          <a:noFill/>
          <a:ln>
            <a:noFill/>
          </a:ln>
        </p:spPr>
      </p:pic>
      <p:sp>
        <p:nvSpPr>
          <p:cNvPr id="658" name="Google Shape;658;p85"/>
          <p:cNvSpPr txBox="1"/>
          <p:nvPr/>
        </p:nvSpPr>
        <p:spPr>
          <a:xfrm>
            <a:off x="7294125" y="1180550"/>
            <a:ext cx="1729500" cy="90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b="1"/>
              <a:t>Battery</a:t>
            </a:r>
            <a:endParaRPr sz="1800" b="1"/>
          </a:p>
        </p:txBody>
      </p:sp>
      <p:pic>
        <p:nvPicPr>
          <p:cNvPr id="659" name="Google Shape;659;p85"/>
          <p:cNvPicPr preferRelativeResize="0"/>
          <p:nvPr/>
        </p:nvPicPr>
        <p:blipFill>
          <a:blip r:embed="rId5">
            <a:alphaModFix/>
          </a:blip>
          <a:stretch>
            <a:fillRect/>
          </a:stretch>
        </p:blipFill>
        <p:spPr>
          <a:xfrm>
            <a:off x="6962075" y="2435757"/>
            <a:ext cx="2061551" cy="170968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86"/>
          <p:cNvSpPr txBox="1">
            <a:spLocks noGrp="1"/>
          </p:cNvSpPr>
          <p:nvPr>
            <p:ph type="ctrTitle"/>
          </p:nvPr>
        </p:nvSpPr>
        <p:spPr>
          <a:xfrm>
            <a:off x="311700" y="62525"/>
            <a:ext cx="3856800" cy="1131600"/>
          </a:xfrm>
          <a:prstGeom prst="rect">
            <a:avLst/>
          </a:prstGeom>
        </p:spPr>
        <p:txBody>
          <a:bodyPr spcFirstLastPara="1" wrap="square" lIns="91425" tIns="91425" rIns="91425" bIns="91425" anchor="b" anchorCtr="0">
            <a:noAutofit/>
          </a:bodyPr>
          <a:lstStyle/>
          <a:p>
            <a:pPr marL="0" lvl="0" indent="0" algn="l" rtl="0">
              <a:lnSpc>
                <a:spcPct val="150000"/>
              </a:lnSpc>
              <a:spcBef>
                <a:spcPts val="0"/>
              </a:spcBef>
              <a:spcAft>
                <a:spcPts val="0"/>
              </a:spcAft>
              <a:buNone/>
            </a:pPr>
            <a:r>
              <a:rPr lang="en" sz="3600">
                <a:solidFill>
                  <a:srgbClr val="274E13"/>
                </a:solidFill>
              </a:rPr>
              <a:t>Future Work:</a:t>
            </a:r>
            <a:endParaRPr/>
          </a:p>
        </p:txBody>
      </p:sp>
      <p:sp>
        <p:nvSpPr>
          <p:cNvPr id="665" name="Google Shape;665;p86"/>
          <p:cNvSpPr txBox="1"/>
          <p:nvPr/>
        </p:nvSpPr>
        <p:spPr>
          <a:xfrm>
            <a:off x="2111025" y="2057125"/>
            <a:ext cx="2394900" cy="2615700"/>
          </a:xfrm>
          <a:prstGeom prst="rect">
            <a:avLst/>
          </a:prstGeom>
          <a:noFill/>
          <a:ln>
            <a:noFill/>
          </a:ln>
        </p:spPr>
        <p:txBody>
          <a:bodyPr spcFirstLastPara="1" wrap="square" lIns="91425" tIns="91425" rIns="91425" bIns="91425" anchor="t" anchorCtr="0">
            <a:noAutofit/>
          </a:bodyPr>
          <a:lstStyle/>
          <a:p>
            <a:pPr marL="228600" lvl="0" indent="-133350" algn="l" rtl="0">
              <a:lnSpc>
                <a:spcPct val="115000"/>
              </a:lnSpc>
              <a:spcBef>
                <a:spcPts val="0"/>
              </a:spcBef>
              <a:spcAft>
                <a:spcPts val="0"/>
              </a:spcAft>
              <a:buSzPts val="1200"/>
              <a:buFont typeface="Roboto"/>
              <a:buChar char="-"/>
            </a:pPr>
            <a:r>
              <a:rPr lang="en" sz="1200" b="1">
                <a:latin typeface="Roboto"/>
                <a:ea typeface="Roboto"/>
                <a:cs typeface="Roboto"/>
                <a:sym typeface="Roboto"/>
              </a:rPr>
              <a:t>Using different components </a:t>
            </a:r>
            <a:endParaRPr sz="1200">
              <a:latin typeface="Roboto"/>
              <a:ea typeface="Roboto"/>
              <a:cs typeface="Roboto"/>
              <a:sym typeface="Roboto"/>
            </a:endParaRPr>
          </a:p>
        </p:txBody>
      </p:sp>
      <p:sp>
        <p:nvSpPr>
          <p:cNvPr id="666" name="Google Shape;666;p86"/>
          <p:cNvSpPr/>
          <p:nvPr/>
        </p:nvSpPr>
        <p:spPr>
          <a:xfrm>
            <a:off x="0" y="1077201"/>
            <a:ext cx="2726700" cy="781800"/>
          </a:xfrm>
          <a:prstGeom prst="homePlate">
            <a:avLst>
              <a:gd name="adj" fmla="val 50000"/>
            </a:avLst>
          </a:prstGeom>
          <a:solidFill>
            <a:srgbClr val="6AA84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a:solidFill>
                  <a:srgbClr val="FFFFFF"/>
                </a:solidFill>
                <a:latin typeface="Roboto Mono"/>
                <a:ea typeface="Roboto Mono"/>
                <a:cs typeface="Roboto Mono"/>
                <a:sym typeface="Roboto Mono"/>
              </a:rPr>
              <a:t>Fire Sensor</a:t>
            </a:r>
            <a:endParaRPr sz="2000" b="1">
              <a:solidFill>
                <a:srgbClr val="FFFFFF"/>
              </a:solidFill>
              <a:latin typeface="Roboto Mono"/>
              <a:ea typeface="Roboto Mono"/>
              <a:cs typeface="Roboto Mono"/>
              <a:sym typeface="Roboto Mono"/>
            </a:endParaRPr>
          </a:p>
        </p:txBody>
      </p:sp>
      <p:sp>
        <p:nvSpPr>
          <p:cNvPr id="667" name="Google Shape;667;p86"/>
          <p:cNvSpPr txBox="1"/>
          <p:nvPr/>
        </p:nvSpPr>
        <p:spPr>
          <a:xfrm>
            <a:off x="-93800" y="2057125"/>
            <a:ext cx="1905000" cy="3579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Font typeface="Roboto"/>
              <a:buChar char="-"/>
            </a:pPr>
            <a:r>
              <a:rPr lang="en" sz="1200" b="1">
                <a:latin typeface="Roboto"/>
                <a:ea typeface="Roboto"/>
                <a:cs typeface="Roboto"/>
                <a:sym typeface="Roboto"/>
              </a:rPr>
              <a:t>Flame Detector:</a:t>
            </a:r>
            <a:endParaRPr sz="1200" b="1">
              <a:latin typeface="Roboto"/>
              <a:ea typeface="Roboto"/>
              <a:cs typeface="Roboto"/>
              <a:sym typeface="Roboto"/>
            </a:endParaRPr>
          </a:p>
          <a:p>
            <a:pPr marL="457200" lvl="0" indent="0" algn="l" rtl="0">
              <a:lnSpc>
                <a:spcPct val="115000"/>
              </a:lnSpc>
              <a:spcBef>
                <a:spcPts val="0"/>
              </a:spcBef>
              <a:spcAft>
                <a:spcPts val="0"/>
              </a:spcAft>
              <a:buNone/>
            </a:pPr>
            <a:endParaRPr sz="1100" b="1">
              <a:solidFill>
                <a:schemeClr val="dk1"/>
              </a:solidFill>
            </a:endParaRPr>
          </a:p>
          <a:p>
            <a:pPr marL="457200" lvl="0" indent="0" algn="l" rtl="0">
              <a:lnSpc>
                <a:spcPct val="115000"/>
              </a:lnSpc>
              <a:spcBef>
                <a:spcPts val="0"/>
              </a:spcBef>
              <a:spcAft>
                <a:spcPts val="0"/>
              </a:spcAft>
              <a:buNone/>
            </a:pPr>
            <a:endParaRPr sz="1200" b="1">
              <a:latin typeface="Roboto"/>
              <a:ea typeface="Roboto"/>
              <a:cs typeface="Roboto"/>
              <a:sym typeface="Roboto"/>
            </a:endParaRPr>
          </a:p>
          <a:p>
            <a:pPr marL="0" lvl="0" indent="0" algn="l" rtl="0">
              <a:lnSpc>
                <a:spcPct val="115000"/>
              </a:lnSpc>
              <a:spcBef>
                <a:spcPts val="0"/>
              </a:spcBef>
              <a:spcAft>
                <a:spcPts val="0"/>
              </a:spcAft>
              <a:buNone/>
            </a:pPr>
            <a:endParaRPr sz="1200">
              <a:latin typeface="Roboto"/>
              <a:ea typeface="Roboto"/>
              <a:cs typeface="Roboto"/>
              <a:sym typeface="Roboto"/>
            </a:endParaRPr>
          </a:p>
        </p:txBody>
      </p:sp>
      <p:sp>
        <p:nvSpPr>
          <p:cNvPr id="668" name="Google Shape;668;p86"/>
          <p:cNvSpPr/>
          <p:nvPr/>
        </p:nvSpPr>
        <p:spPr>
          <a:xfrm>
            <a:off x="2263425" y="1077200"/>
            <a:ext cx="2541300" cy="781800"/>
          </a:xfrm>
          <a:prstGeom prst="chevron">
            <a:avLst>
              <a:gd name="adj" fmla="val 50000"/>
            </a:avLst>
          </a:prstGeom>
          <a:solidFill>
            <a:srgbClr val="93C47D"/>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b="1">
                <a:solidFill>
                  <a:srgbClr val="FFFFFF"/>
                </a:solidFill>
                <a:latin typeface="Roboto Mono"/>
                <a:ea typeface="Roboto Mono"/>
                <a:cs typeface="Roboto Mono"/>
                <a:sym typeface="Roboto Mono"/>
              </a:rPr>
              <a:t>Different Weather  Conditions</a:t>
            </a:r>
            <a:endParaRPr sz="1800" b="1">
              <a:solidFill>
                <a:srgbClr val="FFFFFF"/>
              </a:solidFill>
              <a:latin typeface="Roboto Mono"/>
              <a:ea typeface="Roboto Mono"/>
              <a:cs typeface="Roboto Mono"/>
              <a:sym typeface="Roboto Mono"/>
            </a:endParaRPr>
          </a:p>
        </p:txBody>
      </p:sp>
      <p:sp>
        <p:nvSpPr>
          <p:cNvPr id="669" name="Google Shape;669;p86"/>
          <p:cNvSpPr txBox="1"/>
          <p:nvPr/>
        </p:nvSpPr>
        <p:spPr>
          <a:xfrm>
            <a:off x="4397675" y="2057125"/>
            <a:ext cx="2365500" cy="26157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Font typeface="Roboto"/>
              <a:buChar char="-"/>
            </a:pPr>
            <a:r>
              <a:rPr lang="en" sz="1200" b="1">
                <a:latin typeface="Roboto"/>
                <a:ea typeface="Roboto"/>
                <a:cs typeface="Roboto"/>
                <a:sym typeface="Roboto"/>
              </a:rPr>
              <a:t>Image recognition</a:t>
            </a:r>
            <a:endParaRPr sz="1200" b="1">
              <a:latin typeface="Roboto"/>
              <a:ea typeface="Roboto"/>
              <a:cs typeface="Roboto"/>
              <a:sym typeface="Roboto"/>
            </a:endParaRPr>
          </a:p>
          <a:p>
            <a:pPr marL="0" lvl="0" indent="0" algn="l" rtl="0">
              <a:lnSpc>
                <a:spcPct val="115000"/>
              </a:lnSpc>
              <a:spcBef>
                <a:spcPts val="0"/>
              </a:spcBef>
              <a:spcAft>
                <a:spcPts val="0"/>
              </a:spcAft>
              <a:buNone/>
            </a:pPr>
            <a:endParaRPr sz="1200" b="1">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b="1">
                <a:latin typeface="Roboto"/>
                <a:ea typeface="Roboto"/>
                <a:cs typeface="Roboto"/>
                <a:sym typeface="Roboto"/>
              </a:rPr>
              <a:t>Spraying technique</a:t>
            </a:r>
            <a:endParaRPr sz="1200">
              <a:latin typeface="Roboto"/>
              <a:ea typeface="Roboto"/>
              <a:cs typeface="Roboto"/>
              <a:sym typeface="Roboto"/>
            </a:endParaRPr>
          </a:p>
          <a:p>
            <a:pPr marL="457200" lvl="0" indent="0" algn="l" rtl="0">
              <a:lnSpc>
                <a:spcPct val="115000"/>
              </a:lnSpc>
              <a:spcBef>
                <a:spcPts val="0"/>
              </a:spcBef>
              <a:spcAft>
                <a:spcPts val="0"/>
              </a:spcAft>
              <a:buNone/>
            </a:pPr>
            <a:endParaRPr sz="1200">
              <a:latin typeface="Roboto"/>
              <a:ea typeface="Roboto"/>
              <a:cs typeface="Roboto"/>
              <a:sym typeface="Roboto"/>
            </a:endParaRPr>
          </a:p>
          <a:p>
            <a:pPr marL="0" lvl="0" indent="0" algn="l" rtl="0">
              <a:lnSpc>
                <a:spcPct val="115000"/>
              </a:lnSpc>
              <a:spcBef>
                <a:spcPts val="0"/>
              </a:spcBef>
              <a:spcAft>
                <a:spcPts val="0"/>
              </a:spcAft>
              <a:buNone/>
            </a:pPr>
            <a:endParaRPr sz="1200">
              <a:latin typeface="Roboto"/>
              <a:ea typeface="Roboto"/>
              <a:cs typeface="Roboto"/>
              <a:sym typeface="Roboto"/>
            </a:endParaRPr>
          </a:p>
        </p:txBody>
      </p:sp>
      <p:sp>
        <p:nvSpPr>
          <p:cNvPr id="670" name="Google Shape;670;p86"/>
          <p:cNvSpPr txBox="1"/>
          <p:nvPr/>
        </p:nvSpPr>
        <p:spPr>
          <a:xfrm>
            <a:off x="6785630" y="1859000"/>
            <a:ext cx="19050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latin typeface="Roboto"/>
              <a:ea typeface="Roboto"/>
              <a:cs typeface="Roboto"/>
              <a:sym typeface="Roboto"/>
            </a:endParaRPr>
          </a:p>
          <a:p>
            <a:pPr marL="0" lvl="0" indent="0" algn="l" rtl="0">
              <a:lnSpc>
                <a:spcPct val="115000"/>
              </a:lnSpc>
              <a:spcBef>
                <a:spcPts val="0"/>
              </a:spcBef>
              <a:spcAft>
                <a:spcPts val="0"/>
              </a:spcAft>
              <a:buNone/>
            </a:pPr>
            <a:r>
              <a:rPr lang="en" sz="1200" b="1">
                <a:latin typeface="Roboto"/>
                <a:ea typeface="Roboto"/>
                <a:cs typeface="Roboto"/>
                <a:sym typeface="Roboto"/>
              </a:rPr>
              <a:t>Profinaintilty applied to the robotic arm </a:t>
            </a:r>
            <a:endParaRPr sz="1200">
              <a:latin typeface="Roboto"/>
              <a:ea typeface="Roboto"/>
              <a:cs typeface="Roboto"/>
              <a:sym typeface="Roboto"/>
            </a:endParaRPr>
          </a:p>
        </p:txBody>
      </p:sp>
      <p:sp>
        <p:nvSpPr>
          <p:cNvPr id="671" name="Google Shape;671;p86"/>
          <p:cNvSpPr/>
          <p:nvPr/>
        </p:nvSpPr>
        <p:spPr>
          <a:xfrm>
            <a:off x="4309775" y="1076975"/>
            <a:ext cx="2541300" cy="781800"/>
          </a:xfrm>
          <a:prstGeom prst="chevron">
            <a:avLst>
              <a:gd name="adj" fmla="val 50000"/>
            </a:avLst>
          </a:prstGeom>
          <a:solidFill>
            <a:srgbClr val="B6D7A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000" b="1">
                <a:solidFill>
                  <a:srgbClr val="FFFFFF"/>
                </a:solidFill>
                <a:latin typeface="Roboto Mono"/>
                <a:ea typeface="Roboto Mono"/>
                <a:cs typeface="Roboto Mono"/>
                <a:sym typeface="Roboto Mono"/>
              </a:rPr>
              <a:t>Different Fields</a:t>
            </a:r>
            <a:endParaRPr sz="2000" b="1">
              <a:solidFill>
                <a:srgbClr val="FFFFFF"/>
              </a:solidFill>
              <a:latin typeface="Roboto Mono"/>
              <a:ea typeface="Roboto Mono"/>
              <a:cs typeface="Roboto Mono"/>
              <a:sym typeface="Roboto Mono"/>
            </a:endParaRPr>
          </a:p>
        </p:txBody>
      </p:sp>
      <p:sp>
        <p:nvSpPr>
          <p:cNvPr id="672" name="Google Shape;672;p86"/>
          <p:cNvSpPr/>
          <p:nvPr/>
        </p:nvSpPr>
        <p:spPr>
          <a:xfrm>
            <a:off x="6467475" y="1076975"/>
            <a:ext cx="2541300" cy="781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a:solidFill>
                  <a:srgbClr val="FFFFFF"/>
                </a:solidFill>
                <a:latin typeface="Roboto Mono"/>
                <a:ea typeface="Roboto Mono"/>
                <a:cs typeface="Roboto Mono"/>
                <a:sym typeface="Roboto Mono"/>
              </a:rPr>
              <a:t>Improve the Design</a:t>
            </a:r>
            <a:endParaRPr sz="2000">
              <a:solidFill>
                <a:srgbClr val="FFFFFF"/>
              </a:solidFill>
              <a:latin typeface="Roboto"/>
              <a:ea typeface="Roboto"/>
              <a:cs typeface="Roboto"/>
              <a:sym typeface="Roboto"/>
            </a:endParaRPr>
          </a:p>
        </p:txBody>
      </p:sp>
      <p:pic>
        <p:nvPicPr>
          <p:cNvPr id="673" name="Google Shape;673;p86"/>
          <p:cNvPicPr preferRelativeResize="0"/>
          <p:nvPr/>
        </p:nvPicPr>
        <p:blipFill>
          <a:blip r:embed="rId3">
            <a:alphaModFix/>
          </a:blip>
          <a:stretch>
            <a:fillRect/>
          </a:stretch>
        </p:blipFill>
        <p:spPr>
          <a:xfrm>
            <a:off x="415500" y="2415025"/>
            <a:ext cx="1200500" cy="1200500"/>
          </a:xfrm>
          <a:prstGeom prst="rect">
            <a:avLst/>
          </a:prstGeom>
          <a:noFill/>
          <a:ln>
            <a:noFill/>
          </a:ln>
        </p:spPr>
      </p:pic>
      <p:sp>
        <p:nvSpPr>
          <p:cNvPr id="674" name="Google Shape;674;p86"/>
          <p:cNvSpPr txBox="1"/>
          <p:nvPr/>
        </p:nvSpPr>
        <p:spPr>
          <a:xfrm>
            <a:off x="-93800" y="3471300"/>
            <a:ext cx="2830500" cy="9441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sz="1200" b="1">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b="1">
                <a:latin typeface="Roboto"/>
                <a:ea typeface="Roboto"/>
                <a:cs typeface="Roboto"/>
                <a:sym typeface="Roboto"/>
              </a:rPr>
              <a:t>Real time video-based detection</a:t>
            </a:r>
            <a:r>
              <a:rPr lang="en" sz="1100" b="1">
                <a:solidFill>
                  <a:schemeClr val="dk1"/>
                </a:solidFill>
              </a:rPr>
              <a:t> </a:t>
            </a:r>
            <a:endParaRPr sz="1100" b="1">
              <a:solidFill>
                <a:schemeClr val="dk1"/>
              </a:solidFill>
            </a:endParaRPr>
          </a:p>
          <a:p>
            <a:pPr marL="457200" lvl="0" indent="-298450" algn="l" rtl="0">
              <a:lnSpc>
                <a:spcPct val="115000"/>
              </a:lnSpc>
              <a:spcBef>
                <a:spcPts val="0"/>
              </a:spcBef>
              <a:spcAft>
                <a:spcPts val="0"/>
              </a:spcAft>
              <a:buClr>
                <a:schemeClr val="dk1"/>
              </a:buClr>
              <a:buSzPts val="1100"/>
              <a:buChar char="-"/>
            </a:pPr>
            <a:r>
              <a:rPr lang="en" sz="1200" b="1">
                <a:latin typeface="Roboto"/>
                <a:ea typeface="Roboto"/>
                <a:cs typeface="Roboto"/>
                <a:sym typeface="Roboto"/>
              </a:rPr>
              <a:t>Motion detection</a:t>
            </a:r>
            <a:endParaRPr sz="1100" b="1">
              <a:solidFill>
                <a:schemeClr val="dk1"/>
              </a:solidFill>
            </a:endParaRPr>
          </a:p>
          <a:p>
            <a:pPr marL="457200" lvl="0" indent="0" algn="l" rtl="0">
              <a:lnSpc>
                <a:spcPct val="115000"/>
              </a:lnSpc>
              <a:spcBef>
                <a:spcPts val="0"/>
              </a:spcBef>
              <a:spcAft>
                <a:spcPts val="0"/>
              </a:spcAft>
              <a:buNone/>
            </a:pPr>
            <a:endParaRPr sz="1100" b="1">
              <a:solidFill>
                <a:schemeClr val="dk1"/>
              </a:solidFill>
            </a:endParaRPr>
          </a:p>
          <a:p>
            <a:pPr marL="457200" lvl="0" indent="0" algn="l" rtl="0">
              <a:lnSpc>
                <a:spcPct val="115000"/>
              </a:lnSpc>
              <a:spcBef>
                <a:spcPts val="0"/>
              </a:spcBef>
              <a:spcAft>
                <a:spcPts val="0"/>
              </a:spcAft>
              <a:buNone/>
            </a:pPr>
            <a:endParaRPr sz="1200" b="1">
              <a:latin typeface="Roboto"/>
              <a:ea typeface="Roboto"/>
              <a:cs typeface="Roboto"/>
              <a:sym typeface="Roboto"/>
            </a:endParaRPr>
          </a:p>
          <a:p>
            <a:pPr marL="0" lvl="0" indent="0" algn="l" rtl="0">
              <a:lnSpc>
                <a:spcPct val="115000"/>
              </a:lnSpc>
              <a:spcBef>
                <a:spcPts val="0"/>
              </a:spcBef>
              <a:spcAft>
                <a:spcPts val="0"/>
              </a:spcAft>
              <a:buNone/>
            </a:pPr>
            <a:endParaRPr sz="1200">
              <a:latin typeface="Roboto"/>
              <a:ea typeface="Roboto"/>
              <a:cs typeface="Roboto"/>
              <a:sym typeface="Roboto"/>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8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a:t>Conclusion </a:t>
            </a:r>
            <a:endParaRPr/>
          </a:p>
        </p:txBody>
      </p:sp>
      <p:sp>
        <p:nvSpPr>
          <p:cNvPr id="2" name="TextBox 1"/>
          <p:cNvSpPr txBox="1"/>
          <p:nvPr/>
        </p:nvSpPr>
        <p:spPr>
          <a:xfrm>
            <a:off x="2082041" y="3234534"/>
            <a:ext cx="5197720" cy="584776"/>
          </a:xfrm>
          <a:prstGeom prst="rect">
            <a:avLst/>
          </a:prstGeom>
          <a:noFill/>
        </p:spPr>
        <p:txBody>
          <a:bodyPr wrap="square" rtlCol="0">
            <a:spAutoFit/>
          </a:bodyPr>
          <a:lstStyle/>
          <a:p>
            <a:pPr algn="ctr"/>
            <a:r>
              <a:rPr lang="en-US" sz="3200" dirty="0" smtClean="0">
                <a:latin typeface="Times New Roman"/>
                <a:cs typeface="Times New Roman"/>
              </a:rPr>
              <a:t>Thank you for listening </a:t>
            </a:r>
            <a:endParaRPr lang="en-US" sz="3200" dirty="0">
              <a:latin typeface="Times New Roman"/>
              <a:cs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623400" y="154200"/>
            <a:ext cx="85206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3600">
                <a:solidFill>
                  <a:srgbClr val="274E13"/>
                </a:solidFill>
              </a:rPr>
              <a:t>Survey:</a:t>
            </a:r>
            <a:endParaRPr sz="3600"/>
          </a:p>
        </p:txBody>
      </p:sp>
      <p:pic>
        <p:nvPicPr>
          <p:cNvPr id="108" name="Google Shape;108;p20"/>
          <p:cNvPicPr preferRelativeResize="0"/>
          <p:nvPr/>
        </p:nvPicPr>
        <p:blipFill>
          <a:blip r:embed="rId3">
            <a:alphaModFix/>
          </a:blip>
          <a:stretch>
            <a:fillRect/>
          </a:stretch>
        </p:blipFill>
        <p:spPr>
          <a:xfrm>
            <a:off x="4035950" y="525600"/>
            <a:ext cx="4796349" cy="2531975"/>
          </a:xfrm>
          <a:prstGeom prst="rect">
            <a:avLst/>
          </a:prstGeom>
          <a:noFill/>
          <a:ln w="9525" cap="flat" cmpd="sng">
            <a:solidFill>
              <a:srgbClr val="999999"/>
            </a:solidFill>
            <a:prstDash val="solid"/>
            <a:round/>
            <a:headEnd type="none" w="sm" len="sm"/>
            <a:tailEnd type="none" w="sm" len="sm"/>
          </a:ln>
        </p:spPr>
      </p:pic>
      <p:pic>
        <p:nvPicPr>
          <p:cNvPr id="109" name="Google Shape;109;p20"/>
          <p:cNvPicPr preferRelativeResize="0"/>
          <p:nvPr/>
        </p:nvPicPr>
        <p:blipFill>
          <a:blip r:embed="rId4">
            <a:alphaModFix/>
          </a:blip>
          <a:stretch>
            <a:fillRect/>
          </a:stretch>
        </p:blipFill>
        <p:spPr>
          <a:xfrm>
            <a:off x="362225" y="2435475"/>
            <a:ext cx="4316449" cy="2471351"/>
          </a:xfrm>
          <a:prstGeom prst="rect">
            <a:avLst/>
          </a:prstGeom>
          <a:noFill/>
          <a:ln w="9525" cap="flat" cmpd="sng">
            <a:solidFill>
              <a:srgbClr val="999999"/>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311700" y="366400"/>
            <a:ext cx="85206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3600">
                <a:solidFill>
                  <a:srgbClr val="274E13"/>
                </a:solidFill>
              </a:rPr>
              <a:t>Requirement Specification:</a:t>
            </a:r>
            <a:r>
              <a:rPr lang="en" sz="3600"/>
              <a:t>  </a:t>
            </a:r>
            <a:endParaRPr sz="3600"/>
          </a:p>
        </p:txBody>
      </p:sp>
      <p:grpSp>
        <p:nvGrpSpPr>
          <p:cNvPr id="115" name="Google Shape;115;p21"/>
          <p:cNvGrpSpPr/>
          <p:nvPr/>
        </p:nvGrpSpPr>
        <p:grpSpPr>
          <a:xfrm rot="2700000">
            <a:off x="498693" y="783325"/>
            <a:ext cx="3662704" cy="3806537"/>
            <a:chOff x="1293736" y="1258050"/>
            <a:chExt cx="3260636" cy="3437145"/>
          </a:xfrm>
        </p:grpSpPr>
        <p:sp>
          <p:nvSpPr>
            <p:cNvPr id="116" name="Google Shape;116;p21"/>
            <p:cNvSpPr/>
            <p:nvPr/>
          </p:nvSpPr>
          <p:spPr>
            <a:xfrm rot="2700000">
              <a:off x="2286374" y="1011412"/>
              <a:ext cx="561726" cy="3040276"/>
            </a:xfrm>
            <a:prstGeom prst="roundRect">
              <a:avLst>
                <a:gd name="adj" fmla="val 50000"/>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1"/>
            <p:cNvSpPr/>
            <p:nvPr/>
          </p:nvSpPr>
          <p:spPr>
            <a:xfrm rot="-2700000">
              <a:off x="1510778" y="3205371"/>
              <a:ext cx="374201" cy="374201"/>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74E13"/>
                  </a:solidFill>
                  <a:latin typeface="Roboto"/>
                  <a:ea typeface="Roboto"/>
                  <a:cs typeface="Roboto"/>
                  <a:sym typeface="Roboto"/>
                </a:rPr>
                <a:t>1</a:t>
              </a:r>
              <a:endParaRPr b="1">
                <a:solidFill>
                  <a:srgbClr val="274E13"/>
                </a:solidFill>
                <a:latin typeface="Roboto"/>
                <a:ea typeface="Roboto"/>
                <a:cs typeface="Roboto"/>
                <a:sym typeface="Roboto"/>
              </a:endParaRPr>
            </a:p>
          </p:txBody>
        </p:sp>
        <p:sp>
          <p:nvSpPr>
            <p:cNvPr id="118" name="Google Shape;118;p21"/>
            <p:cNvSpPr txBox="1"/>
            <p:nvPr/>
          </p:nvSpPr>
          <p:spPr>
            <a:xfrm rot="-2700000">
              <a:off x="1498099" y="2233387"/>
              <a:ext cx="2332604" cy="402627"/>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rgbClr val="FFFFFF"/>
                  </a:solidFill>
                  <a:latin typeface="Roboto"/>
                  <a:ea typeface="Roboto"/>
                  <a:cs typeface="Roboto"/>
                  <a:sym typeface="Roboto"/>
                </a:rPr>
                <a:t>Functional Requirement </a:t>
              </a:r>
              <a:endParaRPr b="1">
                <a:solidFill>
                  <a:srgbClr val="FFFFFF"/>
                </a:solidFill>
                <a:latin typeface="Roboto"/>
                <a:ea typeface="Roboto"/>
                <a:cs typeface="Roboto"/>
                <a:sym typeface="Roboto"/>
              </a:endParaRPr>
            </a:p>
          </p:txBody>
        </p:sp>
        <p:sp>
          <p:nvSpPr>
            <p:cNvPr id="119" name="Google Shape;119;p21"/>
            <p:cNvSpPr txBox="1"/>
            <p:nvPr/>
          </p:nvSpPr>
          <p:spPr>
            <a:xfrm rot="-2700000">
              <a:off x="2131508" y="2607712"/>
              <a:ext cx="2203628" cy="1532866"/>
            </a:xfrm>
            <a:prstGeom prst="rect">
              <a:avLst/>
            </a:prstGeom>
            <a:noFill/>
            <a:ln>
              <a:noFill/>
            </a:ln>
          </p:spPr>
          <p:txBody>
            <a:bodyPr spcFirstLastPara="1" wrap="square" lIns="91425" tIns="91425" rIns="91425" bIns="91425" anchor="t" anchorCtr="0">
              <a:noAutofit/>
            </a:bodyPr>
            <a:lstStyle/>
            <a:p>
              <a:pPr marL="342900" lvl="0" indent="-190500" algn="l" rtl="0">
                <a:lnSpc>
                  <a:spcPct val="200000"/>
                </a:lnSpc>
                <a:spcBef>
                  <a:spcPts val="0"/>
                </a:spcBef>
                <a:spcAft>
                  <a:spcPts val="0"/>
                </a:spcAft>
                <a:buSzPts val="1200"/>
                <a:buFont typeface="Roboto"/>
                <a:buChar char="●"/>
              </a:pPr>
              <a:r>
                <a:rPr lang="en" sz="1200" b="1">
                  <a:latin typeface="Roboto"/>
                  <a:ea typeface="Roboto"/>
                  <a:cs typeface="Roboto"/>
                  <a:sym typeface="Roboto"/>
                </a:rPr>
                <a:t>Performance</a:t>
              </a:r>
              <a:endParaRPr sz="1200" b="1">
                <a:latin typeface="Roboto"/>
                <a:ea typeface="Roboto"/>
                <a:cs typeface="Roboto"/>
                <a:sym typeface="Roboto"/>
              </a:endParaRPr>
            </a:p>
            <a:p>
              <a:pPr marL="342900" lvl="0" indent="-190500" algn="l" rtl="0">
                <a:lnSpc>
                  <a:spcPct val="200000"/>
                </a:lnSpc>
                <a:spcBef>
                  <a:spcPts val="0"/>
                </a:spcBef>
                <a:spcAft>
                  <a:spcPts val="0"/>
                </a:spcAft>
                <a:buSzPts val="1200"/>
                <a:buFont typeface="Roboto"/>
                <a:buChar char="●"/>
              </a:pPr>
              <a:r>
                <a:rPr lang="en" sz="1200" b="1">
                  <a:latin typeface="Roboto"/>
                  <a:ea typeface="Roboto"/>
                  <a:cs typeface="Roboto"/>
                  <a:sym typeface="Roboto"/>
                </a:rPr>
                <a:t>Controllability </a:t>
              </a:r>
              <a:endParaRPr sz="1200" b="1">
                <a:latin typeface="Roboto"/>
                <a:ea typeface="Roboto"/>
                <a:cs typeface="Roboto"/>
                <a:sym typeface="Roboto"/>
              </a:endParaRPr>
            </a:p>
            <a:p>
              <a:pPr marL="342900" lvl="0" indent="-190500" algn="l" rtl="0">
                <a:lnSpc>
                  <a:spcPct val="200000"/>
                </a:lnSpc>
                <a:spcBef>
                  <a:spcPts val="0"/>
                </a:spcBef>
                <a:spcAft>
                  <a:spcPts val="0"/>
                </a:spcAft>
                <a:buSzPts val="1200"/>
                <a:buFont typeface="Roboto"/>
                <a:buChar char="●"/>
              </a:pPr>
              <a:r>
                <a:rPr lang="en" sz="1200" b="1">
                  <a:latin typeface="Roboto"/>
                  <a:ea typeface="Roboto"/>
                  <a:cs typeface="Roboto"/>
                  <a:sym typeface="Roboto"/>
                </a:rPr>
                <a:t>Reliability </a:t>
              </a:r>
              <a:endParaRPr sz="1200" b="1">
                <a:latin typeface="Roboto"/>
                <a:ea typeface="Roboto"/>
                <a:cs typeface="Roboto"/>
                <a:sym typeface="Roboto"/>
              </a:endParaRPr>
            </a:p>
            <a:p>
              <a:pPr marL="342900" lvl="0" indent="-190500" algn="l" rtl="0">
                <a:lnSpc>
                  <a:spcPct val="200000"/>
                </a:lnSpc>
                <a:spcBef>
                  <a:spcPts val="0"/>
                </a:spcBef>
                <a:spcAft>
                  <a:spcPts val="0"/>
                </a:spcAft>
                <a:buSzPts val="1200"/>
                <a:buFont typeface="Roboto"/>
                <a:buChar char="●"/>
              </a:pPr>
              <a:r>
                <a:rPr lang="en" sz="1200" b="1">
                  <a:latin typeface="Roboto"/>
                  <a:ea typeface="Roboto"/>
                  <a:cs typeface="Roboto"/>
                  <a:sym typeface="Roboto"/>
                </a:rPr>
                <a:t>Safety </a:t>
              </a:r>
              <a:endParaRPr sz="1200" b="1">
                <a:latin typeface="Roboto"/>
                <a:ea typeface="Roboto"/>
                <a:cs typeface="Roboto"/>
                <a:sym typeface="Roboto"/>
              </a:endParaRPr>
            </a:p>
            <a:p>
              <a:pPr marL="342900" lvl="0" indent="-190500" algn="l" rtl="0">
                <a:lnSpc>
                  <a:spcPct val="200000"/>
                </a:lnSpc>
                <a:spcBef>
                  <a:spcPts val="0"/>
                </a:spcBef>
                <a:spcAft>
                  <a:spcPts val="0"/>
                </a:spcAft>
                <a:buSzPts val="1200"/>
                <a:buFont typeface="Roboto"/>
                <a:buChar char="●"/>
              </a:pPr>
              <a:r>
                <a:rPr lang="en" sz="1200" b="1">
                  <a:latin typeface="Roboto"/>
                  <a:ea typeface="Roboto"/>
                  <a:cs typeface="Roboto"/>
                  <a:sym typeface="Roboto"/>
                </a:rPr>
                <a:t>Accuracy </a:t>
              </a:r>
              <a:endParaRPr sz="1200" b="1">
                <a:latin typeface="Roboto"/>
                <a:ea typeface="Roboto"/>
                <a:cs typeface="Roboto"/>
                <a:sym typeface="Roboto"/>
              </a:endParaRPr>
            </a:p>
            <a:p>
              <a:pPr marL="342900" lvl="0" indent="-190500" algn="l" rtl="0">
                <a:lnSpc>
                  <a:spcPct val="200000"/>
                </a:lnSpc>
                <a:spcBef>
                  <a:spcPts val="0"/>
                </a:spcBef>
                <a:spcAft>
                  <a:spcPts val="0"/>
                </a:spcAft>
                <a:buSzPts val="1200"/>
                <a:buFont typeface="Roboto"/>
                <a:buChar char="●"/>
              </a:pPr>
              <a:r>
                <a:rPr lang="en" sz="1200" b="1">
                  <a:latin typeface="Roboto"/>
                  <a:ea typeface="Roboto"/>
                  <a:cs typeface="Roboto"/>
                  <a:sym typeface="Roboto"/>
                </a:rPr>
                <a:t>Detection </a:t>
              </a:r>
              <a:endParaRPr sz="1200" b="1">
                <a:latin typeface="Roboto"/>
                <a:ea typeface="Roboto"/>
                <a:cs typeface="Roboto"/>
                <a:sym typeface="Roboto"/>
              </a:endParaRPr>
            </a:p>
          </p:txBody>
        </p:sp>
      </p:grpSp>
      <p:grpSp>
        <p:nvGrpSpPr>
          <p:cNvPr id="120" name="Google Shape;120;p21"/>
          <p:cNvGrpSpPr/>
          <p:nvPr/>
        </p:nvGrpSpPr>
        <p:grpSpPr>
          <a:xfrm rot="2700000">
            <a:off x="3946994" y="958379"/>
            <a:ext cx="4374070" cy="4328586"/>
            <a:chOff x="1293736" y="1258050"/>
            <a:chExt cx="3893912" cy="3908533"/>
          </a:xfrm>
        </p:grpSpPr>
        <p:sp>
          <p:nvSpPr>
            <p:cNvPr id="121" name="Google Shape;121;p21"/>
            <p:cNvSpPr/>
            <p:nvPr/>
          </p:nvSpPr>
          <p:spPr>
            <a:xfrm rot="2700000">
              <a:off x="2286374" y="1011412"/>
              <a:ext cx="561726" cy="3040276"/>
            </a:xfrm>
            <a:prstGeom prst="roundRect">
              <a:avLst>
                <a:gd name="adj" fmla="val 50000"/>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1"/>
            <p:cNvSpPr/>
            <p:nvPr/>
          </p:nvSpPr>
          <p:spPr>
            <a:xfrm rot="-2700000">
              <a:off x="1510778" y="3205371"/>
              <a:ext cx="374201" cy="374201"/>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74E13"/>
                  </a:solidFill>
                  <a:latin typeface="Roboto"/>
                  <a:ea typeface="Roboto"/>
                  <a:cs typeface="Roboto"/>
                  <a:sym typeface="Roboto"/>
                </a:rPr>
                <a:t>2</a:t>
              </a:r>
              <a:endParaRPr b="1">
                <a:solidFill>
                  <a:srgbClr val="274E13"/>
                </a:solidFill>
                <a:latin typeface="Roboto"/>
                <a:ea typeface="Roboto"/>
                <a:cs typeface="Roboto"/>
                <a:sym typeface="Roboto"/>
              </a:endParaRPr>
            </a:p>
          </p:txBody>
        </p:sp>
        <p:sp>
          <p:nvSpPr>
            <p:cNvPr id="123" name="Google Shape;123;p21"/>
            <p:cNvSpPr txBox="1"/>
            <p:nvPr/>
          </p:nvSpPr>
          <p:spPr>
            <a:xfrm rot="-2700000">
              <a:off x="1498099" y="2233387"/>
              <a:ext cx="2332604" cy="402627"/>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rgbClr val="FFFFFF"/>
                  </a:solidFill>
                  <a:latin typeface="Roboto"/>
                  <a:ea typeface="Roboto"/>
                  <a:cs typeface="Roboto"/>
                  <a:sym typeface="Roboto"/>
                </a:rPr>
                <a:t>Nonfunctional Requirement </a:t>
              </a:r>
              <a:endParaRPr b="1">
                <a:solidFill>
                  <a:srgbClr val="FFFFFF"/>
                </a:solidFill>
                <a:latin typeface="Roboto"/>
                <a:ea typeface="Roboto"/>
                <a:cs typeface="Roboto"/>
                <a:sym typeface="Roboto"/>
              </a:endParaRPr>
            </a:p>
          </p:txBody>
        </p:sp>
        <p:sp>
          <p:nvSpPr>
            <p:cNvPr id="124" name="Google Shape;124;p21"/>
            <p:cNvSpPr txBox="1"/>
            <p:nvPr/>
          </p:nvSpPr>
          <p:spPr>
            <a:xfrm rot="-2700000">
              <a:off x="2488335" y="2411691"/>
              <a:ext cx="2203628" cy="2314785"/>
            </a:xfrm>
            <a:prstGeom prst="rect">
              <a:avLst/>
            </a:prstGeom>
            <a:noFill/>
            <a:ln>
              <a:noFill/>
            </a:ln>
          </p:spPr>
          <p:txBody>
            <a:bodyPr spcFirstLastPara="1" wrap="square" lIns="91425" tIns="91425" rIns="91425" bIns="91425" anchor="t" anchorCtr="0">
              <a:noAutofit/>
            </a:bodyPr>
            <a:lstStyle/>
            <a:p>
              <a:pPr marL="342900" lvl="0" indent="-190500" algn="l" rtl="0">
                <a:lnSpc>
                  <a:spcPct val="200000"/>
                </a:lnSpc>
                <a:spcBef>
                  <a:spcPts val="0"/>
                </a:spcBef>
                <a:spcAft>
                  <a:spcPts val="0"/>
                </a:spcAft>
                <a:buClr>
                  <a:schemeClr val="dk1"/>
                </a:buClr>
                <a:buSzPts val="1200"/>
                <a:buFont typeface="Roboto"/>
                <a:buChar char="●"/>
              </a:pPr>
              <a:r>
                <a:rPr lang="en" sz="1200" b="1">
                  <a:solidFill>
                    <a:schemeClr val="dk1"/>
                  </a:solidFill>
                  <a:latin typeface="Roboto"/>
                  <a:ea typeface="Roboto"/>
                  <a:cs typeface="Roboto"/>
                  <a:sym typeface="Roboto"/>
                </a:rPr>
                <a:t>Flight Time</a:t>
              </a:r>
              <a:endParaRPr sz="1200" b="1">
                <a:solidFill>
                  <a:schemeClr val="dk1"/>
                </a:solidFill>
                <a:latin typeface="Roboto"/>
                <a:ea typeface="Roboto"/>
                <a:cs typeface="Roboto"/>
                <a:sym typeface="Roboto"/>
              </a:endParaRPr>
            </a:p>
            <a:p>
              <a:pPr marL="342900" lvl="0" indent="-190500" algn="l" rtl="0">
                <a:lnSpc>
                  <a:spcPct val="200000"/>
                </a:lnSpc>
                <a:spcBef>
                  <a:spcPts val="0"/>
                </a:spcBef>
                <a:spcAft>
                  <a:spcPts val="0"/>
                </a:spcAft>
                <a:buClr>
                  <a:schemeClr val="dk1"/>
                </a:buClr>
                <a:buSzPts val="1200"/>
                <a:buFont typeface="Roboto"/>
                <a:buChar char="●"/>
              </a:pPr>
              <a:r>
                <a:rPr lang="en" sz="1200" b="1">
                  <a:solidFill>
                    <a:schemeClr val="dk1"/>
                  </a:solidFill>
                  <a:latin typeface="Roboto"/>
                  <a:ea typeface="Roboto"/>
                  <a:cs typeface="Roboto"/>
                  <a:sym typeface="Roboto"/>
                </a:rPr>
                <a:t>Weight </a:t>
              </a:r>
              <a:endParaRPr sz="1200" b="1">
                <a:solidFill>
                  <a:schemeClr val="dk1"/>
                </a:solidFill>
                <a:latin typeface="Roboto"/>
                <a:ea typeface="Roboto"/>
                <a:cs typeface="Roboto"/>
                <a:sym typeface="Roboto"/>
              </a:endParaRPr>
            </a:p>
            <a:p>
              <a:pPr marL="342900" lvl="0" indent="-190500" algn="l" rtl="0">
                <a:lnSpc>
                  <a:spcPct val="200000"/>
                </a:lnSpc>
                <a:spcBef>
                  <a:spcPts val="0"/>
                </a:spcBef>
                <a:spcAft>
                  <a:spcPts val="0"/>
                </a:spcAft>
                <a:buClr>
                  <a:schemeClr val="dk1"/>
                </a:buClr>
                <a:buSzPts val="1200"/>
                <a:buFont typeface="Roboto"/>
                <a:buChar char="●"/>
              </a:pPr>
              <a:r>
                <a:rPr lang="en" sz="1200" b="1">
                  <a:solidFill>
                    <a:schemeClr val="dk1"/>
                  </a:solidFill>
                  <a:latin typeface="Roboto"/>
                  <a:ea typeface="Roboto"/>
                  <a:cs typeface="Roboto"/>
                  <a:sym typeface="Roboto"/>
                </a:rPr>
                <a:t>Distance</a:t>
              </a:r>
              <a:endParaRPr sz="1200" b="1">
                <a:solidFill>
                  <a:schemeClr val="dk1"/>
                </a:solidFill>
                <a:latin typeface="Roboto"/>
                <a:ea typeface="Roboto"/>
                <a:cs typeface="Roboto"/>
                <a:sym typeface="Roboto"/>
              </a:endParaRPr>
            </a:p>
            <a:p>
              <a:pPr marL="342900" lvl="0" indent="-190500" algn="l" rtl="0">
                <a:lnSpc>
                  <a:spcPct val="200000"/>
                </a:lnSpc>
                <a:spcBef>
                  <a:spcPts val="0"/>
                </a:spcBef>
                <a:spcAft>
                  <a:spcPts val="0"/>
                </a:spcAft>
                <a:buClr>
                  <a:schemeClr val="dk1"/>
                </a:buClr>
                <a:buSzPts val="1200"/>
                <a:buFont typeface="Roboto"/>
                <a:buChar char="●"/>
              </a:pPr>
              <a:r>
                <a:rPr lang="en" sz="1200" b="1">
                  <a:solidFill>
                    <a:schemeClr val="dk1"/>
                  </a:solidFill>
                  <a:latin typeface="Roboto"/>
                  <a:ea typeface="Roboto"/>
                  <a:cs typeface="Roboto"/>
                  <a:sym typeface="Roboto"/>
                </a:rPr>
                <a:t>Detection </a:t>
              </a:r>
              <a:endParaRPr sz="1200" b="1">
                <a:solidFill>
                  <a:schemeClr val="dk1"/>
                </a:solidFill>
                <a:latin typeface="Roboto"/>
                <a:ea typeface="Roboto"/>
                <a:cs typeface="Roboto"/>
                <a:sym typeface="Roboto"/>
              </a:endParaRPr>
            </a:p>
            <a:p>
              <a:pPr marL="342900" lvl="0" indent="-190500" algn="l" rtl="0">
                <a:lnSpc>
                  <a:spcPct val="200000"/>
                </a:lnSpc>
                <a:spcBef>
                  <a:spcPts val="0"/>
                </a:spcBef>
                <a:spcAft>
                  <a:spcPts val="0"/>
                </a:spcAft>
                <a:buClr>
                  <a:schemeClr val="dk1"/>
                </a:buClr>
                <a:buSzPts val="1200"/>
                <a:buFont typeface="Roboto"/>
                <a:buChar char="●"/>
              </a:pPr>
              <a:r>
                <a:rPr lang="en" sz="1200" b="1">
                  <a:solidFill>
                    <a:schemeClr val="dk1"/>
                  </a:solidFill>
                  <a:latin typeface="Roboto"/>
                  <a:ea typeface="Roboto"/>
                  <a:cs typeface="Roboto"/>
                  <a:sym typeface="Roboto"/>
                </a:rPr>
                <a:t>Reliability</a:t>
              </a:r>
              <a:endParaRPr sz="1200" b="1">
                <a:solidFill>
                  <a:schemeClr val="dk1"/>
                </a:solidFill>
                <a:latin typeface="Roboto"/>
                <a:ea typeface="Roboto"/>
                <a:cs typeface="Roboto"/>
                <a:sym typeface="Roboto"/>
              </a:endParaRPr>
            </a:p>
            <a:p>
              <a:pPr marL="457200" lvl="0" indent="0" algn="l" rtl="0">
                <a:lnSpc>
                  <a:spcPct val="200000"/>
                </a:lnSpc>
                <a:spcBef>
                  <a:spcPts val="1600"/>
                </a:spcBef>
                <a:spcAft>
                  <a:spcPts val="1600"/>
                </a:spcAft>
                <a:buNone/>
              </a:pPr>
              <a:endParaRPr sz="800" b="1">
                <a:latin typeface="Roboto"/>
                <a:ea typeface="Roboto"/>
                <a:cs typeface="Roboto"/>
                <a:sym typeface="Roboto"/>
              </a:endParaRPr>
            </a:p>
          </p:txBody>
        </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1513</Words>
  <Application>Microsoft Macintosh PowerPoint</Application>
  <PresentationFormat>On-screen Show (16:9)</PresentationFormat>
  <Paragraphs>432</Paragraphs>
  <Slides>75</Slides>
  <Notes>75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Arial</vt:lpstr>
      <vt:lpstr>Calibri</vt:lpstr>
      <vt:lpstr>Comic Sans MS</vt:lpstr>
      <vt:lpstr>Roboto</vt:lpstr>
      <vt:lpstr>Roboto Mono</vt:lpstr>
      <vt:lpstr>Times New Roman</vt:lpstr>
      <vt:lpstr>Simple Light</vt:lpstr>
      <vt:lpstr>College of Computer Engineering and Science (CCES)  ASSE 4311- Learning Outcome Assessment III - CE Section: 210 Agriculture Assistant Drone (AAD)</vt:lpstr>
      <vt:lpstr>Outlines </vt:lpstr>
      <vt:lpstr>Cont’d</vt:lpstr>
      <vt:lpstr>Introduction:</vt:lpstr>
      <vt:lpstr>PowerPoint Presentation</vt:lpstr>
      <vt:lpstr>Objectives</vt:lpstr>
      <vt:lpstr>Specification:  </vt:lpstr>
      <vt:lpstr>Survey:</vt:lpstr>
      <vt:lpstr>Requirement Specification:  </vt:lpstr>
      <vt:lpstr>PowerPoint Presentation</vt:lpstr>
      <vt:lpstr>PowerPoint Presentation</vt:lpstr>
      <vt:lpstr>Use Case Diagrams:   </vt:lpstr>
      <vt:lpstr>Use Case Diagrams:   </vt:lpstr>
      <vt:lpstr>Hardware Components:  </vt:lpstr>
      <vt:lpstr>Hardware Components:  </vt:lpstr>
      <vt:lpstr>Software Components:  </vt:lpstr>
      <vt:lpstr>Constraints: </vt:lpstr>
      <vt:lpstr>Conceptual Design:</vt:lpstr>
      <vt:lpstr>Conceptual Design: </vt:lpstr>
      <vt:lpstr>Hardware Design </vt:lpstr>
      <vt:lpstr>PowerPoint Presentation</vt:lpstr>
      <vt:lpstr>PowerPoint Presentation</vt:lpstr>
      <vt:lpstr>Setting up Raspberry Pi</vt:lpstr>
      <vt:lpstr>Setting up Pi camera </vt:lpstr>
      <vt:lpstr>Setting up Drones Camera </vt:lpstr>
      <vt:lpstr> Software design</vt:lpstr>
      <vt:lpstr>Arduino IDE </vt:lpstr>
      <vt:lpstr>LabelImg </vt:lpstr>
      <vt:lpstr>Google Colaboratory </vt:lpstr>
      <vt:lpstr>Keras API</vt:lpstr>
      <vt:lpstr>Image Recognition </vt:lpstr>
      <vt:lpstr>Applying Image Recognition Dataset collection </vt:lpstr>
      <vt:lpstr>Applying Image Recognition Dataset Labeling </vt:lpstr>
      <vt:lpstr>Applying Image Recognition Dataset Labeling (Steps) </vt:lpstr>
      <vt:lpstr>PowerPoint Presentation</vt:lpstr>
      <vt:lpstr>Applying Image Recognition Training &amp; counting </vt:lpstr>
      <vt:lpstr>Applying Image Recognition Training &amp; counting(Coding)    </vt:lpstr>
      <vt:lpstr>Applying Image Recognition Training &amp; counting(Coding)</vt:lpstr>
      <vt:lpstr>Applying Image Recognition Training &amp; counting(Coding) </vt:lpstr>
      <vt:lpstr>Applying Image Recognition Training &amp; counting(Coding)  </vt:lpstr>
      <vt:lpstr>Applying Image Recognition Training &amp; counting (Coding)</vt:lpstr>
      <vt:lpstr>Applying Image Recognition Two Options </vt:lpstr>
      <vt:lpstr>Applying Image Recognition Two Options  </vt:lpstr>
      <vt:lpstr>Prototype Development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System Testing and Analysis </vt:lpstr>
      <vt:lpstr>Testing Pi Camera </vt:lpstr>
      <vt:lpstr>Testing Pi Camera </vt:lpstr>
      <vt:lpstr>PowerPoint Presentation</vt:lpstr>
      <vt:lpstr>2. System Testing </vt:lpstr>
      <vt:lpstr>PowerPoint Presentation</vt:lpstr>
      <vt:lpstr>PowerPoint Presentation</vt:lpstr>
      <vt:lpstr>PowerPoint Presentation</vt:lpstr>
      <vt:lpstr>Image Recognition Test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Limitations:  </vt:lpstr>
      <vt:lpstr>Future Work:</vt:lpstr>
      <vt:lpstr>Conclusion </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of Computer Engineering and Science (CCES)  ASSE 4311- Learning Outcome Assessment III - CE Section: 210 Agriculture Assistant Drone (AAD)</dc:title>
  <cp:lastModifiedBy>جنات ممدوح بن-محمد آل-سيف</cp:lastModifiedBy>
  <cp:revision>2</cp:revision>
  <dcterms:modified xsi:type="dcterms:W3CDTF">2019-04-27T16:46:41Z</dcterms:modified>
</cp:coreProperties>
</file>