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93" r:id="rId4"/>
    <p:sldId id="279" r:id="rId5"/>
    <p:sldId id="267" r:id="rId6"/>
    <p:sldId id="292" r:id="rId7"/>
    <p:sldId id="270" r:id="rId8"/>
    <p:sldId id="294" r:id="rId9"/>
    <p:sldId id="269" r:id="rId10"/>
    <p:sldId id="268" r:id="rId11"/>
    <p:sldId id="291" r:id="rId12"/>
    <p:sldId id="263" r:id="rId13"/>
    <p:sldId id="266" r:id="rId14"/>
    <p:sldId id="295" r:id="rId15"/>
    <p:sldId id="283" r:id="rId16"/>
    <p:sldId id="290" r:id="rId17"/>
    <p:sldId id="289" r:id="rId18"/>
    <p:sldId id="285" r:id="rId19"/>
    <p:sldId id="288" r:id="rId20"/>
    <p:sldId id="281" r:id="rId21"/>
    <p:sldId id="282"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6" autoAdjust="0"/>
    <p:restoredTop sz="94660"/>
  </p:normalViewPr>
  <p:slideViewPr>
    <p:cSldViewPr snapToGrid="0">
      <p:cViewPr varScale="1">
        <p:scale>
          <a:sx n="62" d="100"/>
          <a:sy n="62" d="100"/>
        </p:scale>
        <p:origin x="-84"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CD93D569-03A3-4663-A449-FE4CB8EDDADA}" type="datetimeFigureOut">
              <a:rPr lang="en-US" smtClean="0"/>
              <a:t>4/14/2019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62DF631-2B50-4889-9514-BD3DEA9175A4}" type="slidenum">
              <a:rPr lang="en-US" smtClean="0"/>
              <a:t>‹#›</a:t>
            </a:fld>
            <a:endParaRPr lang="en-US"/>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134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3D569-03A3-4663-A449-FE4CB8EDDADA}"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DF631-2B50-4889-9514-BD3DEA9175A4}" type="slidenum">
              <a:rPr lang="en-US" smtClean="0"/>
              <a:t>‹#›</a:t>
            </a:fld>
            <a:endParaRPr lang="en-US"/>
          </a:p>
        </p:txBody>
      </p:sp>
    </p:spTree>
    <p:extLst>
      <p:ext uri="{BB962C8B-B14F-4D97-AF65-F5344CB8AC3E}">
        <p14:creationId xmlns:p14="http://schemas.microsoft.com/office/powerpoint/2010/main" val="28692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3D569-03A3-4663-A449-FE4CB8EDDADA}"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DF631-2B50-4889-9514-BD3DEA9175A4}" type="slidenum">
              <a:rPr lang="en-US" smtClean="0"/>
              <a:t>‹#›</a:t>
            </a:fld>
            <a:endParaRPr lang="en-US"/>
          </a:p>
        </p:txBody>
      </p:sp>
    </p:spTree>
    <p:extLst>
      <p:ext uri="{BB962C8B-B14F-4D97-AF65-F5344CB8AC3E}">
        <p14:creationId xmlns:p14="http://schemas.microsoft.com/office/powerpoint/2010/main" val="24255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3D569-03A3-4663-A449-FE4CB8EDDADA}"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DF631-2B50-4889-9514-BD3DEA9175A4}" type="slidenum">
              <a:rPr lang="en-US" smtClean="0"/>
              <a:t>‹#›</a:t>
            </a:fld>
            <a:endParaRPr lang="en-US"/>
          </a:p>
        </p:txBody>
      </p:sp>
    </p:spTree>
    <p:extLst>
      <p:ext uri="{BB962C8B-B14F-4D97-AF65-F5344CB8AC3E}">
        <p14:creationId xmlns:p14="http://schemas.microsoft.com/office/powerpoint/2010/main" val="194738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93D569-03A3-4663-A449-FE4CB8EDDADA}"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DF631-2B50-4889-9514-BD3DEA9175A4}" type="slidenum">
              <a:rPr lang="en-US" smtClean="0"/>
              <a:t>‹#›</a:t>
            </a:fld>
            <a:endParaRPr lang="en-US"/>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638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93D569-03A3-4663-A449-FE4CB8EDDADA}"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DF631-2B50-4889-9514-BD3DEA9175A4}" type="slidenum">
              <a:rPr lang="en-US" smtClean="0"/>
              <a:t>‹#›</a:t>
            </a:fld>
            <a:endParaRPr lang="en-US"/>
          </a:p>
        </p:txBody>
      </p:sp>
    </p:spTree>
    <p:extLst>
      <p:ext uri="{BB962C8B-B14F-4D97-AF65-F5344CB8AC3E}">
        <p14:creationId xmlns:p14="http://schemas.microsoft.com/office/powerpoint/2010/main" val="307119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93D569-03A3-4663-A449-FE4CB8EDDADA}" type="datetimeFigureOut">
              <a:rPr lang="en-US" smtClean="0"/>
              <a:t>4/14/2019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2DF631-2B50-4889-9514-BD3DEA9175A4}" type="slidenum">
              <a:rPr lang="en-US" smtClean="0"/>
              <a:t>‹#›</a:t>
            </a:fld>
            <a:endParaRPr lang="en-US"/>
          </a:p>
        </p:txBody>
      </p:sp>
    </p:spTree>
    <p:extLst>
      <p:ext uri="{BB962C8B-B14F-4D97-AF65-F5344CB8AC3E}">
        <p14:creationId xmlns:p14="http://schemas.microsoft.com/office/powerpoint/2010/main" val="82176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93D569-03A3-4663-A449-FE4CB8EDDADA}" type="datetimeFigureOut">
              <a:rPr lang="en-US" smtClean="0"/>
              <a:t>4/14/2019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2DF631-2B50-4889-9514-BD3DEA9175A4}" type="slidenum">
              <a:rPr lang="en-US" smtClean="0"/>
              <a:t>‹#›</a:t>
            </a:fld>
            <a:endParaRPr lang="en-US"/>
          </a:p>
        </p:txBody>
      </p:sp>
    </p:spTree>
    <p:extLst>
      <p:ext uri="{BB962C8B-B14F-4D97-AF65-F5344CB8AC3E}">
        <p14:creationId xmlns:p14="http://schemas.microsoft.com/office/powerpoint/2010/main" val="131725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3D569-03A3-4663-A449-FE4CB8EDDADA}" type="datetimeFigureOut">
              <a:rPr lang="en-US" smtClean="0"/>
              <a:t>4/14/2019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2DF631-2B50-4889-9514-BD3DEA9175A4}" type="slidenum">
              <a:rPr lang="en-US" smtClean="0"/>
              <a:t>‹#›</a:t>
            </a:fld>
            <a:endParaRPr lang="en-US"/>
          </a:p>
        </p:txBody>
      </p:sp>
    </p:spTree>
    <p:extLst>
      <p:ext uri="{BB962C8B-B14F-4D97-AF65-F5344CB8AC3E}">
        <p14:creationId xmlns:p14="http://schemas.microsoft.com/office/powerpoint/2010/main" val="112047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93D569-03A3-4663-A449-FE4CB8EDDADA}"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DF631-2B50-4889-9514-BD3DEA9175A4}" type="slidenum">
              <a:rPr lang="en-US" smtClean="0"/>
              <a:t>‹#›</a:t>
            </a:fld>
            <a:endParaRPr lang="en-US"/>
          </a:p>
        </p:txBody>
      </p:sp>
    </p:spTree>
    <p:extLst>
      <p:ext uri="{BB962C8B-B14F-4D97-AF65-F5344CB8AC3E}">
        <p14:creationId xmlns:p14="http://schemas.microsoft.com/office/powerpoint/2010/main" val="300171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93D569-03A3-4663-A449-FE4CB8EDDADA}"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DF631-2B50-4889-9514-BD3DEA9175A4}" type="slidenum">
              <a:rPr lang="en-US" smtClean="0"/>
              <a:t>‹#›</a:t>
            </a:fld>
            <a:endParaRPr lang="en-US"/>
          </a:p>
        </p:txBody>
      </p:sp>
    </p:spTree>
    <p:extLst>
      <p:ext uri="{BB962C8B-B14F-4D97-AF65-F5344CB8AC3E}">
        <p14:creationId xmlns:p14="http://schemas.microsoft.com/office/powerpoint/2010/main" val="44293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CD93D569-03A3-4663-A449-FE4CB8EDDADA}" type="datetimeFigureOut">
              <a:rPr lang="en-US" smtClean="0"/>
              <a:t>4/14/2019</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962DF631-2B50-4889-9514-BD3DEA9175A4}" type="slidenum">
              <a:rPr lang="en-US" smtClean="0"/>
              <a:t>‹#›</a:t>
            </a:fld>
            <a:endParaRPr lang="en-US"/>
          </a:p>
        </p:txBody>
      </p:sp>
    </p:spTree>
    <p:extLst>
      <p:ext uri="{BB962C8B-B14F-4D97-AF65-F5344CB8AC3E}">
        <p14:creationId xmlns:p14="http://schemas.microsoft.com/office/powerpoint/2010/main" val="1779961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file:///\\localhost\Volumes\TOSHIBA\Macintosh%20HD:Users:mashael:Library:Mobile%20Documents:com~apple~CloudDocs:Computer%20Engineering%20Project%20Template%20(2).docx!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CE732-3C3D-486A-87E9-B3153EB40A49}"/>
              </a:ext>
            </a:extLst>
          </p:cNvPr>
          <p:cNvSpPr>
            <a:spLocks noGrp="1"/>
          </p:cNvSpPr>
          <p:nvPr>
            <p:ph type="ctrTitle"/>
          </p:nvPr>
        </p:nvSpPr>
        <p:spPr>
          <a:xfrm>
            <a:off x="768891" y="365760"/>
            <a:ext cx="9418320" cy="2119420"/>
          </a:xfrm>
        </p:spPr>
        <p:txBody>
          <a:bodyPr>
            <a:normAutofit/>
          </a:bodyPr>
          <a:lstStyle/>
          <a:p>
            <a:r>
              <a:rPr lang="en-US" sz="4400" b="1" dirty="0">
                <a:latin typeface="Algerian" panose="04020705040A02060702" pitchFamily="82" charset="0"/>
              </a:rPr>
              <a:t>Home/self assistant robot</a:t>
            </a:r>
            <a:endParaRPr lang="en-US" sz="4400" dirty="0">
              <a:latin typeface="Algerian" panose="04020705040A02060702" pitchFamily="82" charset="0"/>
            </a:endParaRPr>
          </a:p>
        </p:txBody>
      </p:sp>
      <p:sp>
        <p:nvSpPr>
          <p:cNvPr id="3" name="Subtitle 2">
            <a:extLst>
              <a:ext uri="{FF2B5EF4-FFF2-40B4-BE49-F238E27FC236}">
                <a16:creationId xmlns:a16="http://schemas.microsoft.com/office/drawing/2014/main" xmlns="" id="{8E14BE32-AF4E-46C6-AD52-25D35A0AFDB7}"/>
              </a:ext>
            </a:extLst>
          </p:cNvPr>
          <p:cNvSpPr>
            <a:spLocks noGrp="1"/>
          </p:cNvSpPr>
          <p:nvPr>
            <p:ph type="subTitle" idx="1"/>
          </p:nvPr>
        </p:nvSpPr>
        <p:spPr>
          <a:xfrm>
            <a:off x="768891" y="3639709"/>
            <a:ext cx="9418320" cy="1691640"/>
          </a:xfrm>
        </p:spPr>
        <p:txBody>
          <a:bodyPr>
            <a:normAutofit fontScale="92500" lnSpcReduction="20000"/>
          </a:bodyPr>
          <a:lstStyle/>
          <a:p>
            <a:r>
              <a:rPr lang="en-US" dirty="0">
                <a:solidFill>
                  <a:schemeClr val="bg1"/>
                </a:solidFill>
              </a:rPr>
              <a:t>Student Name        Student ID</a:t>
            </a:r>
          </a:p>
          <a:p>
            <a:r>
              <a:rPr lang="en-US" dirty="0">
                <a:solidFill>
                  <a:schemeClr val="bg1"/>
                </a:solidFill>
              </a:rPr>
              <a:t>Atheer </a:t>
            </a:r>
            <a:r>
              <a:rPr lang="en-US" dirty="0" err="1">
                <a:solidFill>
                  <a:schemeClr val="bg1"/>
                </a:solidFill>
              </a:rPr>
              <a:t>Aldossari</a:t>
            </a:r>
            <a:r>
              <a:rPr lang="en-US" dirty="0">
                <a:solidFill>
                  <a:schemeClr val="bg1"/>
                </a:solidFill>
              </a:rPr>
              <a:t>     201201825</a:t>
            </a:r>
          </a:p>
          <a:p>
            <a:r>
              <a:rPr lang="en-US" dirty="0">
                <a:solidFill>
                  <a:schemeClr val="bg1"/>
                </a:solidFill>
              </a:rPr>
              <a:t>Rehab  Alotaibi       201301274</a:t>
            </a:r>
          </a:p>
          <a:p>
            <a:r>
              <a:rPr lang="en-US" dirty="0">
                <a:solidFill>
                  <a:schemeClr val="bg1"/>
                </a:solidFill>
              </a:rPr>
              <a:t>Mishal </a:t>
            </a:r>
            <a:r>
              <a:rPr lang="en-US" dirty="0" err="1">
                <a:solidFill>
                  <a:schemeClr val="bg1"/>
                </a:solidFill>
              </a:rPr>
              <a:t>AlKhalifa</a:t>
            </a:r>
            <a:r>
              <a:rPr lang="en-US" dirty="0">
                <a:solidFill>
                  <a:schemeClr val="bg1"/>
                </a:solidFill>
              </a:rPr>
              <a:t>     201302327</a:t>
            </a:r>
          </a:p>
          <a:p>
            <a:endParaRPr lang="en-US" dirty="0">
              <a:solidFill>
                <a:schemeClr val="bg1"/>
              </a:solidFill>
            </a:endParaRPr>
          </a:p>
        </p:txBody>
      </p:sp>
      <p:sp>
        <p:nvSpPr>
          <p:cNvPr id="5" name="TextBox 4">
            <a:extLst>
              <a:ext uri="{FF2B5EF4-FFF2-40B4-BE49-F238E27FC236}">
                <a16:creationId xmlns:a16="http://schemas.microsoft.com/office/drawing/2014/main" xmlns="" id="{A4C282C4-7C82-42FD-BA2B-FBB0EA2F524B}"/>
              </a:ext>
            </a:extLst>
          </p:cNvPr>
          <p:cNvSpPr txBox="1"/>
          <p:nvPr/>
        </p:nvSpPr>
        <p:spPr>
          <a:xfrm>
            <a:off x="8514736" y="5993435"/>
            <a:ext cx="2900517" cy="984885"/>
          </a:xfrm>
          <a:prstGeom prst="rect">
            <a:avLst/>
          </a:prstGeom>
          <a:noFill/>
        </p:spPr>
        <p:txBody>
          <a:bodyPr wrap="square" rtlCol="0">
            <a:spAutoFit/>
          </a:bodyPr>
          <a:lstStyle/>
          <a:p>
            <a:r>
              <a:rPr lang="en-US" sz="2000" b="1" dirty="0"/>
              <a:t>Advisors:</a:t>
            </a:r>
            <a:br>
              <a:rPr lang="en-US" sz="2000" b="1" dirty="0"/>
            </a:br>
            <a:r>
              <a:rPr lang="en-US" sz="2000" b="1" dirty="0"/>
              <a:t>Dr </a:t>
            </a:r>
            <a:r>
              <a:rPr lang="en-US" sz="2000" b="1" dirty="0" err="1"/>
              <a:t>Loay</a:t>
            </a:r>
            <a:r>
              <a:rPr lang="en-US" sz="2000" b="1" dirty="0"/>
              <a:t> </a:t>
            </a:r>
            <a:r>
              <a:rPr lang="en-US" sz="2000" b="1" dirty="0" err="1"/>
              <a:t>Alzobaidi</a:t>
            </a:r>
            <a:endParaRPr lang="en-US" sz="2000" dirty="0"/>
          </a:p>
          <a:p>
            <a:endParaRPr lang="en-US" dirty="0"/>
          </a:p>
        </p:txBody>
      </p:sp>
      <p:pic>
        <p:nvPicPr>
          <p:cNvPr id="4" name="Picture 3" descr="smar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7952" y="493356"/>
            <a:ext cx="3042141" cy="3042141"/>
          </a:xfrm>
          <a:prstGeom prst="rect">
            <a:avLst/>
          </a:prstGeom>
        </p:spPr>
      </p:pic>
    </p:spTree>
    <p:extLst>
      <p:ext uri="{BB962C8B-B14F-4D97-AF65-F5344CB8AC3E}">
        <p14:creationId xmlns:p14="http://schemas.microsoft.com/office/powerpoint/2010/main" val="488329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49263-6368-4892-AB67-873C224A32E7}"/>
              </a:ext>
            </a:extLst>
          </p:cNvPr>
          <p:cNvSpPr>
            <a:spLocks noGrp="1"/>
          </p:cNvSpPr>
          <p:nvPr>
            <p:ph type="title"/>
          </p:nvPr>
        </p:nvSpPr>
        <p:spPr>
          <a:xfrm>
            <a:off x="222721" y="0"/>
            <a:ext cx="9982200" cy="914400"/>
          </a:xfrm>
        </p:spPr>
        <p:txBody>
          <a:bodyPr/>
          <a:lstStyle/>
          <a:p>
            <a:r>
              <a:rPr lang="en-US" b="0" dirty="0">
                <a:solidFill>
                  <a:schemeClr val="tx1"/>
                </a:solidFill>
              </a:rPr>
              <a:t>Android application</a:t>
            </a:r>
            <a:endParaRPr lang="en-US" dirty="0">
              <a:solidFill>
                <a:schemeClr val="tx1"/>
              </a:solidFill>
            </a:endParaRPr>
          </a:p>
        </p:txBody>
      </p:sp>
      <p:sp>
        <p:nvSpPr>
          <p:cNvPr id="4" name="Text Placeholder 3">
            <a:extLst>
              <a:ext uri="{FF2B5EF4-FFF2-40B4-BE49-F238E27FC236}">
                <a16:creationId xmlns:a16="http://schemas.microsoft.com/office/drawing/2014/main" xmlns="" id="{A1017488-D3C5-4A36-8CEC-AD8D56456566}"/>
              </a:ext>
            </a:extLst>
          </p:cNvPr>
          <p:cNvSpPr>
            <a:spLocks noGrp="1"/>
          </p:cNvSpPr>
          <p:nvPr>
            <p:ph type="body" sz="half" idx="2"/>
          </p:nvPr>
        </p:nvSpPr>
        <p:spPr>
          <a:xfrm>
            <a:off x="133268" y="1012054"/>
            <a:ext cx="10640749" cy="5468259"/>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p>
            <a:endParaRPr lang="en-US" sz="2200" dirty="0"/>
          </a:p>
          <a:p>
            <a:r>
              <a:rPr lang="en-US" sz="2000" b="1" dirty="0"/>
              <a:t>Steps using tasker application </a:t>
            </a:r>
          </a:p>
          <a:p>
            <a:r>
              <a:rPr lang="en-US" sz="2000" dirty="0"/>
              <a:t>1)                                 2)                            3)                                4)</a:t>
            </a:r>
          </a:p>
          <a:p>
            <a:endParaRPr lang="en-US" sz="2000" dirty="0"/>
          </a:p>
          <a:p>
            <a:endParaRPr lang="en-US" sz="2000" dirty="0"/>
          </a:p>
          <a:p>
            <a:endParaRPr lang="en-US" sz="2000" dirty="0"/>
          </a:p>
          <a:p>
            <a:r>
              <a:rPr lang="en-US" sz="2000" dirty="0"/>
              <a:t>    5)                          6)                                7)                                    8) </a:t>
            </a:r>
          </a:p>
          <a:p>
            <a:endParaRPr lang="en-US" sz="2000" dirty="0"/>
          </a:p>
          <a:p>
            <a:endParaRPr lang="en-US" sz="2000" dirty="0"/>
          </a:p>
          <a:p>
            <a:pPr marL="457200" indent="-457200">
              <a:buFont typeface="+mj-lt"/>
              <a:buAutoNum type="arabicPeriod"/>
            </a:pPr>
            <a:endParaRPr lang="en-US" sz="2000"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xmlns="" id="{59DBBDDC-8C4F-44EF-B710-26A9EF057986}"/>
              </a:ext>
            </a:extLst>
          </p:cNvPr>
          <p:cNvPicPr>
            <a:picLocks noChangeAspect="1"/>
          </p:cNvPicPr>
          <p:nvPr/>
        </p:nvPicPr>
        <p:blipFill rotWithShape="1">
          <a:blip r:embed="rId2">
            <a:extLst>
              <a:ext uri="{28A0092B-C50C-407E-A947-70E740481C1C}">
                <a14:useLocalDpi xmlns:a14="http://schemas.microsoft.com/office/drawing/2010/main" val="0"/>
              </a:ext>
            </a:extLst>
          </a:blip>
          <a:srcRect l="5967" t="10458" r="9425" b="11320"/>
          <a:stretch/>
        </p:blipFill>
        <p:spPr>
          <a:xfrm>
            <a:off x="825623" y="2063522"/>
            <a:ext cx="1358284" cy="981520"/>
          </a:xfrm>
          <a:prstGeom prst="rect">
            <a:avLst/>
          </a:prstGeom>
        </p:spPr>
      </p:pic>
      <p:pic>
        <p:nvPicPr>
          <p:cNvPr id="7" name="Picture 6">
            <a:extLst>
              <a:ext uri="{FF2B5EF4-FFF2-40B4-BE49-F238E27FC236}">
                <a16:creationId xmlns:a16="http://schemas.microsoft.com/office/drawing/2014/main" xmlns="" id="{94C86017-B555-4A61-9C95-EB5E81FBB15B}"/>
              </a:ext>
            </a:extLst>
          </p:cNvPr>
          <p:cNvPicPr>
            <a:picLocks noChangeAspect="1"/>
          </p:cNvPicPr>
          <p:nvPr/>
        </p:nvPicPr>
        <p:blipFill rotWithShape="1">
          <a:blip r:embed="rId3">
            <a:extLst>
              <a:ext uri="{28A0092B-C50C-407E-A947-70E740481C1C}">
                <a14:useLocalDpi xmlns:a14="http://schemas.microsoft.com/office/drawing/2010/main" val="0"/>
              </a:ext>
            </a:extLst>
          </a:blip>
          <a:srcRect l="7063" t="10781" r="8330" b="5559"/>
          <a:stretch/>
        </p:blipFill>
        <p:spPr>
          <a:xfrm>
            <a:off x="3240349" y="2130641"/>
            <a:ext cx="1358284" cy="1049761"/>
          </a:xfrm>
          <a:prstGeom prst="rect">
            <a:avLst/>
          </a:prstGeom>
        </p:spPr>
      </p:pic>
      <p:pic>
        <p:nvPicPr>
          <p:cNvPr id="8" name="Picture 7">
            <a:extLst>
              <a:ext uri="{FF2B5EF4-FFF2-40B4-BE49-F238E27FC236}">
                <a16:creationId xmlns:a16="http://schemas.microsoft.com/office/drawing/2014/main" xmlns="" id="{F520388C-A2BF-4070-835A-4AF290DCC677}"/>
              </a:ext>
            </a:extLst>
          </p:cNvPr>
          <p:cNvPicPr>
            <a:picLocks noChangeAspect="1"/>
          </p:cNvPicPr>
          <p:nvPr/>
        </p:nvPicPr>
        <p:blipFill rotWithShape="1">
          <a:blip r:embed="rId4">
            <a:extLst>
              <a:ext uri="{28A0092B-C50C-407E-A947-70E740481C1C}">
                <a14:useLocalDpi xmlns:a14="http://schemas.microsoft.com/office/drawing/2010/main" val="0"/>
              </a:ext>
            </a:extLst>
          </a:blip>
          <a:srcRect l="10796" t="5728" r="12002" b="5127"/>
          <a:stretch/>
        </p:blipFill>
        <p:spPr>
          <a:xfrm>
            <a:off x="5655074" y="1997476"/>
            <a:ext cx="1322775" cy="1118586"/>
          </a:xfrm>
          <a:prstGeom prst="rect">
            <a:avLst/>
          </a:prstGeom>
        </p:spPr>
      </p:pic>
      <p:pic>
        <p:nvPicPr>
          <p:cNvPr id="9" name="Picture 8">
            <a:extLst>
              <a:ext uri="{FF2B5EF4-FFF2-40B4-BE49-F238E27FC236}">
                <a16:creationId xmlns:a16="http://schemas.microsoft.com/office/drawing/2014/main" xmlns="" id="{599C6E31-C84B-4585-BCA9-E3B3A27BA455}"/>
              </a:ext>
            </a:extLst>
          </p:cNvPr>
          <p:cNvPicPr>
            <a:picLocks noChangeAspect="1"/>
          </p:cNvPicPr>
          <p:nvPr/>
        </p:nvPicPr>
        <p:blipFill rotWithShape="1">
          <a:blip r:embed="rId5">
            <a:extLst>
              <a:ext uri="{28A0092B-C50C-407E-A947-70E740481C1C}">
                <a14:useLocalDpi xmlns:a14="http://schemas.microsoft.com/office/drawing/2010/main" val="0"/>
              </a:ext>
            </a:extLst>
          </a:blip>
          <a:srcRect l="9107" t="5696" r="10341" b="5630"/>
          <a:stretch/>
        </p:blipFill>
        <p:spPr>
          <a:xfrm>
            <a:off x="8069800" y="1997477"/>
            <a:ext cx="1313897" cy="1118586"/>
          </a:xfrm>
          <a:prstGeom prst="rect">
            <a:avLst/>
          </a:prstGeom>
        </p:spPr>
      </p:pic>
      <p:pic>
        <p:nvPicPr>
          <p:cNvPr id="10" name="Picture 9">
            <a:extLst>
              <a:ext uri="{FF2B5EF4-FFF2-40B4-BE49-F238E27FC236}">
                <a16:creationId xmlns:a16="http://schemas.microsoft.com/office/drawing/2014/main" xmlns="" id="{8B4B6F94-C482-4DCB-918E-BC645217244B}"/>
              </a:ext>
            </a:extLst>
          </p:cNvPr>
          <p:cNvPicPr>
            <a:picLocks noChangeAspect="1"/>
          </p:cNvPicPr>
          <p:nvPr/>
        </p:nvPicPr>
        <p:blipFill rotWithShape="1">
          <a:blip r:embed="rId6">
            <a:extLst>
              <a:ext uri="{28A0092B-C50C-407E-A947-70E740481C1C}">
                <a14:useLocalDpi xmlns:a14="http://schemas.microsoft.com/office/drawing/2010/main" val="0"/>
              </a:ext>
            </a:extLst>
          </a:blip>
          <a:srcRect l="9916" t="5082" r="13276" b="6016"/>
          <a:stretch/>
        </p:blipFill>
        <p:spPr>
          <a:xfrm>
            <a:off x="999891" y="3607851"/>
            <a:ext cx="1438184" cy="1180730"/>
          </a:xfrm>
          <a:prstGeom prst="rect">
            <a:avLst/>
          </a:prstGeom>
        </p:spPr>
      </p:pic>
      <p:pic>
        <p:nvPicPr>
          <p:cNvPr id="11" name="Picture 10">
            <a:extLst>
              <a:ext uri="{FF2B5EF4-FFF2-40B4-BE49-F238E27FC236}">
                <a16:creationId xmlns:a16="http://schemas.microsoft.com/office/drawing/2014/main" xmlns="" id="{D5E69E4A-ED5D-4BDC-99B1-AFC9E341124A}"/>
              </a:ext>
            </a:extLst>
          </p:cNvPr>
          <p:cNvPicPr>
            <a:picLocks noChangeAspect="1"/>
          </p:cNvPicPr>
          <p:nvPr/>
        </p:nvPicPr>
        <p:blipFill rotWithShape="1">
          <a:blip r:embed="rId7">
            <a:extLst>
              <a:ext uri="{28A0092B-C50C-407E-A947-70E740481C1C}">
                <a14:useLocalDpi xmlns:a14="http://schemas.microsoft.com/office/drawing/2010/main" val="0"/>
              </a:ext>
            </a:extLst>
          </a:blip>
          <a:srcRect l="9213" r="7716"/>
          <a:stretch/>
        </p:blipFill>
        <p:spPr>
          <a:xfrm>
            <a:off x="3199433" y="3534149"/>
            <a:ext cx="1624614" cy="1328133"/>
          </a:xfrm>
          <a:prstGeom prst="rect">
            <a:avLst/>
          </a:prstGeom>
        </p:spPr>
      </p:pic>
      <p:pic>
        <p:nvPicPr>
          <p:cNvPr id="12" name="Picture 11">
            <a:extLst>
              <a:ext uri="{FF2B5EF4-FFF2-40B4-BE49-F238E27FC236}">
                <a16:creationId xmlns:a16="http://schemas.microsoft.com/office/drawing/2014/main" xmlns="" id="{27C67B0D-6CA1-441C-A955-92D8A9F09498}"/>
              </a:ext>
            </a:extLst>
          </p:cNvPr>
          <p:cNvPicPr>
            <a:picLocks noChangeAspect="1"/>
          </p:cNvPicPr>
          <p:nvPr/>
        </p:nvPicPr>
        <p:blipFill rotWithShape="1">
          <a:blip r:embed="rId8">
            <a:extLst>
              <a:ext uri="{28A0092B-C50C-407E-A947-70E740481C1C}">
                <a14:useLocalDpi xmlns:a14="http://schemas.microsoft.com/office/drawing/2010/main" val="0"/>
              </a:ext>
            </a:extLst>
          </a:blip>
          <a:srcRect l="10639" t="5082" r="10706"/>
          <a:stretch/>
        </p:blipFill>
        <p:spPr>
          <a:xfrm>
            <a:off x="5797117" y="3675355"/>
            <a:ext cx="1695635" cy="1260629"/>
          </a:xfrm>
          <a:prstGeom prst="rect">
            <a:avLst/>
          </a:prstGeom>
        </p:spPr>
      </p:pic>
      <p:pic>
        <p:nvPicPr>
          <p:cNvPr id="13" name="Picture 12">
            <a:extLst>
              <a:ext uri="{FF2B5EF4-FFF2-40B4-BE49-F238E27FC236}">
                <a16:creationId xmlns:a16="http://schemas.microsoft.com/office/drawing/2014/main" xmlns="" id="{E404D890-8316-43B4-9BC1-EA7F82704E93}"/>
              </a:ext>
            </a:extLst>
          </p:cNvPr>
          <p:cNvPicPr>
            <a:picLocks noChangeAspect="1"/>
          </p:cNvPicPr>
          <p:nvPr/>
        </p:nvPicPr>
        <p:blipFill rotWithShape="1">
          <a:blip r:embed="rId9">
            <a:extLst>
              <a:ext uri="{28A0092B-C50C-407E-A947-70E740481C1C}">
                <a14:useLocalDpi xmlns:a14="http://schemas.microsoft.com/office/drawing/2010/main" val="0"/>
              </a:ext>
            </a:extLst>
          </a:blip>
          <a:srcRect l="9520" t="4599" r="9081" b="9518"/>
          <a:stretch/>
        </p:blipFill>
        <p:spPr>
          <a:xfrm>
            <a:off x="8571389" y="3675354"/>
            <a:ext cx="1624615" cy="1260629"/>
          </a:xfrm>
          <a:prstGeom prst="rect">
            <a:avLst/>
          </a:prstGeom>
        </p:spPr>
      </p:pic>
    </p:spTree>
    <p:extLst>
      <p:ext uri="{BB962C8B-B14F-4D97-AF65-F5344CB8AC3E}">
        <p14:creationId xmlns:p14="http://schemas.microsoft.com/office/powerpoint/2010/main" val="311728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422B29-5D8F-4D06-B435-C7DCCCE766D5}"/>
              </a:ext>
            </a:extLst>
          </p:cNvPr>
          <p:cNvSpPr>
            <a:spLocks noGrp="1"/>
          </p:cNvSpPr>
          <p:nvPr>
            <p:ph type="title"/>
          </p:nvPr>
        </p:nvSpPr>
        <p:spPr>
          <a:xfrm>
            <a:off x="195309" y="241916"/>
            <a:ext cx="9982200" cy="914400"/>
          </a:xfrm>
        </p:spPr>
        <p:txBody>
          <a:bodyPr/>
          <a:lstStyle/>
          <a:p>
            <a:r>
              <a:rPr lang="en-US" dirty="0"/>
              <a:t>Cont. Steps using tasker application </a:t>
            </a:r>
          </a:p>
        </p:txBody>
      </p:sp>
      <p:sp>
        <p:nvSpPr>
          <p:cNvPr id="4" name="Text Placeholder 3">
            <a:extLst>
              <a:ext uri="{FF2B5EF4-FFF2-40B4-BE49-F238E27FC236}">
                <a16:creationId xmlns:a16="http://schemas.microsoft.com/office/drawing/2014/main" xmlns="" id="{33E86918-C4EB-4BAA-9037-47EDA7984B78}"/>
              </a:ext>
            </a:extLst>
          </p:cNvPr>
          <p:cNvSpPr>
            <a:spLocks noGrp="1"/>
          </p:cNvSpPr>
          <p:nvPr>
            <p:ph type="body" sz="half" idx="2"/>
          </p:nvPr>
        </p:nvSpPr>
        <p:spPr>
          <a:xfrm>
            <a:off x="337351" y="1643121"/>
            <a:ext cx="9982200" cy="3434906"/>
          </a:xfrm>
        </p:spPr>
        <p:txBody>
          <a:bodyPr>
            <a:normAutofit/>
          </a:bodyPr>
          <a:lstStyle/>
          <a:p>
            <a:r>
              <a:rPr lang="en-US" dirty="0"/>
              <a:t>9)                                              10)                                                  11)                                                 12)                                                                               </a:t>
            </a:r>
          </a:p>
          <a:p>
            <a:endParaRPr lang="en-US" dirty="0"/>
          </a:p>
          <a:p>
            <a:endParaRPr lang="en-US" dirty="0"/>
          </a:p>
          <a:p>
            <a:endParaRPr lang="en-US" dirty="0"/>
          </a:p>
          <a:p>
            <a:endParaRPr lang="en-US" dirty="0"/>
          </a:p>
          <a:p>
            <a:r>
              <a:rPr lang="en-US" dirty="0"/>
              <a:t>13 )                                            14)                                                       15)                                                16)</a:t>
            </a:r>
          </a:p>
          <a:p>
            <a:endParaRPr lang="en-US" dirty="0"/>
          </a:p>
          <a:p>
            <a:endParaRPr lang="en-US" dirty="0"/>
          </a:p>
        </p:txBody>
      </p:sp>
      <p:pic>
        <p:nvPicPr>
          <p:cNvPr id="6" name="Picture 5">
            <a:extLst>
              <a:ext uri="{FF2B5EF4-FFF2-40B4-BE49-F238E27FC236}">
                <a16:creationId xmlns:a16="http://schemas.microsoft.com/office/drawing/2014/main" xmlns="" id="{F776E08F-835D-4FB6-9035-3942111823F6}"/>
              </a:ext>
            </a:extLst>
          </p:cNvPr>
          <p:cNvPicPr>
            <a:picLocks noChangeAspect="1"/>
          </p:cNvPicPr>
          <p:nvPr/>
        </p:nvPicPr>
        <p:blipFill rotWithShape="1">
          <a:blip r:embed="rId2">
            <a:extLst>
              <a:ext uri="{28A0092B-C50C-407E-A947-70E740481C1C}">
                <a14:useLocalDpi xmlns:a14="http://schemas.microsoft.com/office/drawing/2010/main" val="0"/>
              </a:ext>
            </a:extLst>
          </a:blip>
          <a:srcRect l="5473" t="9055" r="2793" b="15062"/>
          <a:stretch/>
        </p:blipFill>
        <p:spPr>
          <a:xfrm>
            <a:off x="828567" y="1844377"/>
            <a:ext cx="1770667" cy="1013934"/>
          </a:xfrm>
          <a:prstGeom prst="rect">
            <a:avLst/>
          </a:prstGeom>
        </p:spPr>
      </p:pic>
      <p:pic>
        <p:nvPicPr>
          <p:cNvPr id="7" name="Picture 6">
            <a:extLst>
              <a:ext uri="{FF2B5EF4-FFF2-40B4-BE49-F238E27FC236}">
                <a16:creationId xmlns:a16="http://schemas.microsoft.com/office/drawing/2014/main" xmlns="" id="{FDE1C954-BE30-46AD-ADD2-579FE65D026D}"/>
              </a:ext>
            </a:extLst>
          </p:cNvPr>
          <p:cNvPicPr>
            <a:picLocks noChangeAspect="1"/>
          </p:cNvPicPr>
          <p:nvPr/>
        </p:nvPicPr>
        <p:blipFill rotWithShape="1">
          <a:blip r:embed="rId3">
            <a:extLst>
              <a:ext uri="{28A0092B-C50C-407E-A947-70E740481C1C}">
                <a14:useLocalDpi xmlns:a14="http://schemas.microsoft.com/office/drawing/2010/main" val="0"/>
              </a:ext>
            </a:extLst>
          </a:blip>
          <a:srcRect l="7720" t="3488" r="2477" b="5567"/>
          <a:stretch/>
        </p:blipFill>
        <p:spPr>
          <a:xfrm>
            <a:off x="3454582" y="1844377"/>
            <a:ext cx="1954062" cy="1215190"/>
          </a:xfrm>
          <a:prstGeom prst="rect">
            <a:avLst/>
          </a:prstGeom>
        </p:spPr>
      </p:pic>
      <p:pic>
        <p:nvPicPr>
          <p:cNvPr id="8" name="Picture 7">
            <a:extLst>
              <a:ext uri="{FF2B5EF4-FFF2-40B4-BE49-F238E27FC236}">
                <a16:creationId xmlns:a16="http://schemas.microsoft.com/office/drawing/2014/main" xmlns="" id="{28DDECB1-2890-435D-B472-B3DC5C6D6863}"/>
              </a:ext>
            </a:extLst>
          </p:cNvPr>
          <p:cNvPicPr>
            <a:picLocks noChangeAspect="1"/>
          </p:cNvPicPr>
          <p:nvPr/>
        </p:nvPicPr>
        <p:blipFill rotWithShape="1">
          <a:blip r:embed="rId4">
            <a:extLst>
              <a:ext uri="{28A0092B-C50C-407E-A947-70E740481C1C}">
                <a14:useLocalDpi xmlns:a14="http://schemas.microsoft.com/office/drawing/2010/main" val="0"/>
              </a:ext>
            </a:extLst>
          </a:blip>
          <a:srcRect l="4481" t="9055" r="8430" b="5567"/>
          <a:stretch/>
        </p:blipFill>
        <p:spPr>
          <a:xfrm>
            <a:off x="6187736" y="1918755"/>
            <a:ext cx="1782858" cy="1140812"/>
          </a:xfrm>
          <a:prstGeom prst="rect">
            <a:avLst/>
          </a:prstGeom>
        </p:spPr>
      </p:pic>
      <p:pic>
        <p:nvPicPr>
          <p:cNvPr id="9" name="Picture 8">
            <a:extLst>
              <a:ext uri="{FF2B5EF4-FFF2-40B4-BE49-F238E27FC236}">
                <a16:creationId xmlns:a16="http://schemas.microsoft.com/office/drawing/2014/main" xmlns="" id="{50442DF6-EBB1-4056-BBBD-81F3DD04DF14}"/>
              </a:ext>
            </a:extLst>
          </p:cNvPr>
          <p:cNvPicPr>
            <a:picLocks noChangeAspect="1"/>
          </p:cNvPicPr>
          <p:nvPr/>
        </p:nvPicPr>
        <p:blipFill rotWithShape="1">
          <a:blip r:embed="rId5">
            <a:extLst>
              <a:ext uri="{28A0092B-C50C-407E-A947-70E740481C1C}">
                <a14:useLocalDpi xmlns:a14="http://schemas.microsoft.com/office/drawing/2010/main" val="0"/>
              </a:ext>
            </a:extLst>
          </a:blip>
          <a:srcRect l="4894" t="21589" r="3128" b="10979"/>
          <a:stretch/>
        </p:blipFill>
        <p:spPr>
          <a:xfrm>
            <a:off x="8922247" y="2086252"/>
            <a:ext cx="1724221" cy="900998"/>
          </a:xfrm>
          <a:prstGeom prst="rect">
            <a:avLst/>
          </a:prstGeom>
        </p:spPr>
      </p:pic>
      <p:pic>
        <p:nvPicPr>
          <p:cNvPr id="10" name="Picture 9">
            <a:extLst>
              <a:ext uri="{FF2B5EF4-FFF2-40B4-BE49-F238E27FC236}">
                <a16:creationId xmlns:a16="http://schemas.microsoft.com/office/drawing/2014/main" xmlns="" id="{DE759C9D-09E4-4286-997B-3E4116EFD45D}"/>
              </a:ext>
            </a:extLst>
          </p:cNvPr>
          <p:cNvPicPr>
            <a:picLocks noChangeAspect="1"/>
          </p:cNvPicPr>
          <p:nvPr/>
        </p:nvPicPr>
        <p:blipFill rotWithShape="1">
          <a:blip r:embed="rId6">
            <a:extLst>
              <a:ext uri="{28A0092B-C50C-407E-A947-70E740481C1C}">
                <a14:useLocalDpi xmlns:a14="http://schemas.microsoft.com/office/drawing/2010/main" val="0"/>
              </a:ext>
            </a:extLst>
          </a:blip>
          <a:srcRect l="5191" t="5630" r="8200" b="9092"/>
          <a:stretch/>
        </p:blipFill>
        <p:spPr>
          <a:xfrm>
            <a:off x="923278" y="3429000"/>
            <a:ext cx="1580226" cy="1036280"/>
          </a:xfrm>
          <a:prstGeom prst="rect">
            <a:avLst/>
          </a:prstGeom>
        </p:spPr>
      </p:pic>
      <p:pic>
        <p:nvPicPr>
          <p:cNvPr id="11" name="Picture 10">
            <a:extLst>
              <a:ext uri="{FF2B5EF4-FFF2-40B4-BE49-F238E27FC236}">
                <a16:creationId xmlns:a16="http://schemas.microsoft.com/office/drawing/2014/main" xmlns="" id="{3028826D-8FB7-46B4-91B0-8D9C89E7C51B}"/>
              </a:ext>
            </a:extLst>
          </p:cNvPr>
          <p:cNvPicPr>
            <a:picLocks noChangeAspect="1"/>
          </p:cNvPicPr>
          <p:nvPr/>
        </p:nvPicPr>
        <p:blipFill rotWithShape="1">
          <a:blip r:embed="rId7">
            <a:extLst>
              <a:ext uri="{28A0092B-C50C-407E-A947-70E740481C1C}">
                <a14:useLocalDpi xmlns:a14="http://schemas.microsoft.com/office/drawing/2010/main" val="0"/>
              </a:ext>
            </a:extLst>
          </a:blip>
          <a:srcRect l="6409" r="7659"/>
          <a:stretch/>
        </p:blipFill>
        <p:spPr>
          <a:xfrm>
            <a:off x="3600318" y="3360574"/>
            <a:ext cx="1954062" cy="1215190"/>
          </a:xfrm>
          <a:prstGeom prst="rect">
            <a:avLst/>
          </a:prstGeom>
        </p:spPr>
      </p:pic>
      <p:pic>
        <p:nvPicPr>
          <p:cNvPr id="12" name="Picture 11">
            <a:extLst>
              <a:ext uri="{FF2B5EF4-FFF2-40B4-BE49-F238E27FC236}">
                <a16:creationId xmlns:a16="http://schemas.microsoft.com/office/drawing/2014/main" xmlns="" id="{1C02CB83-72C4-4D7A-AA7C-BDD4F7E78273}"/>
              </a:ext>
            </a:extLst>
          </p:cNvPr>
          <p:cNvPicPr>
            <a:picLocks noChangeAspect="1"/>
          </p:cNvPicPr>
          <p:nvPr/>
        </p:nvPicPr>
        <p:blipFill rotWithShape="1">
          <a:blip r:embed="rId8">
            <a:extLst>
              <a:ext uri="{28A0092B-C50C-407E-A947-70E740481C1C}">
                <a14:useLocalDpi xmlns:a14="http://schemas.microsoft.com/office/drawing/2010/main" val="0"/>
              </a:ext>
            </a:extLst>
          </a:blip>
          <a:srcRect l="7540" t="-773" r="4980" b="18956"/>
          <a:stretch/>
        </p:blipFill>
        <p:spPr>
          <a:xfrm>
            <a:off x="6325821" y="3471058"/>
            <a:ext cx="1989284" cy="994222"/>
          </a:xfrm>
          <a:prstGeom prst="rect">
            <a:avLst/>
          </a:prstGeom>
        </p:spPr>
      </p:pic>
      <p:pic>
        <p:nvPicPr>
          <p:cNvPr id="13" name="Picture 12">
            <a:extLst>
              <a:ext uri="{FF2B5EF4-FFF2-40B4-BE49-F238E27FC236}">
                <a16:creationId xmlns:a16="http://schemas.microsoft.com/office/drawing/2014/main" xmlns="" id="{864FEAC3-EB26-4636-825F-18F2059CF740}"/>
              </a:ext>
            </a:extLst>
          </p:cNvPr>
          <p:cNvPicPr>
            <a:picLocks noChangeAspect="1"/>
          </p:cNvPicPr>
          <p:nvPr/>
        </p:nvPicPr>
        <p:blipFill rotWithShape="1">
          <a:blip r:embed="rId9">
            <a:extLst>
              <a:ext uri="{28A0092B-C50C-407E-A947-70E740481C1C}">
                <a14:useLocalDpi xmlns:a14="http://schemas.microsoft.com/office/drawing/2010/main" val="0"/>
              </a:ext>
            </a:extLst>
          </a:blip>
          <a:srcRect l="8502" r="7339" b="9338"/>
          <a:stretch/>
        </p:blipFill>
        <p:spPr>
          <a:xfrm>
            <a:off x="9086546" y="3474055"/>
            <a:ext cx="1724221" cy="1101709"/>
          </a:xfrm>
          <a:prstGeom prst="rect">
            <a:avLst/>
          </a:prstGeom>
        </p:spPr>
      </p:pic>
    </p:spTree>
    <p:extLst>
      <p:ext uri="{BB962C8B-B14F-4D97-AF65-F5344CB8AC3E}">
        <p14:creationId xmlns:p14="http://schemas.microsoft.com/office/powerpoint/2010/main" val="342411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35CECE80-17B4-483C-B2C0-1F3F4CD47768}"/>
              </a:ext>
            </a:extLst>
          </p:cNvPr>
          <p:cNvGraphicFramePr>
            <a:graphicFrameLocks noGrp="1"/>
          </p:cNvGraphicFramePr>
          <p:nvPr>
            <p:ph idx="1"/>
            <p:extLst>
              <p:ext uri="{D42A27DB-BD31-4B8C-83A1-F6EECF244321}">
                <p14:modId xmlns:p14="http://schemas.microsoft.com/office/powerpoint/2010/main" val="132123229"/>
              </p:ext>
            </p:extLst>
          </p:nvPr>
        </p:nvGraphicFramePr>
        <p:xfrm>
          <a:off x="1649896" y="213360"/>
          <a:ext cx="8279296" cy="6644640"/>
        </p:xfrm>
        <a:graphic>
          <a:graphicData uri="http://schemas.openxmlformats.org/drawingml/2006/table">
            <a:tbl>
              <a:tblPr firstRow="1" bandRow="1">
                <a:tableStyleId>{9D7B26C5-4107-4FEC-AEDC-1716B250A1EF}</a:tableStyleId>
              </a:tblPr>
              <a:tblGrid>
                <a:gridCol w="4075044">
                  <a:extLst>
                    <a:ext uri="{9D8B030D-6E8A-4147-A177-3AD203B41FA5}">
                      <a16:colId xmlns:a16="http://schemas.microsoft.com/office/drawing/2014/main" xmlns="" val="4007803230"/>
                    </a:ext>
                  </a:extLst>
                </a:gridCol>
                <a:gridCol w="4204252">
                  <a:extLst>
                    <a:ext uri="{9D8B030D-6E8A-4147-A177-3AD203B41FA5}">
                      <a16:colId xmlns:a16="http://schemas.microsoft.com/office/drawing/2014/main" xmlns="" val="1640131950"/>
                    </a:ext>
                  </a:extLst>
                </a:gridCol>
              </a:tblGrid>
              <a:tr h="280946">
                <a:tc>
                  <a:txBody>
                    <a:bodyPr/>
                    <a:lstStyle/>
                    <a:p>
                      <a:r>
                        <a:rPr lang="en-US" sz="1800" b="0" dirty="0">
                          <a:solidFill>
                            <a:schemeClr val="bg1"/>
                          </a:solidFill>
                        </a:rPr>
                        <a:t>Functional</a:t>
                      </a:r>
                      <a:endParaRPr lang="en-US" dirty="0">
                        <a:solidFill>
                          <a:schemeClr val="bg1"/>
                        </a:solidFill>
                      </a:endParaRPr>
                    </a:p>
                  </a:txBody>
                  <a:tcPr/>
                </a:tc>
                <a:tc>
                  <a:txBody>
                    <a:bodyPr/>
                    <a:lstStyle/>
                    <a:p>
                      <a:r>
                        <a:rPr lang="en-US" sz="1800" b="0" dirty="0">
                          <a:solidFill>
                            <a:schemeClr val="bg1"/>
                          </a:solidFill>
                        </a:rPr>
                        <a:t>non-functional</a:t>
                      </a:r>
                      <a:endParaRPr lang="en-US" dirty="0">
                        <a:solidFill>
                          <a:schemeClr val="bg1"/>
                        </a:solidFill>
                      </a:endParaRPr>
                    </a:p>
                  </a:txBody>
                  <a:tcPr/>
                </a:tc>
                <a:extLst>
                  <a:ext uri="{0D108BD9-81ED-4DB2-BD59-A6C34878D82A}">
                    <a16:rowId xmlns:a16="http://schemas.microsoft.com/office/drawing/2014/main" xmlns="" val="2353806616"/>
                  </a:ext>
                </a:extLst>
              </a:tr>
              <a:tr h="967374">
                <a:tc>
                  <a:txBody>
                    <a:bodyPr/>
                    <a:lstStyle/>
                    <a:p>
                      <a:r>
                        <a:rPr lang="en-US" sz="1600" kern="1200" dirty="0">
                          <a:solidFill>
                            <a:schemeClr val="bg1"/>
                          </a:solidFill>
                          <a:effectLst/>
                          <a:latin typeface="Times New Roman" panose="02020603050405020304" pitchFamily="18" charset="0"/>
                          <a:ea typeface="+mn-ea"/>
                          <a:cs typeface="Times New Roman" panose="02020603050405020304" pitchFamily="18" charset="0"/>
                        </a:rPr>
                        <a:t>The robot will listen to voice commands and should take action based on that.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sz="1600" kern="1200" dirty="0">
                          <a:solidFill>
                            <a:schemeClr val="bg1"/>
                          </a:solidFill>
                          <a:effectLst/>
                          <a:latin typeface="Times New Roman" panose="02020603050405020304" pitchFamily="18" charset="0"/>
                          <a:ea typeface="+mn-ea"/>
                          <a:cs typeface="Times New Roman" panose="02020603050405020304" pitchFamily="18" charset="0"/>
                        </a:rPr>
                        <a:t>The robot will listen to voice commands and should take action based on that. In order to do that the Arduino is connected to relays to control the on and off by the switch it contains.</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265069711"/>
                  </a:ext>
                </a:extLst>
              </a:tr>
              <a:tr h="746260">
                <a:tc>
                  <a:txBody>
                    <a:bodyPr/>
                    <a:lstStyle/>
                    <a:p>
                      <a:r>
                        <a:rPr lang="en-US" sz="1600" kern="1200" dirty="0">
                          <a:solidFill>
                            <a:schemeClr val="bg1"/>
                          </a:solidFill>
                          <a:effectLst/>
                          <a:latin typeface="Times New Roman" panose="02020603050405020304" pitchFamily="18" charset="0"/>
                          <a:ea typeface="+mn-ea"/>
                          <a:cs typeface="Times New Roman" panose="02020603050405020304" pitchFamily="18" charset="0"/>
                        </a:rPr>
                        <a:t>It should turn on/off light </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GB" sz="1600" kern="1200" dirty="0">
                          <a:solidFill>
                            <a:schemeClr val="bg1"/>
                          </a:solidFill>
                          <a:effectLst/>
                          <a:latin typeface="Times New Roman" panose="02020603050405020304" pitchFamily="18" charset="0"/>
                          <a:ea typeface="+mn-ea"/>
                          <a:cs typeface="Times New Roman" panose="02020603050405020304" pitchFamily="18" charset="0"/>
                        </a:rPr>
                        <a:t>The recognized data is sent to the Arduino via Bluetooth that is connected to the Arduino, then based on the asked action its work</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41596326"/>
                  </a:ext>
                </a:extLst>
              </a:tr>
              <a:tr h="1851830">
                <a:tc>
                  <a:txBody>
                    <a:bodyPr/>
                    <a:lstStyle/>
                    <a:p>
                      <a:r>
                        <a:rPr lang="en-US" sz="1600" kern="1200" dirty="0">
                          <a:solidFill>
                            <a:schemeClr val="bg1"/>
                          </a:solidFill>
                          <a:effectLst/>
                          <a:latin typeface="Times New Roman" panose="02020603050405020304" pitchFamily="18" charset="0"/>
                          <a:ea typeface="+mn-ea"/>
                          <a:cs typeface="Times New Roman" panose="02020603050405020304" pitchFamily="18" charset="0"/>
                        </a:rPr>
                        <a:t>It should turn on/off fan</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sz="1600" kern="1200" dirty="0">
                          <a:solidFill>
                            <a:schemeClr val="bg1"/>
                          </a:solidFill>
                          <a:effectLst/>
                          <a:latin typeface="Times New Roman" panose="02020603050405020304" pitchFamily="18" charset="0"/>
                          <a:ea typeface="+mn-ea"/>
                          <a:cs typeface="Times New Roman" panose="02020603050405020304" pitchFamily="18" charset="0"/>
                        </a:rPr>
                        <a:t>There are three apps that are controlling the whole system, which are:</a:t>
                      </a:r>
                    </a:p>
                    <a:p>
                      <a:r>
                        <a:rPr lang="en-US" sz="1600" kern="1200" dirty="0">
                          <a:solidFill>
                            <a:schemeClr val="bg1"/>
                          </a:solidFill>
                          <a:effectLst/>
                          <a:latin typeface="Times New Roman" panose="02020603050405020304" pitchFamily="18" charset="0"/>
                          <a:ea typeface="+mn-ea"/>
                          <a:cs typeface="Times New Roman" panose="02020603050405020304" pitchFamily="18" charset="0"/>
                        </a:rPr>
                        <a:t>1- Auto Voice application: which is used to intercept with Google now and recognizing the voice command.</a:t>
                      </a:r>
                    </a:p>
                    <a:p>
                      <a:r>
                        <a:rPr lang="en-US" sz="1600" kern="1200" dirty="0">
                          <a:solidFill>
                            <a:schemeClr val="bg1"/>
                          </a:solidFill>
                          <a:effectLst/>
                          <a:latin typeface="Times New Roman" panose="02020603050405020304" pitchFamily="18" charset="0"/>
                          <a:ea typeface="+mn-ea"/>
                          <a:cs typeface="Times New Roman" panose="02020603050405020304" pitchFamily="18" charset="0"/>
                        </a:rPr>
                        <a:t>2- Tasker: which is used to set the tasks.</a:t>
                      </a:r>
                    </a:p>
                    <a:p>
                      <a:r>
                        <a:rPr lang="en-US" sz="1600" kern="1200" dirty="0">
                          <a:solidFill>
                            <a:schemeClr val="bg1"/>
                          </a:solidFill>
                          <a:effectLst/>
                          <a:latin typeface="Times New Roman" panose="02020603050405020304" pitchFamily="18" charset="0"/>
                          <a:ea typeface="+mn-ea"/>
                          <a:cs typeface="Times New Roman" panose="02020603050405020304" pitchFamily="18" charset="0"/>
                        </a:rPr>
                        <a:t>3- Auto Arduino: which is used to connect the Arduino and send commands.</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544966693"/>
                  </a:ext>
                </a:extLst>
              </a:tr>
              <a:tr h="967374">
                <a:tc>
                  <a:txBody>
                    <a:bodyPr/>
                    <a:lstStyle/>
                    <a:p>
                      <a:r>
                        <a:rPr lang="en-US" sz="1600" kern="1200" dirty="0">
                          <a:solidFill>
                            <a:schemeClr val="bg1"/>
                          </a:solidFill>
                          <a:effectLst/>
                          <a:latin typeface="Times New Roman" panose="02020603050405020304" pitchFamily="18" charset="0"/>
                          <a:ea typeface="+mn-ea"/>
                          <a:cs typeface="Times New Roman" panose="02020603050405020304" pitchFamily="18" charset="0"/>
                        </a:rPr>
                        <a:t>Play music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sz="1600" kern="1200" dirty="0">
                          <a:solidFill>
                            <a:schemeClr val="bg1"/>
                          </a:solidFill>
                          <a:effectLst/>
                          <a:latin typeface="Times New Roman" panose="02020603050405020304" pitchFamily="18" charset="0"/>
                          <a:ea typeface="+mn-ea"/>
                          <a:cs typeface="Times New Roman" panose="02020603050405020304" pitchFamily="18" charset="0"/>
                        </a:rPr>
                        <a:t>Reliability: The robot should work all the time and must operate with accuracy, meaning it identifies and associates the exact and correct command and do action based on that command.</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37952096"/>
                  </a:ext>
                </a:extLst>
              </a:tr>
              <a:tr h="580424">
                <a:tc>
                  <a:txBody>
                    <a:bodyPr/>
                    <a:lstStyle/>
                    <a:p>
                      <a:r>
                        <a:rPr lang="en-US" sz="1800" kern="1200" dirty="0">
                          <a:solidFill>
                            <a:schemeClr val="bg1"/>
                          </a:solidFill>
                          <a:effectLst/>
                          <a:latin typeface="Times New Roman" panose="02020603050405020304" pitchFamily="18" charset="0"/>
                          <a:ea typeface="+mn-ea"/>
                          <a:cs typeface="Times New Roman" panose="02020603050405020304" pitchFamily="18" charset="0"/>
                        </a:rPr>
                        <a:t>Object detection: it must detect objects from at least 10 m and send alarm.</a:t>
                      </a:r>
                      <a:endParaRPr 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xmlns="" val="3162537120"/>
                  </a:ext>
                </a:extLst>
              </a:tr>
              <a:tr h="0">
                <a:tc>
                  <a:txBody>
                    <a:bodyPr/>
                    <a:lstStyle/>
                    <a:p>
                      <a:r>
                        <a:rPr lang="en-US" sz="1800" kern="1200" dirty="0">
                          <a:solidFill>
                            <a:schemeClr val="bg1"/>
                          </a:solidFill>
                          <a:effectLst/>
                          <a:latin typeface="Times New Roman" panose="02020603050405020304" pitchFamily="18" charset="0"/>
                          <a:ea typeface="+mn-ea"/>
                          <a:cs typeface="Times New Roman" panose="02020603050405020304" pitchFamily="18" charset="0"/>
                        </a:rPr>
                        <a:t>Smoke detection: it must detect smoke and send buzzer.</a:t>
                      </a:r>
                      <a:endParaRPr 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xmlns="" val="489240844"/>
                  </a:ext>
                </a:extLst>
              </a:tr>
            </a:tbl>
          </a:graphicData>
        </a:graphic>
      </p:graphicFrame>
    </p:spTree>
    <p:extLst>
      <p:ext uri="{BB962C8B-B14F-4D97-AF65-F5344CB8AC3E}">
        <p14:creationId xmlns:p14="http://schemas.microsoft.com/office/powerpoint/2010/main" val="5991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A241C7-2C2D-4B03-BBCD-C6312C12F350}"/>
              </a:ext>
            </a:extLst>
          </p:cNvPr>
          <p:cNvSpPr>
            <a:spLocks noGrp="1"/>
          </p:cNvSpPr>
          <p:nvPr>
            <p:ph type="title"/>
          </p:nvPr>
        </p:nvSpPr>
        <p:spPr>
          <a:xfrm>
            <a:off x="655585" y="134712"/>
            <a:ext cx="9418320" cy="1300808"/>
          </a:xfrm>
        </p:spPr>
        <p:txBody>
          <a:bodyPr>
            <a:normAutofit/>
          </a:bodyPr>
          <a:lstStyle/>
          <a:p>
            <a:r>
              <a:rPr lang="en-US" sz="4800" dirty="0"/>
              <a:t>Hardware</a:t>
            </a:r>
          </a:p>
        </p:txBody>
      </p:sp>
      <p:sp>
        <p:nvSpPr>
          <p:cNvPr id="3" name="Text Placeholder 2">
            <a:extLst>
              <a:ext uri="{FF2B5EF4-FFF2-40B4-BE49-F238E27FC236}">
                <a16:creationId xmlns:a16="http://schemas.microsoft.com/office/drawing/2014/main" xmlns="" id="{63BF4536-5DC8-4D23-AC08-1245EC4BC270}"/>
              </a:ext>
            </a:extLst>
          </p:cNvPr>
          <p:cNvSpPr>
            <a:spLocks noGrp="1"/>
          </p:cNvSpPr>
          <p:nvPr>
            <p:ph type="body" idx="1"/>
          </p:nvPr>
        </p:nvSpPr>
        <p:spPr>
          <a:xfrm>
            <a:off x="655585" y="1670992"/>
            <a:ext cx="9418320" cy="1300808"/>
          </a:xfrm>
        </p:spPr>
        <p:txBody>
          <a:bodyPr>
            <a:noAutofit/>
          </a:bodyPr>
          <a:lstStyle/>
          <a:p>
            <a:pPr marL="342900" lvl="0" indent="-342900">
              <a:buFont typeface="Wingdings" panose="05000000000000000000" pitchFamily="2" charset="2"/>
              <a:buChar char="v"/>
            </a:pPr>
            <a:r>
              <a:rPr lang="en-GB" sz="1600" dirty="0">
                <a:solidFill>
                  <a:schemeClr val="bg1"/>
                </a:solidFill>
              </a:rPr>
              <a:t>Voltage main: 220 V</a:t>
            </a:r>
            <a:endParaRPr lang="en-US" sz="1600" dirty="0">
              <a:solidFill>
                <a:schemeClr val="bg1"/>
              </a:solidFill>
            </a:endParaRPr>
          </a:p>
          <a:p>
            <a:pPr marL="342900" lvl="0" indent="-342900">
              <a:buFont typeface="Wingdings" panose="05000000000000000000" pitchFamily="2" charset="2"/>
              <a:buChar char="v"/>
            </a:pPr>
            <a:r>
              <a:rPr lang="en-GB" sz="1600" dirty="0">
                <a:solidFill>
                  <a:schemeClr val="bg1"/>
                </a:solidFill>
              </a:rPr>
              <a:t>Relay coil voltage: 5V</a:t>
            </a:r>
            <a:endParaRPr lang="en-US" sz="1600" dirty="0">
              <a:solidFill>
                <a:schemeClr val="bg1"/>
              </a:solidFill>
            </a:endParaRPr>
          </a:p>
          <a:p>
            <a:pPr marL="342900" lvl="0" indent="-342900">
              <a:buFont typeface="Wingdings" panose="05000000000000000000" pitchFamily="2" charset="2"/>
              <a:buChar char="v"/>
            </a:pPr>
            <a:r>
              <a:rPr lang="en-GB" sz="1600" dirty="0">
                <a:solidFill>
                  <a:schemeClr val="bg1"/>
                </a:solidFill>
              </a:rPr>
              <a:t>Bluetooth module </a:t>
            </a:r>
            <a:endParaRPr lang="en-US" sz="1600" dirty="0">
              <a:solidFill>
                <a:schemeClr val="bg1"/>
              </a:solidFill>
            </a:endParaRPr>
          </a:p>
          <a:p>
            <a:pPr marL="342900" lvl="0" indent="-342900">
              <a:buFont typeface="Wingdings" panose="05000000000000000000" pitchFamily="2" charset="2"/>
              <a:buChar char="v"/>
            </a:pPr>
            <a:r>
              <a:rPr lang="en-GB" sz="1600" dirty="0">
                <a:solidFill>
                  <a:schemeClr val="bg1"/>
                </a:solidFill>
              </a:rPr>
              <a:t>Power sockets </a:t>
            </a:r>
            <a:endParaRPr lang="en-US" sz="1600" dirty="0">
              <a:solidFill>
                <a:schemeClr val="bg1"/>
              </a:solidFill>
            </a:endParaRPr>
          </a:p>
          <a:p>
            <a:pPr marL="342900" lvl="0" indent="-342900">
              <a:buFont typeface="Wingdings" panose="05000000000000000000" pitchFamily="2" charset="2"/>
              <a:buChar char="v"/>
            </a:pPr>
            <a:r>
              <a:rPr lang="en-GB" sz="1600" dirty="0">
                <a:solidFill>
                  <a:schemeClr val="bg1"/>
                </a:solidFill>
              </a:rPr>
              <a:t>Relay power max</a:t>
            </a:r>
          </a:p>
          <a:p>
            <a:pPr marL="342900" lvl="0" indent="-342900">
              <a:buFont typeface="Wingdings" panose="05000000000000000000" pitchFamily="2" charset="2"/>
              <a:buChar char="v"/>
            </a:pPr>
            <a:r>
              <a:rPr lang="en-GB" sz="1600" dirty="0">
                <a:solidFill>
                  <a:schemeClr val="bg1"/>
                </a:solidFill>
              </a:rPr>
              <a:t>Controller: Arduino UNO</a:t>
            </a:r>
            <a:endParaRPr lang="en-US" sz="1600" dirty="0">
              <a:solidFill>
                <a:schemeClr val="bg1"/>
              </a:solidFill>
            </a:endParaRPr>
          </a:p>
          <a:p>
            <a:pPr marL="342900" lvl="0" indent="-342900">
              <a:buFont typeface="Wingdings" panose="05000000000000000000" pitchFamily="2" charset="2"/>
              <a:buChar char="v"/>
            </a:pPr>
            <a:r>
              <a:rPr lang="en-GB" sz="1600" dirty="0">
                <a:solidFill>
                  <a:schemeClr val="bg1"/>
                </a:solidFill>
              </a:rPr>
              <a:t>Processor: Android phone</a:t>
            </a:r>
            <a:endParaRPr lang="en-US" sz="1600" dirty="0">
              <a:solidFill>
                <a:schemeClr val="bg1"/>
              </a:solidFill>
            </a:endParaRPr>
          </a:p>
          <a:p>
            <a:pPr marL="342900" lvl="0" indent="-342900">
              <a:buFont typeface="Wingdings" panose="05000000000000000000" pitchFamily="2" charset="2"/>
              <a:buChar char="v"/>
            </a:pPr>
            <a:r>
              <a:rPr lang="en-GB" sz="1600" dirty="0">
                <a:solidFill>
                  <a:schemeClr val="bg1"/>
                </a:solidFill>
              </a:rPr>
              <a:t>Ultrasonic sensor</a:t>
            </a:r>
            <a:endParaRPr lang="en-US" sz="1600" dirty="0">
              <a:solidFill>
                <a:schemeClr val="bg1"/>
              </a:solidFill>
            </a:endParaRPr>
          </a:p>
          <a:p>
            <a:pPr marL="342900" lvl="0" indent="-342900">
              <a:buFont typeface="Wingdings" panose="05000000000000000000" pitchFamily="2" charset="2"/>
              <a:buChar char="v"/>
            </a:pPr>
            <a:r>
              <a:rPr lang="en-US" sz="1600" dirty="0">
                <a:solidFill>
                  <a:schemeClr val="bg1"/>
                </a:solidFill>
              </a:rPr>
              <a:t>Gas sensor MQ2</a:t>
            </a:r>
          </a:p>
          <a:p>
            <a:pPr marL="342900" lvl="0" indent="-342900">
              <a:buFont typeface="Wingdings" panose="05000000000000000000" pitchFamily="2" charset="2"/>
              <a:buChar char="v"/>
            </a:pPr>
            <a:r>
              <a:rPr lang="en-US" sz="1600" dirty="0">
                <a:solidFill>
                  <a:schemeClr val="bg1"/>
                </a:solidFill>
              </a:rPr>
              <a:t>Wires</a:t>
            </a:r>
          </a:p>
          <a:p>
            <a:pPr marL="342900" lvl="0" indent="-342900">
              <a:buFont typeface="Wingdings" panose="05000000000000000000" pitchFamily="2" charset="2"/>
              <a:buChar char="v"/>
            </a:pPr>
            <a:r>
              <a:rPr lang="en-US" sz="1600" dirty="0">
                <a:solidFill>
                  <a:schemeClr val="bg1"/>
                </a:solidFill>
              </a:rPr>
              <a:t>Fan</a:t>
            </a:r>
          </a:p>
          <a:p>
            <a:pPr marL="342900" indent="-342900">
              <a:buFont typeface="Wingdings" panose="05000000000000000000" pitchFamily="2" charset="2"/>
              <a:buChar char="v"/>
            </a:pPr>
            <a:r>
              <a:rPr lang="en-US" sz="1600" dirty="0">
                <a:solidFill>
                  <a:schemeClr val="bg1"/>
                </a:solidFill>
              </a:rPr>
              <a:t>Small lamp</a:t>
            </a:r>
          </a:p>
        </p:txBody>
      </p:sp>
      <p:pic>
        <p:nvPicPr>
          <p:cNvPr id="5" name="Picture 4">
            <a:extLst>
              <a:ext uri="{FF2B5EF4-FFF2-40B4-BE49-F238E27FC236}">
                <a16:creationId xmlns:a16="http://schemas.microsoft.com/office/drawing/2014/main" xmlns="" id="{110F8147-7129-4F64-A779-E496C402B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312" y="1899822"/>
            <a:ext cx="3416655" cy="2574524"/>
          </a:xfrm>
          <a:prstGeom prst="rect">
            <a:avLst/>
          </a:prstGeom>
        </p:spPr>
      </p:pic>
    </p:spTree>
    <p:extLst>
      <p:ext uri="{BB962C8B-B14F-4D97-AF65-F5344CB8AC3E}">
        <p14:creationId xmlns:p14="http://schemas.microsoft.com/office/powerpoint/2010/main" val="289860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428AF4E-38AB-475A-8C49-DB3C61A9C1BF}"/>
              </a:ext>
            </a:extLst>
          </p:cNvPr>
          <p:cNvSpPr>
            <a:spLocks noGrp="1"/>
          </p:cNvSpPr>
          <p:nvPr>
            <p:ph type="body" idx="1"/>
          </p:nvPr>
        </p:nvSpPr>
        <p:spPr>
          <a:xfrm>
            <a:off x="1235239" y="814527"/>
            <a:ext cx="9418320" cy="1691640"/>
          </a:xfrm>
        </p:spPr>
        <p:txBody>
          <a:bodyPr/>
          <a:lstStyle/>
          <a:p>
            <a:r>
              <a:rPr lang="en-GB" sz="2400" dirty="0">
                <a:solidFill>
                  <a:schemeClr val="bg1"/>
                </a:solidFill>
              </a:rPr>
              <a:t>Arduino UNO</a:t>
            </a:r>
            <a:endParaRPr lang="en-US" sz="2400" dirty="0">
              <a:solidFill>
                <a:schemeClr val="bg1"/>
              </a:solidFill>
            </a:endParaRPr>
          </a:p>
          <a:p>
            <a:endParaRPr lang="en-US" dirty="0"/>
          </a:p>
        </p:txBody>
      </p:sp>
      <p:pic>
        <p:nvPicPr>
          <p:cNvPr id="4" name="Picture 3">
            <a:extLst>
              <a:ext uri="{FF2B5EF4-FFF2-40B4-BE49-F238E27FC236}">
                <a16:creationId xmlns:a16="http://schemas.microsoft.com/office/drawing/2014/main" xmlns="" id="{1872686D-D08F-48D7-805D-2AFA7828A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428" y="2361460"/>
            <a:ext cx="4098852" cy="2658862"/>
          </a:xfrm>
          <a:prstGeom prst="rect">
            <a:avLst/>
          </a:prstGeom>
        </p:spPr>
      </p:pic>
    </p:spTree>
    <p:extLst>
      <p:ext uri="{BB962C8B-B14F-4D97-AF65-F5344CB8AC3E}">
        <p14:creationId xmlns:p14="http://schemas.microsoft.com/office/powerpoint/2010/main" val="2473996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01A2B-2A8D-460A-920B-4CA55689206A}"/>
              </a:ext>
            </a:extLst>
          </p:cNvPr>
          <p:cNvSpPr>
            <a:spLocks noGrp="1"/>
          </p:cNvSpPr>
          <p:nvPr>
            <p:ph type="ctrTitle"/>
          </p:nvPr>
        </p:nvSpPr>
        <p:spPr>
          <a:xfrm>
            <a:off x="971489" y="365760"/>
            <a:ext cx="8895780" cy="1532107"/>
          </a:xfrm>
        </p:spPr>
        <p:txBody>
          <a:bodyPr>
            <a:normAutofit fontScale="90000"/>
          </a:bodyPr>
          <a:lstStyle/>
          <a:p>
            <a:pPr algn="ctr"/>
            <a:r>
              <a:rPr lang="en-GB" dirty="0">
                <a:solidFill>
                  <a:schemeClr val="bg1"/>
                </a:solidFill>
              </a:rPr>
              <a:t>Ultrasonic sensor</a:t>
            </a:r>
            <a:r>
              <a:rPr lang="en-US" dirty="0">
                <a:solidFill>
                  <a:schemeClr val="bg1"/>
                </a:solidFill>
              </a:rPr>
              <a:t/>
            </a:r>
            <a:br>
              <a:rPr lang="en-US" dirty="0">
                <a:solidFill>
                  <a:schemeClr val="bg1"/>
                </a:solidFill>
              </a:rPr>
            </a:br>
            <a:endParaRPr lang="en-US" dirty="0"/>
          </a:p>
        </p:txBody>
      </p:sp>
      <p:pic>
        <p:nvPicPr>
          <p:cNvPr id="4" name="Picture 3" descr="/Users/mac/Desktop/Screen Shot 1440-08-02 at 11.21.37 AM.png">
            <a:extLst>
              <a:ext uri="{FF2B5EF4-FFF2-40B4-BE49-F238E27FC236}">
                <a16:creationId xmlns:a16="http://schemas.microsoft.com/office/drawing/2014/main" xmlns="" id="{307D8872-0A48-47A0-90EB-0B5E73BABF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37492" y="2374791"/>
            <a:ext cx="3634967" cy="2334829"/>
          </a:xfrm>
          <a:prstGeom prst="rect">
            <a:avLst/>
          </a:prstGeom>
          <a:noFill/>
          <a:ln>
            <a:noFill/>
          </a:ln>
        </p:spPr>
      </p:pic>
    </p:spTree>
    <p:extLst>
      <p:ext uri="{BB962C8B-B14F-4D97-AF65-F5344CB8AC3E}">
        <p14:creationId xmlns:p14="http://schemas.microsoft.com/office/powerpoint/2010/main" val="2998881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9FA63-C65F-49BF-8CB7-28F91A703447}"/>
              </a:ext>
            </a:extLst>
          </p:cNvPr>
          <p:cNvSpPr>
            <a:spLocks noGrp="1"/>
          </p:cNvSpPr>
          <p:nvPr>
            <p:ph type="title"/>
          </p:nvPr>
        </p:nvSpPr>
        <p:spPr>
          <a:xfrm>
            <a:off x="596269" y="243162"/>
            <a:ext cx="9692640" cy="1428929"/>
          </a:xfrm>
        </p:spPr>
        <p:txBody>
          <a:bodyPr/>
          <a:lstStyle/>
          <a:p>
            <a:pPr algn="ctr"/>
            <a:r>
              <a:rPr lang="en-US" dirty="0"/>
              <a:t>Bluetooth</a:t>
            </a:r>
            <a:br>
              <a:rPr lang="en-US" dirty="0"/>
            </a:br>
            <a:endParaRPr lang="en-US" dirty="0"/>
          </a:p>
        </p:txBody>
      </p:sp>
      <p:pic>
        <p:nvPicPr>
          <p:cNvPr id="4" name="Content Placeholder 3" descr="Screen%20Shot%201440-08-02%20at%207.13.44%20PM.png">
            <a:extLst>
              <a:ext uri="{FF2B5EF4-FFF2-40B4-BE49-F238E27FC236}">
                <a16:creationId xmlns:a16="http://schemas.microsoft.com/office/drawing/2014/main" xmlns="" id="{357DDA1A-886F-46D1-9B4D-9EE49CCF214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6386" y="1632341"/>
            <a:ext cx="3676650" cy="2619375"/>
          </a:xfrm>
          <a:prstGeom prst="rect">
            <a:avLst/>
          </a:prstGeom>
          <a:noFill/>
          <a:ln>
            <a:noFill/>
          </a:ln>
        </p:spPr>
      </p:pic>
      <p:sp>
        <p:nvSpPr>
          <p:cNvPr id="5" name="TextBox 4">
            <a:extLst>
              <a:ext uri="{FF2B5EF4-FFF2-40B4-BE49-F238E27FC236}">
                <a16:creationId xmlns:a16="http://schemas.microsoft.com/office/drawing/2014/main" xmlns="" id="{69411364-42BA-4E75-B68A-E4611DE3E813}"/>
              </a:ext>
            </a:extLst>
          </p:cNvPr>
          <p:cNvSpPr txBox="1"/>
          <p:nvPr/>
        </p:nvSpPr>
        <p:spPr>
          <a:xfrm>
            <a:off x="2996098" y="4688673"/>
            <a:ext cx="6659804" cy="646331"/>
          </a:xfrm>
          <a:prstGeom prst="rect">
            <a:avLst/>
          </a:prstGeom>
          <a:noFill/>
        </p:spPr>
        <p:txBody>
          <a:bodyPr wrap="square" rtlCol="0">
            <a:spAutoFit/>
          </a:bodyPr>
          <a:lstStyle/>
          <a:p>
            <a:r>
              <a:rPr lang="en-US" sz="3600" dirty="0">
                <a:solidFill>
                  <a:srgbClr val="FFFFFF"/>
                </a:solidFill>
              </a:rPr>
              <a:t>HC06 Bluetooth module </a:t>
            </a:r>
          </a:p>
        </p:txBody>
      </p:sp>
    </p:spTree>
    <p:extLst>
      <p:ext uri="{BB962C8B-B14F-4D97-AF65-F5344CB8AC3E}">
        <p14:creationId xmlns:p14="http://schemas.microsoft.com/office/powerpoint/2010/main" val="156851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98D7C3-0691-4CB2-B5DE-C6EF7A562887}"/>
              </a:ext>
            </a:extLst>
          </p:cNvPr>
          <p:cNvSpPr>
            <a:spLocks noGrp="1"/>
          </p:cNvSpPr>
          <p:nvPr>
            <p:ph type="title"/>
          </p:nvPr>
        </p:nvSpPr>
        <p:spPr>
          <a:xfrm>
            <a:off x="125531" y="786175"/>
            <a:ext cx="9692640" cy="1428929"/>
          </a:xfrm>
        </p:spPr>
        <p:txBody>
          <a:bodyPr/>
          <a:lstStyle/>
          <a:p>
            <a:pPr algn="ctr"/>
            <a:r>
              <a:rPr lang="en-US" dirty="0">
                <a:solidFill>
                  <a:schemeClr val="bg1"/>
                </a:solidFill>
              </a:rPr>
              <a:t>Gas sensor MQ2</a:t>
            </a:r>
            <a:br>
              <a:rPr lang="en-US" dirty="0">
                <a:solidFill>
                  <a:schemeClr val="bg1"/>
                </a:solidFill>
              </a:rPr>
            </a:br>
            <a:endParaRPr lang="en-US" dirty="0"/>
          </a:p>
        </p:txBody>
      </p:sp>
      <p:pic>
        <p:nvPicPr>
          <p:cNvPr id="3" name="Picture 2" descr="Screen%20Shot%201440-08-02%20at%205.22.35%20PM.png">
            <a:extLst>
              <a:ext uri="{FF2B5EF4-FFF2-40B4-BE49-F238E27FC236}">
                <a16:creationId xmlns:a16="http://schemas.microsoft.com/office/drawing/2014/main" xmlns="" id="{7D43303B-BD75-4430-A402-52F96652EB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03177" y="2547889"/>
            <a:ext cx="3293616" cy="2290795"/>
          </a:xfrm>
          <a:prstGeom prst="rect">
            <a:avLst/>
          </a:prstGeom>
          <a:noFill/>
          <a:ln>
            <a:noFill/>
          </a:ln>
        </p:spPr>
      </p:pic>
      <p:pic>
        <p:nvPicPr>
          <p:cNvPr id="6" name="Picture 5">
            <a:extLst>
              <a:ext uri="{FF2B5EF4-FFF2-40B4-BE49-F238E27FC236}">
                <a16:creationId xmlns:a16="http://schemas.microsoft.com/office/drawing/2014/main" xmlns="" id="{D80492F2-AF82-4606-92B3-6E14A07B1C52}"/>
              </a:ext>
            </a:extLst>
          </p:cNvPr>
          <p:cNvPicPr>
            <a:picLocks noChangeAspect="1"/>
          </p:cNvPicPr>
          <p:nvPr/>
        </p:nvPicPr>
        <p:blipFill rotWithShape="1">
          <a:blip r:embed="rId3"/>
          <a:srcRect l="30364" t="50744" r="45170" b="15853"/>
          <a:stretch/>
        </p:blipFill>
        <p:spPr>
          <a:xfrm>
            <a:off x="4605949" y="2344338"/>
            <a:ext cx="6589175" cy="2999032"/>
          </a:xfrm>
          <a:prstGeom prst="rect">
            <a:avLst/>
          </a:prstGeom>
        </p:spPr>
      </p:pic>
    </p:spTree>
    <p:extLst>
      <p:ext uri="{BB962C8B-B14F-4D97-AF65-F5344CB8AC3E}">
        <p14:creationId xmlns:p14="http://schemas.microsoft.com/office/powerpoint/2010/main" val="1563381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D894B-EB37-4B50-A0E9-0B4BA07E58E8}"/>
              </a:ext>
            </a:extLst>
          </p:cNvPr>
          <p:cNvSpPr>
            <a:spLocks noGrp="1"/>
          </p:cNvSpPr>
          <p:nvPr>
            <p:ph type="title"/>
          </p:nvPr>
        </p:nvSpPr>
        <p:spPr>
          <a:xfrm>
            <a:off x="693745" y="2224320"/>
            <a:ext cx="9418320" cy="1549242"/>
          </a:xfrm>
        </p:spPr>
        <p:txBody>
          <a:bodyPr>
            <a:normAutofit/>
          </a:bodyPr>
          <a:lstStyle/>
          <a:p>
            <a:r>
              <a:rPr lang="en-US" sz="5400" dirty="0">
                <a:solidFill>
                  <a:schemeClr val="bg1"/>
                </a:solidFill>
              </a:rPr>
              <a:t>Applications used </a:t>
            </a:r>
          </a:p>
        </p:txBody>
      </p:sp>
      <p:sp>
        <p:nvSpPr>
          <p:cNvPr id="3" name="Text Placeholder 2">
            <a:extLst>
              <a:ext uri="{FF2B5EF4-FFF2-40B4-BE49-F238E27FC236}">
                <a16:creationId xmlns:a16="http://schemas.microsoft.com/office/drawing/2014/main" xmlns="" id="{3770EE59-DA7D-4D3F-B7B9-F4D1E9CB15A4}"/>
              </a:ext>
            </a:extLst>
          </p:cNvPr>
          <p:cNvSpPr>
            <a:spLocks noGrp="1"/>
          </p:cNvSpPr>
          <p:nvPr>
            <p:ph type="body" idx="1"/>
          </p:nvPr>
        </p:nvSpPr>
        <p:spPr>
          <a:xfrm>
            <a:off x="739837" y="4064227"/>
            <a:ext cx="9818702" cy="2230514"/>
          </a:xfrm>
        </p:spPr>
        <p:style>
          <a:lnRef idx="2">
            <a:schemeClr val="accent1"/>
          </a:lnRef>
          <a:fillRef idx="1">
            <a:schemeClr val="lt1"/>
          </a:fillRef>
          <a:effectRef idx="0">
            <a:schemeClr val="accent1"/>
          </a:effectRef>
          <a:fontRef idx="minor">
            <a:schemeClr val="dk1"/>
          </a:fontRef>
        </p:style>
        <p:txBody>
          <a:bodyPr>
            <a:normAutofit/>
          </a:bodyPr>
          <a:lstStyle/>
          <a:p>
            <a:pPr marL="457200" indent="-457200">
              <a:buFont typeface="+mj-lt"/>
              <a:buAutoNum type="arabicPeriod"/>
            </a:pPr>
            <a:r>
              <a:rPr lang="en-US" dirty="0">
                <a:solidFill>
                  <a:schemeClr val="tx1"/>
                </a:solidFill>
              </a:rPr>
              <a:t>Auto Voice application</a:t>
            </a:r>
          </a:p>
          <a:p>
            <a:pPr marL="457200" indent="-457200">
              <a:buFont typeface="+mj-lt"/>
              <a:buAutoNum type="arabicPeriod"/>
            </a:pPr>
            <a:r>
              <a:rPr lang="en-US" dirty="0">
                <a:solidFill>
                  <a:schemeClr val="tx1"/>
                </a:solidFill>
              </a:rPr>
              <a:t>Auto Arduino</a:t>
            </a:r>
          </a:p>
          <a:p>
            <a:pPr marL="457200" indent="-457200">
              <a:buFont typeface="+mj-lt"/>
              <a:buAutoNum type="arabicPeriod"/>
            </a:pPr>
            <a:r>
              <a:rPr lang="en-US" dirty="0">
                <a:solidFill>
                  <a:schemeClr val="tx1"/>
                </a:solidFill>
              </a:rPr>
              <a:t>Tasker application</a:t>
            </a:r>
          </a:p>
        </p:txBody>
      </p:sp>
      <p:pic>
        <p:nvPicPr>
          <p:cNvPr id="4" name="Picture 3" descr="Screen%20Shot%201440-08-02%20at%2011.40.20%20PM.png"/>
          <p:cNvPicPr/>
          <p:nvPr/>
        </p:nvPicPr>
        <p:blipFill>
          <a:blip r:embed="rId2">
            <a:extLst>
              <a:ext uri="{28A0092B-C50C-407E-A947-70E740481C1C}">
                <a14:useLocalDpi xmlns:a14="http://schemas.microsoft.com/office/drawing/2010/main" val="0"/>
              </a:ext>
            </a:extLst>
          </a:blip>
          <a:srcRect/>
          <a:stretch>
            <a:fillRect/>
          </a:stretch>
        </p:blipFill>
        <p:spPr bwMode="auto">
          <a:xfrm>
            <a:off x="8713773" y="4405458"/>
            <a:ext cx="1147445" cy="1758950"/>
          </a:xfrm>
          <a:prstGeom prst="rect">
            <a:avLst/>
          </a:prstGeom>
          <a:noFill/>
          <a:ln>
            <a:noFill/>
          </a:ln>
        </p:spPr>
      </p:pic>
      <p:sp>
        <p:nvSpPr>
          <p:cNvPr id="5" name="Title 1"/>
          <p:cNvSpPr txBox="1">
            <a:spLocks/>
          </p:cNvSpPr>
          <p:nvPr/>
        </p:nvSpPr>
        <p:spPr>
          <a:xfrm>
            <a:off x="789661" y="1076399"/>
            <a:ext cx="9692640" cy="1428929"/>
          </a:xfrm>
          <a:prstGeom prst="rect">
            <a:avLst/>
          </a:prstGeom>
        </p:spPr>
        <p:txBody>
          <a:bodyPr vert="horz" lIns="91440" tIns="27432" rIns="91440" bIns="45720" rtlCol="0" anchor="b">
            <a:normAutofit/>
          </a:bodyPr>
          <a:lstStyle>
            <a:lvl1pPr algn="l" defTabSz="914400" rtl="0" eaLnBrk="1" latinLnBrk="0" hangingPunct="1">
              <a:lnSpc>
                <a:spcPct val="85000"/>
              </a:lnSpc>
              <a:spcBef>
                <a:spcPct val="0"/>
              </a:spcBef>
              <a:buNone/>
              <a:defRPr sz="7200" b="0" kern="1200" spc="-50" baseline="0">
                <a:solidFill>
                  <a:schemeClr val="accent1"/>
                </a:solidFill>
                <a:latin typeface="+mj-lt"/>
                <a:ea typeface="+mj-ea"/>
                <a:cs typeface="+mj-cs"/>
              </a:defRPr>
            </a:lvl1pPr>
          </a:lstStyle>
          <a:p>
            <a:r>
              <a:rPr lang="en-US" dirty="0"/>
              <a:t>Android device</a:t>
            </a:r>
          </a:p>
        </p:txBody>
      </p:sp>
    </p:spTree>
    <p:extLst>
      <p:ext uri="{BB962C8B-B14F-4D97-AF65-F5344CB8AC3E}">
        <p14:creationId xmlns:p14="http://schemas.microsoft.com/office/powerpoint/2010/main" val="2844639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2A1F5-0F3E-44C5-A3E4-B5ED2C8E290B}"/>
              </a:ext>
            </a:extLst>
          </p:cNvPr>
          <p:cNvSpPr>
            <a:spLocks noGrp="1"/>
          </p:cNvSpPr>
          <p:nvPr>
            <p:ph type="title"/>
          </p:nvPr>
        </p:nvSpPr>
        <p:spPr>
          <a:xfrm>
            <a:off x="164592" y="399871"/>
            <a:ext cx="9692640" cy="1428929"/>
          </a:xfrm>
        </p:spPr>
        <p:txBody>
          <a:bodyPr>
            <a:normAutofit/>
          </a:bodyPr>
          <a:lstStyle/>
          <a:p>
            <a:pPr lvl="1" algn="ctr"/>
            <a:r>
              <a:rPr lang="en-US" sz="2000" b="1" dirty="0">
                <a:solidFill>
                  <a:schemeClr val="bg1"/>
                </a:solidFill>
                <a:latin typeface="+mn-lt"/>
              </a:rPr>
              <a:t>Contribution of Team Members</a:t>
            </a:r>
            <a:r>
              <a:rPr lang="en-US" sz="2000" b="1" dirty="0"/>
              <a:t/>
            </a:r>
            <a:br>
              <a:rPr lang="en-US" sz="2000" b="1" dirty="0"/>
            </a:br>
            <a:endParaRPr lang="en-US" dirty="0"/>
          </a:p>
        </p:txBody>
      </p:sp>
      <p:sp>
        <p:nvSpPr>
          <p:cNvPr id="3" name="Content Placeholder 2">
            <a:extLst>
              <a:ext uri="{FF2B5EF4-FFF2-40B4-BE49-F238E27FC236}">
                <a16:creationId xmlns:a16="http://schemas.microsoft.com/office/drawing/2014/main" xmlns="" id="{34F970E8-529E-4A87-B75C-2DB9EDA30C80}"/>
              </a:ext>
            </a:extLst>
          </p:cNvPr>
          <p:cNvSpPr>
            <a:spLocks noGrp="1"/>
          </p:cNvSpPr>
          <p:nvPr>
            <p:ph idx="1"/>
          </p:nvPr>
        </p:nvSpPr>
        <p:spPr/>
        <p:txBody>
          <a:bodyPr/>
          <a:lstStyle/>
          <a:p>
            <a:pPr marL="0" indent="0">
              <a:buNone/>
            </a:pPr>
            <a:r>
              <a:rPr lang="en-US" sz="1400" dirty="0"/>
              <a:t/>
            </a:r>
            <a:br>
              <a:rPr lang="en-US" sz="1400" dirty="0"/>
            </a:br>
            <a:endParaRPr lang="en-US" dirty="0"/>
          </a:p>
        </p:txBody>
      </p:sp>
      <p:graphicFrame>
        <p:nvGraphicFramePr>
          <p:cNvPr id="4" name="Table 3">
            <a:extLst>
              <a:ext uri="{FF2B5EF4-FFF2-40B4-BE49-F238E27FC236}">
                <a16:creationId xmlns:a16="http://schemas.microsoft.com/office/drawing/2014/main" xmlns="" id="{D678F7E4-F58F-4E30-835B-6684616925EE}"/>
              </a:ext>
            </a:extLst>
          </p:cNvPr>
          <p:cNvGraphicFramePr>
            <a:graphicFrameLocks noGrp="1"/>
          </p:cNvGraphicFramePr>
          <p:nvPr>
            <p:extLst>
              <p:ext uri="{D42A27DB-BD31-4B8C-83A1-F6EECF244321}">
                <p14:modId xmlns:p14="http://schemas.microsoft.com/office/powerpoint/2010/main" val="910156449"/>
              </p:ext>
            </p:extLst>
          </p:nvPr>
        </p:nvGraphicFramePr>
        <p:xfrm>
          <a:off x="1495552" y="2335402"/>
          <a:ext cx="8128000" cy="2565400"/>
        </p:xfrm>
        <a:graphic>
          <a:graphicData uri="http://schemas.openxmlformats.org/drawingml/2006/table">
            <a:tbl>
              <a:tblPr firstRow="1" bandRow="1">
                <a:tableStyleId>{9D7B26C5-4107-4FEC-AEDC-1716B250A1EF}</a:tableStyleId>
              </a:tblPr>
              <a:tblGrid>
                <a:gridCol w="4064000">
                  <a:extLst>
                    <a:ext uri="{9D8B030D-6E8A-4147-A177-3AD203B41FA5}">
                      <a16:colId xmlns:a16="http://schemas.microsoft.com/office/drawing/2014/main" xmlns="" val="1869943331"/>
                    </a:ext>
                  </a:extLst>
                </a:gridCol>
                <a:gridCol w="4064000">
                  <a:extLst>
                    <a:ext uri="{9D8B030D-6E8A-4147-A177-3AD203B41FA5}">
                      <a16:colId xmlns:a16="http://schemas.microsoft.com/office/drawing/2014/main" xmlns="" val="1429890622"/>
                    </a:ext>
                  </a:extLst>
                </a:gridCol>
              </a:tblGrid>
              <a:tr h="370840">
                <a:tc>
                  <a:txBody>
                    <a:bodyPr/>
                    <a:lstStyle/>
                    <a:p>
                      <a:r>
                        <a:rPr lang="en-US" sz="1800" b="1" kern="1200" dirty="0">
                          <a:solidFill>
                            <a:schemeClr val="tx1"/>
                          </a:solidFill>
                          <a:effectLst/>
                          <a:latin typeface="+mn-lt"/>
                          <a:ea typeface="+mn-ea"/>
                          <a:cs typeface="+mn-cs"/>
                        </a:rPr>
                        <a:t>Team member</a:t>
                      </a:r>
                      <a:endParaRPr lang="en-US" dirty="0"/>
                    </a:p>
                  </a:txBody>
                  <a:tcPr/>
                </a:tc>
                <a:tc>
                  <a:txBody>
                    <a:bodyPr/>
                    <a:lstStyle/>
                    <a:p>
                      <a:r>
                        <a:rPr lang="en-US" sz="1800" b="1" kern="1200" dirty="0">
                          <a:solidFill>
                            <a:schemeClr val="tx1"/>
                          </a:solidFill>
                          <a:effectLst/>
                          <a:latin typeface="+mn-lt"/>
                          <a:ea typeface="+mn-ea"/>
                          <a:cs typeface="+mn-cs"/>
                        </a:rPr>
                        <a:t>Tasks</a:t>
                      </a:r>
                      <a:endParaRPr lang="en-US" dirty="0"/>
                    </a:p>
                  </a:txBody>
                  <a:tcPr/>
                </a:tc>
                <a:extLst>
                  <a:ext uri="{0D108BD9-81ED-4DB2-BD59-A6C34878D82A}">
                    <a16:rowId xmlns:a16="http://schemas.microsoft.com/office/drawing/2014/main" xmlns="" val="2865560846"/>
                  </a:ext>
                </a:extLst>
              </a:tr>
              <a:tr h="370840">
                <a:tc>
                  <a:txBody>
                    <a:bodyPr/>
                    <a:lstStyle/>
                    <a:p>
                      <a:r>
                        <a:rPr lang="en-US" sz="1800" b="1" kern="1200" dirty="0">
                          <a:solidFill>
                            <a:schemeClr val="tx1"/>
                          </a:solidFill>
                          <a:effectLst/>
                          <a:latin typeface="+mn-lt"/>
                          <a:ea typeface="+mn-ea"/>
                          <a:cs typeface="+mn-cs"/>
                        </a:rPr>
                        <a:t>Atheer </a:t>
                      </a:r>
                      <a:r>
                        <a:rPr lang="en-US" sz="1800" b="1" kern="1200" dirty="0" err="1">
                          <a:solidFill>
                            <a:schemeClr val="tx1"/>
                          </a:solidFill>
                          <a:effectLst/>
                          <a:latin typeface="+mn-lt"/>
                          <a:ea typeface="+mn-ea"/>
                          <a:cs typeface="+mn-cs"/>
                        </a:rPr>
                        <a:t>Aldossari</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Android applications</a:t>
                      </a:r>
                    </a:p>
                    <a:p>
                      <a:endParaRPr lang="en-US" dirty="0"/>
                    </a:p>
                  </a:txBody>
                  <a:tcPr/>
                </a:tc>
                <a:extLst>
                  <a:ext uri="{0D108BD9-81ED-4DB2-BD59-A6C34878D82A}">
                    <a16:rowId xmlns:a16="http://schemas.microsoft.com/office/drawing/2014/main" xmlns="" val="1062290785"/>
                  </a:ext>
                </a:extLst>
              </a:tr>
              <a:tr h="370840">
                <a:tc>
                  <a:txBody>
                    <a:bodyPr/>
                    <a:lstStyle/>
                    <a:p>
                      <a:r>
                        <a:rPr lang="en-US" sz="1800" b="1" kern="1200" dirty="0">
                          <a:solidFill>
                            <a:schemeClr val="tx1"/>
                          </a:solidFill>
                          <a:effectLst/>
                          <a:latin typeface="+mn-lt"/>
                          <a:ea typeface="+mn-ea"/>
                          <a:cs typeface="+mn-cs"/>
                        </a:rPr>
                        <a:t>Rehab </a:t>
                      </a:r>
                      <a:r>
                        <a:rPr lang="en-US" sz="1800" b="1" kern="1200" dirty="0" err="1">
                          <a:solidFill>
                            <a:schemeClr val="tx1"/>
                          </a:solidFill>
                          <a:effectLst/>
                          <a:latin typeface="+mn-lt"/>
                          <a:ea typeface="+mn-ea"/>
                          <a:cs typeface="+mn-cs"/>
                        </a:rPr>
                        <a:t>Alotaiabi</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Order the hardware equipment</a:t>
                      </a:r>
                    </a:p>
                    <a:p>
                      <a:endParaRPr lang="en-US" dirty="0"/>
                    </a:p>
                  </a:txBody>
                  <a:tcPr/>
                </a:tc>
                <a:extLst>
                  <a:ext uri="{0D108BD9-81ED-4DB2-BD59-A6C34878D82A}">
                    <a16:rowId xmlns:a16="http://schemas.microsoft.com/office/drawing/2014/main" xmlns="" val="28749644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Mishal </a:t>
                      </a:r>
                      <a:r>
                        <a:rPr lang="en-US" sz="1800" b="1" kern="1200" dirty="0" err="1">
                          <a:solidFill>
                            <a:schemeClr val="tx1"/>
                          </a:solidFill>
                          <a:effectLst/>
                          <a:latin typeface="+mn-lt"/>
                          <a:ea typeface="+mn-ea"/>
                          <a:cs typeface="+mn-cs"/>
                        </a:rPr>
                        <a:t>AlKhalifa</a:t>
                      </a:r>
                      <a:endParaRPr lang="en-US" sz="1800" kern="1200" dirty="0">
                        <a:solidFill>
                          <a:schemeClr val="tx1"/>
                        </a:solidFill>
                        <a:effectLst/>
                        <a:latin typeface="+mn-lt"/>
                        <a:ea typeface="+mn-ea"/>
                        <a:cs typeface="+mn-cs"/>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Integrating Arduino UNO with android phone</a:t>
                      </a:r>
                    </a:p>
                    <a:p>
                      <a:endParaRPr lang="en-US" dirty="0"/>
                    </a:p>
                  </a:txBody>
                  <a:tcPr/>
                </a:tc>
                <a:extLst>
                  <a:ext uri="{0D108BD9-81ED-4DB2-BD59-A6C34878D82A}">
                    <a16:rowId xmlns:a16="http://schemas.microsoft.com/office/drawing/2014/main" xmlns="" val="3607712014"/>
                  </a:ext>
                </a:extLst>
              </a:tr>
            </a:tbl>
          </a:graphicData>
        </a:graphic>
      </p:graphicFrame>
    </p:spTree>
    <p:extLst>
      <p:ext uri="{BB962C8B-B14F-4D97-AF65-F5344CB8AC3E}">
        <p14:creationId xmlns:p14="http://schemas.microsoft.com/office/powerpoint/2010/main" val="202276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D6200-4511-43F4-BD42-4AC9A03123DB}"/>
              </a:ext>
            </a:extLst>
          </p:cNvPr>
          <p:cNvSpPr>
            <a:spLocks noGrp="1"/>
          </p:cNvSpPr>
          <p:nvPr>
            <p:ph type="title"/>
          </p:nvPr>
        </p:nvSpPr>
        <p:spPr>
          <a:xfrm>
            <a:off x="265471" y="449825"/>
            <a:ext cx="9982200" cy="914400"/>
          </a:xfrm>
        </p:spPr>
        <p:txBody>
          <a:bodyPr>
            <a:normAutofit/>
          </a:bodyPr>
          <a:lstStyle/>
          <a:p>
            <a:r>
              <a:rPr lang="en-US" sz="3600" b="0" dirty="0"/>
              <a:t>Introduction</a:t>
            </a:r>
            <a:endParaRPr lang="en-US" sz="3600" dirty="0"/>
          </a:p>
        </p:txBody>
      </p:sp>
      <p:sp>
        <p:nvSpPr>
          <p:cNvPr id="4" name="Text Placeholder 3">
            <a:extLst>
              <a:ext uri="{FF2B5EF4-FFF2-40B4-BE49-F238E27FC236}">
                <a16:creationId xmlns:a16="http://schemas.microsoft.com/office/drawing/2014/main" xmlns="" id="{651F1D0F-FA27-40EB-B40A-E6493036AF6D}"/>
              </a:ext>
            </a:extLst>
          </p:cNvPr>
          <p:cNvSpPr>
            <a:spLocks noGrp="1"/>
          </p:cNvSpPr>
          <p:nvPr>
            <p:ph type="body" sz="half" idx="2"/>
          </p:nvPr>
        </p:nvSpPr>
        <p:spPr>
          <a:xfrm>
            <a:off x="265471" y="1953361"/>
            <a:ext cx="9982200" cy="597011"/>
          </a:xfrm>
        </p:spPr>
        <p:txBody>
          <a:bodyPr>
            <a:noAutofit/>
          </a:bodyPr>
          <a:lstStyle/>
          <a:p>
            <a:r>
              <a:rPr lang="en-US" sz="2800" dirty="0">
                <a:solidFill>
                  <a:schemeClr val="tx1"/>
                </a:solidFill>
              </a:rPr>
              <a:t> </a:t>
            </a:r>
          </a:p>
        </p:txBody>
      </p:sp>
      <p:sp>
        <p:nvSpPr>
          <p:cNvPr id="3" name="TextBox 2"/>
          <p:cNvSpPr txBox="1"/>
          <p:nvPr/>
        </p:nvSpPr>
        <p:spPr>
          <a:xfrm>
            <a:off x="390796" y="1644292"/>
            <a:ext cx="10258377" cy="2123658"/>
          </a:xfrm>
          <a:prstGeom prst="rect">
            <a:avLst/>
          </a:prstGeom>
          <a:noFill/>
        </p:spPr>
        <p:txBody>
          <a:bodyPr wrap="square" rtlCol="0">
            <a:spAutoFit/>
          </a:bodyPr>
          <a:lstStyle/>
          <a:p>
            <a:pPr marL="285750" indent="-285750">
              <a:buFont typeface="Arial"/>
              <a:buChar char="•"/>
            </a:pPr>
            <a:r>
              <a:rPr lang="en-US" sz="4400" dirty="0"/>
              <a:t>Why we choose this topic?</a:t>
            </a:r>
          </a:p>
          <a:p>
            <a:pPr marL="285750" indent="-285750">
              <a:buFont typeface="Arial"/>
              <a:buChar char="•"/>
            </a:pPr>
            <a:r>
              <a:rPr lang="en-US" sz="4400" dirty="0"/>
              <a:t>What is it about?</a:t>
            </a:r>
          </a:p>
          <a:p>
            <a:pPr marL="285750" indent="-285750">
              <a:buFont typeface="Arial"/>
              <a:buChar char="•"/>
            </a:pPr>
            <a:r>
              <a:rPr lang="en-US" sz="4400" dirty="0"/>
              <a:t>Background </a:t>
            </a:r>
          </a:p>
        </p:txBody>
      </p:sp>
    </p:spTree>
    <p:extLst>
      <p:ext uri="{BB962C8B-B14F-4D97-AF65-F5344CB8AC3E}">
        <p14:creationId xmlns:p14="http://schemas.microsoft.com/office/powerpoint/2010/main" val="3444023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E59BD-6E9D-4EB0-9D26-E013B4A452F8}"/>
              </a:ext>
            </a:extLst>
          </p:cNvPr>
          <p:cNvSpPr>
            <a:spLocks noGrp="1"/>
          </p:cNvSpPr>
          <p:nvPr>
            <p:ph type="ctrTitle"/>
          </p:nvPr>
        </p:nvSpPr>
        <p:spPr>
          <a:xfrm>
            <a:off x="720334" y="625788"/>
            <a:ext cx="9418320" cy="910050"/>
          </a:xfrm>
        </p:spPr>
        <p:txBody>
          <a:bodyPr>
            <a:normAutofit/>
          </a:bodyPr>
          <a:lstStyle/>
          <a:p>
            <a:r>
              <a:rPr lang="en-US" sz="4800" dirty="0"/>
              <a:t>Challenges</a:t>
            </a:r>
          </a:p>
        </p:txBody>
      </p:sp>
      <p:sp>
        <p:nvSpPr>
          <p:cNvPr id="3" name="Subtitle 2">
            <a:extLst>
              <a:ext uri="{FF2B5EF4-FFF2-40B4-BE49-F238E27FC236}">
                <a16:creationId xmlns:a16="http://schemas.microsoft.com/office/drawing/2014/main" xmlns="" id="{9AA69BB8-343C-4681-8D3B-E312DDBA0C82}"/>
              </a:ext>
            </a:extLst>
          </p:cNvPr>
          <p:cNvSpPr>
            <a:spLocks noGrp="1"/>
          </p:cNvSpPr>
          <p:nvPr>
            <p:ph type="subTitle" idx="1"/>
          </p:nvPr>
        </p:nvSpPr>
        <p:spPr>
          <a:xfrm>
            <a:off x="897887" y="2190565"/>
            <a:ext cx="9418320" cy="2958484"/>
          </a:xfrm>
          <a:ln/>
        </p:spPr>
        <p:style>
          <a:lnRef idx="3">
            <a:schemeClr val="lt1"/>
          </a:lnRef>
          <a:fillRef idx="1">
            <a:schemeClr val="accent2"/>
          </a:fillRef>
          <a:effectRef idx="1">
            <a:schemeClr val="accent2"/>
          </a:effectRef>
          <a:fontRef idx="minor">
            <a:schemeClr val="lt1"/>
          </a:fontRef>
        </p:style>
        <p:txBody>
          <a:bodyPr>
            <a:normAutofit/>
          </a:bodyPr>
          <a:lstStyle/>
          <a:p>
            <a:pPr marL="342900" lvl="0" indent="-342900">
              <a:buFont typeface="Arial" panose="020B0604020202020204" pitchFamily="34" charset="0"/>
              <a:buChar char="•"/>
            </a:pPr>
            <a:r>
              <a:rPr lang="en-GB" dirty="0">
                <a:solidFill>
                  <a:schemeClr val="bg1"/>
                </a:solidFill>
              </a:rPr>
              <a:t>The voice recognition it some times recognizes different word</a:t>
            </a:r>
            <a:endParaRPr lang="en-US" dirty="0">
              <a:solidFill>
                <a:schemeClr val="bg1"/>
              </a:solidFill>
            </a:endParaRPr>
          </a:p>
          <a:p>
            <a:pPr marL="342900" lvl="0" indent="-342900">
              <a:buFont typeface="Arial" panose="020B0604020202020204" pitchFamily="34" charset="0"/>
              <a:buChar char="•"/>
            </a:pPr>
            <a:r>
              <a:rPr lang="en-GB" dirty="0">
                <a:solidFill>
                  <a:schemeClr val="bg1"/>
                </a:solidFill>
              </a:rPr>
              <a:t>Setting meeting and finalizing the due work</a:t>
            </a:r>
            <a:endParaRPr lang="en-US" dirty="0">
              <a:solidFill>
                <a:schemeClr val="bg1"/>
              </a:solidFill>
            </a:endParaRPr>
          </a:p>
          <a:p>
            <a:pPr marL="342900" lvl="0" indent="-342900">
              <a:buFont typeface="Arial" panose="020B0604020202020204" pitchFamily="34" charset="0"/>
              <a:buChar char="•"/>
            </a:pPr>
            <a:r>
              <a:rPr lang="en-GB" dirty="0">
                <a:solidFill>
                  <a:schemeClr val="bg1"/>
                </a:solidFill>
              </a:rPr>
              <a:t>Safety due to electricity</a:t>
            </a:r>
            <a:endParaRPr lang="en-US" dirty="0">
              <a:solidFill>
                <a:schemeClr val="bg1"/>
              </a:solidFill>
            </a:endParaRPr>
          </a:p>
          <a:p>
            <a:pPr marL="342900" lvl="0" indent="-342900">
              <a:buFont typeface="Arial" panose="020B0604020202020204" pitchFamily="34" charset="0"/>
              <a:buChar char="•"/>
            </a:pPr>
            <a:r>
              <a:rPr lang="en-GB" dirty="0">
                <a:solidFill>
                  <a:schemeClr val="bg1"/>
                </a:solidFill>
              </a:rPr>
              <a:t>Sensitive components such as wires and sockets </a:t>
            </a:r>
            <a:endParaRPr lang="en-US" dirty="0">
              <a:solidFill>
                <a:schemeClr val="bg1"/>
              </a:solidFill>
            </a:endParaRPr>
          </a:p>
        </p:txBody>
      </p:sp>
    </p:spTree>
    <p:extLst>
      <p:ext uri="{BB962C8B-B14F-4D97-AF65-F5344CB8AC3E}">
        <p14:creationId xmlns:p14="http://schemas.microsoft.com/office/powerpoint/2010/main" val="660850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B014E8-1FCB-47CB-BAE7-97E89D14BE2E}"/>
              </a:ext>
            </a:extLst>
          </p:cNvPr>
          <p:cNvSpPr>
            <a:spLocks noGrp="1"/>
          </p:cNvSpPr>
          <p:nvPr>
            <p:ph type="title"/>
          </p:nvPr>
        </p:nvSpPr>
        <p:spPr>
          <a:xfrm>
            <a:off x="782478" y="483389"/>
            <a:ext cx="9418320" cy="1176735"/>
          </a:xfrm>
        </p:spPr>
        <p:txBody>
          <a:bodyPr>
            <a:normAutofit/>
          </a:bodyPr>
          <a:lstStyle/>
          <a:p>
            <a:r>
              <a:rPr lang="en-US" sz="4000" dirty="0"/>
              <a:t>Future plans</a:t>
            </a:r>
          </a:p>
        </p:txBody>
      </p:sp>
      <p:sp>
        <p:nvSpPr>
          <p:cNvPr id="3" name="Text Placeholder 2">
            <a:extLst>
              <a:ext uri="{FF2B5EF4-FFF2-40B4-BE49-F238E27FC236}">
                <a16:creationId xmlns:a16="http://schemas.microsoft.com/office/drawing/2014/main" xmlns="" id="{FBD673D0-6312-4414-87BB-76B3B1C8F451}"/>
              </a:ext>
            </a:extLst>
          </p:cNvPr>
          <p:cNvSpPr>
            <a:spLocks noGrp="1"/>
          </p:cNvSpPr>
          <p:nvPr>
            <p:ph type="body" idx="1"/>
          </p:nvPr>
        </p:nvSpPr>
        <p:spPr>
          <a:xfrm>
            <a:off x="782478" y="2583180"/>
            <a:ext cx="9418320" cy="2414948"/>
          </a:xfrm>
        </p:spPr>
        <p:style>
          <a:lnRef idx="2">
            <a:schemeClr val="dk1"/>
          </a:lnRef>
          <a:fillRef idx="1">
            <a:schemeClr val="lt1"/>
          </a:fillRef>
          <a:effectRef idx="0">
            <a:schemeClr val="dk1"/>
          </a:effectRef>
          <a:fontRef idx="minor">
            <a:schemeClr val="dk1"/>
          </a:fontRef>
        </p:style>
        <p:txBody>
          <a:bodyPr>
            <a:normAutofit/>
          </a:bodyPr>
          <a:lstStyle/>
          <a:p>
            <a:pPr marL="342900" lvl="0" indent="-342900">
              <a:buFont typeface="Courier New" panose="02070309020205020404" pitchFamily="49" charset="0"/>
              <a:buChar char="o"/>
            </a:pPr>
            <a:r>
              <a:rPr lang="en-GB" dirty="0"/>
              <a:t>Water leak detection.</a:t>
            </a:r>
            <a:endParaRPr lang="en-US" dirty="0"/>
          </a:p>
          <a:p>
            <a:pPr marL="342900" lvl="0" indent="-342900">
              <a:buFont typeface="Courier New" panose="02070309020205020404" pitchFamily="49" charset="0"/>
              <a:buChar char="o"/>
            </a:pPr>
            <a:r>
              <a:rPr lang="en-GB" dirty="0"/>
              <a:t>Power measure</a:t>
            </a:r>
            <a:endParaRPr lang="en-US" dirty="0"/>
          </a:p>
          <a:p>
            <a:pPr marL="342900" lvl="0" indent="-342900">
              <a:buFont typeface="Courier New" panose="02070309020205020404" pitchFamily="49" charset="0"/>
              <a:buChar char="o"/>
            </a:pPr>
            <a:r>
              <a:rPr lang="en-GB" dirty="0"/>
              <a:t>Control cameras in houses</a:t>
            </a:r>
          </a:p>
        </p:txBody>
      </p:sp>
    </p:spTree>
    <p:extLst>
      <p:ext uri="{BB962C8B-B14F-4D97-AF65-F5344CB8AC3E}">
        <p14:creationId xmlns:p14="http://schemas.microsoft.com/office/powerpoint/2010/main" val="1905361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D62CF3-E049-4235-9E53-F17753604345}"/>
              </a:ext>
            </a:extLst>
          </p:cNvPr>
          <p:cNvSpPr>
            <a:spLocks noGrp="1"/>
          </p:cNvSpPr>
          <p:nvPr>
            <p:ph type="title"/>
          </p:nvPr>
        </p:nvSpPr>
        <p:spPr/>
        <p:txBody>
          <a:bodyPr/>
          <a:lstStyle/>
          <a:p>
            <a:r>
              <a:rPr lang="en-US" b="0" dirty="0"/>
              <a:t>Conclusion</a:t>
            </a:r>
            <a:endParaRPr lang="en-US" dirty="0">
              <a:solidFill>
                <a:schemeClr val="bg1"/>
              </a:solidFill>
            </a:endParaRPr>
          </a:p>
        </p:txBody>
      </p:sp>
      <p:sp>
        <p:nvSpPr>
          <p:cNvPr id="3" name="Content Placeholder 2">
            <a:extLst>
              <a:ext uri="{FF2B5EF4-FFF2-40B4-BE49-F238E27FC236}">
                <a16:creationId xmlns:a16="http://schemas.microsoft.com/office/drawing/2014/main" xmlns="" id="{1E3E4C06-1596-4635-A978-0EF08E3E52ED}"/>
              </a:ext>
            </a:extLst>
          </p:cNvPr>
          <p:cNvSpPr>
            <a:spLocks noGrp="1"/>
          </p:cNvSpPr>
          <p:nvPr>
            <p:ph idx="1"/>
          </p:nvPr>
        </p:nvSpPr>
        <p:spPr>
          <a:xfrm>
            <a:off x="977786" y="2506663"/>
            <a:ext cx="8595360" cy="4351337"/>
          </a:xfrm>
        </p:spPr>
        <p:txBody>
          <a:bodyPr>
            <a:normAutofit/>
          </a:bodyPr>
          <a:lstStyle/>
          <a:p>
            <a:r>
              <a:rPr lang="en-GB" sz="2800" dirty="0">
                <a:solidFill>
                  <a:schemeClr val="bg1"/>
                </a:solidFill>
              </a:rPr>
              <a:t>Lastly, the main objectives of the project were reached all the functional requirements were successfully reached</a:t>
            </a:r>
            <a:endParaRPr lang="en-US" sz="2800" dirty="0">
              <a:solidFill>
                <a:schemeClr val="bg1"/>
              </a:solidFill>
            </a:endParaRPr>
          </a:p>
        </p:txBody>
      </p:sp>
    </p:spTree>
    <p:extLst>
      <p:ext uri="{BB962C8B-B14F-4D97-AF65-F5344CB8AC3E}">
        <p14:creationId xmlns:p14="http://schemas.microsoft.com/office/powerpoint/2010/main" val="98799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51" y="164712"/>
            <a:ext cx="9692640" cy="1428929"/>
          </a:xfrm>
        </p:spPr>
        <p:txBody>
          <a:bodyPr/>
          <a:lstStyle/>
          <a:p>
            <a:r>
              <a:rPr lang="en-US" dirty="0"/>
              <a:t>Project Specifications:</a:t>
            </a:r>
          </a:p>
        </p:txBody>
      </p:sp>
      <p:sp>
        <p:nvSpPr>
          <p:cNvPr id="3" name="Content Placeholder 2"/>
          <p:cNvSpPr>
            <a:spLocks noGrp="1"/>
          </p:cNvSpPr>
          <p:nvPr>
            <p:ph idx="1"/>
          </p:nvPr>
        </p:nvSpPr>
        <p:spPr>
          <a:xfrm>
            <a:off x="643111" y="2783899"/>
            <a:ext cx="6456337" cy="3868361"/>
          </a:xfrm>
        </p:spPr>
        <p:txBody>
          <a:bodyPr>
            <a:normAutofit fontScale="92500" lnSpcReduction="10000"/>
          </a:bodyPr>
          <a:lstStyle/>
          <a:p>
            <a:pPr>
              <a:lnSpc>
                <a:spcPct val="115000"/>
              </a:lnSpc>
              <a:spcBef>
                <a:spcPts val="1000"/>
              </a:spcBef>
            </a:pPr>
            <a:r>
              <a:rPr lang="en-GB" dirty="0">
                <a:solidFill>
                  <a:schemeClr val="bg1"/>
                </a:solidFill>
                <a:ea typeface="MS Gothic" panose="020B0609070205080204" pitchFamily="49" charset="-128"/>
                <a:cs typeface="Times New Roman" panose="02020603050405020304" pitchFamily="18" charset="0"/>
              </a:rPr>
              <a:t>This project is a smart assistant that can do tasks such as the following</a:t>
            </a:r>
            <a:endParaRPr lang="en-US" b="1" i="1" dirty="0">
              <a:solidFill>
                <a:schemeClr val="bg1"/>
              </a:solidFill>
              <a:ea typeface="MS Gothic" panose="020B0609070205080204" pitchFamily="49" charset="-128"/>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en-GB" dirty="0">
                <a:solidFill>
                  <a:schemeClr val="bg1"/>
                </a:solidFill>
                <a:ea typeface="Cambria" panose="02040503050406030204" pitchFamily="18" charset="0"/>
                <a:cs typeface="Arial" panose="020B0604020202020204" pitchFamily="34" charset="0"/>
              </a:rPr>
              <a:t>Set alarm.</a:t>
            </a:r>
            <a:endParaRPr lang="en-US" dirty="0">
              <a:solidFill>
                <a:schemeClr val="bg1"/>
              </a:solidFill>
              <a:ea typeface="Cambria" panose="02040503050406030204" pitchFamily="18" charset="0"/>
              <a:cs typeface="Arial" panose="020B0604020202020204" pitchFamily="34" charset="0"/>
            </a:endParaRPr>
          </a:p>
          <a:p>
            <a:pPr marL="342900" marR="0" lvl="0" indent="-342900" algn="just">
              <a:lnSpc>
                <a:spcPct val="115000"/>
              </a:lnSpc>
              <a:spcBef>
                <a:spcPts val="0"/>
              </a:spcBef>
              <a:spcAft>
                <a:spcPts val="1000"/>
              </a:spcAft>
              <a:buFont typeface="+mj-lt"/>
              <a:buAutoNum type="arabicPeriod"/>
            </a:pPr>
            <a:r>
              <a:rPr lang="en-GB" dirty="0">
                <a:solidFill>
                  <a:schemeClr val="bg1"/>
                </a:solidFill>
                <a:ea typeface="Cambria" panose="02040503050406030204" pitchFamily="18" charset="0"/>
                <a:cs typeface="Arial" panose="020B0604020202020204" pitchFamily="34" charset="0"/>
              </a:rPr>
              <a:t>Check the weather.</a:t>
            </a:r>
            <a:endParaRPr lang="en-US" dirty="0">
              <a:solidFill>
                <a:schemeClr val="bg1"/>
              </a:solidFill>
              <a:ea typeface="Cambria" panose="02040503050406030204" pitchFamily="18" charset="0"/>
              <a:cs typeface="Arial" panose="020B0604020202020204" pitchFamily="34" charset="0"/>
            </a:endParaRPr>
          </a:p>
          <a:p>
            <a:pPr marL="342900" marR="0" lvl="0" indent="-342900" algn="just">
              <a:lnSpc>
                <a:spcPct val="115000"/>
              </a:lnSpc>
              <a:spcBef>
                <a:spcPts val="0"/>
              </a:spcBef>
              <a:spcAft>
                <a:spcPts val="1000"/>
              </a:spcAft>
              <a:buFont typeface="+mj-lt"/>
              <a:buAutoNum type="arabicPeriod"/>
            </a:pPr>
            <a:r>
              <a:rPr lang="en-GB" dirty="0">
                <a:solidFill>
                  <a:schemeClr val="bg1"/>
                </a:solidFill>
                <a:ea typeface="Cambria" panose="02040503050406030204" pitchFamily="18" charset="0"/>
                <a:cs typeface="Arial" panose="020B0604020202020204" pitchFamily="34" charset="0"/>
              </a:rPr>
              <a:t>Turn on\off light.</a:t>
            </a:r>
            <a:endParaRPr lang="en-US" dirty="0">
              <a:solidFill>
                <a:schemeClr val="bg1"/>
              </a:solidFill>
              <a:ea typeface="Cambria" panose="02040503050406030204" pitchFamily="18" charset="0"/>
              <a:cs typeface="Arial" panose="020B0604020202020204" pitchFamily="34" charset="0"/>
            </a:endParaRPr>
          </a:p>
          <a:p>
            <a:pPr marL="342900" marR="0" lvl="0" indent="-342900" algn="just">
              <a:lnSpc>
                <a:spcPct val="115000"/>
              </a:lnSpc>
              <a:spcBef>
                <a:spcPts val="0"/>
              </a:spcBef>
              <a:spcAft>
                <a:spcPts val="1000"/>
              </a:spcAft>
              <a:buFont typeface="+mj-lt"/>
              <a:buAutoNum type="arabicPeriod"/>
            </a:pPr>
            <a:r>
              <a:rPr lang="en-GB" dirty="0">
                <a:solidFill>
                  <a:schemeClr val="bg1"/>
                </a:solidFill>
                <a:ea typeface="Cambria" panose="02040503050406030204" pitchFamily="18" charset="0"/>
                <a:cs typeface="Arial" panose="020B0604020202020204" pitchFamily="34" charset="0"/>
              </a:rPr>
              <a:t>Turn on\ off fan.</a:t>
            </a:r>
            <a:endParaRPr lang="en-US" dirty="0">
              <a:solidFill>
                <a:schemeClr val="bg1"/>
              </a:solidFill>
              <a:ea typeface="Cambria" panose="02040503050406030204" pitchFamily="18" charset="0"/>
              <a:cs typeface="Arial" panose="020B0604020202020204" pitchFamily="34" charset="0"/>
            </a:endParaRPr>
          </a:p>
          <a:p>
            <a:pPr marL="342900" marR="0" lvl="0" indent="-342900" algn="just">
              <a:lnSpc>
                <a:spcPct val="115000"/>
              </a:lnSpc>
              <a:spcBef>
                <a:spcPts val="0"/>
              </a:spcBef>
              <a:spcAft>
                <a:spcPts val="1000"/>
              </a:spcAft>
              <a:buFont typeface="+mj-lt"/>
              <a:buAutoNum type="arabicPeriod"/>
            </a:pPr>
            <a:r>
              <a:rPr lang="en-GB" dirty="0">
                <a:solidFill>
                  <a:schemeClr val="bg1"/>
                </a:solidFill>
                <a:ea typeface="Cambria" panose="02040503050406030204" pitchFamily="18" charset="0"/>
                <a:cs typeface="Arial" panose="020B0604020202020204" pitchFamily="34" charset="0"/>
              </a:rPr>
              <a:t>Play music.</a:t>
            </a:r>
            <a:endParaRPr lang="en-US" dirty="0">
              <a:solidFill>
                <a:schemeClr val="bg1"/>
              </a:solidFill>
              <a:ea typeface="Cambria" panose="02040503050406030204" pitchFamily="18" charset="0"/>
              <a:cs typeface="Arial" panose="020B0604020202020204" pitchFamily="34" charset="0"/>
            </a:endParaRPr>
          </a:p>
          <a:p>
            <a:pPr marL="342900" marR="0" lvl="0" indent="-342900" algn="just">
              <a:lnSpc>
                <a:spcPct val="115000"/>
              </a:lnSpc>
              <a:spcBef>
                <a:spcPts val="0"/>
              </a:spcBef>
              <a:spcAft>
                <a:spcPts val="1000"/>
              </a:spcAft>
              <a:buFont typeface="+mj-lt"/>
              <a:buAutoNum type="arabicPeriod"/>
            </a:pPr>
            <a:r>
              <a:rPr lang="en-GB" dirty="0">
                <a:solidFill>
                  <a:schemeClr val="bg1"/>
                </a:solidFill>
                <a:ea typeface="Cambria" panose="02040503050406030204" pitchFamily="18" charset="0"/>
                <a:cs typeface="Arial" panose="020B0604020202020204" pitchFamily="34" charset="0"/>
              </a:rPr>
              <a:t>Fire detection.</a:t>
            </a:r>
            <a:endParaRPr lang="en-US" dirty="0">
              <a:solidFill>
                <a:schemeClr val="bg1"/>
              </a:solidFill>
              <a:ea typeface="Cambria" panose="02040503050406030204" pitchFamily="18" charset="0"/>
              <a:cs typeface="Arial" panose="020B0604020202020204" pitchFamily="34" charset="0"/>
            </a:endParaRPr>
          </a:p>
          <a:p>
            <a:pPr marL="342900" marR="0" lvl="0" indent="-342900" algn="just">
              <a:lnSpc>
                <a:spcPct val="115000"/>
              </a:lnSpc>
              <a:spcBef>
                <a:spcPts val="0"/>
              </a:spcBef>
              <a:spcAft>
                <a:spcPts val="1000"/>
              </a:spcAft>
              <a:buFont typeface="+mj-lt"/>
              <a:buAutoNum type="arabicPeriod"/>
            </a:pPr>
            <a:r>
              <a:rPr lang="en-GB" dirty="0">
                <a:solidFill>
                  <a:schemeClr val="bg1"/>
                </a:solidFill>
                <a:ea typeface="Cambria" panose="02040503050406030204" pitchFamily="18" charset="0"/>
                <a:cs typeface="Arial" panose="020B0604020202020204" pitchFamily="34" charset="0"/>
              </a:rPr>
              <a:t>Object detection.</a:t>
            </a:r>
            <a:endParaRPr lang="en-US" dirty="0">
              <a:solidFill>
                <a:schemeClr val="bg1"/>
              </a:solidFill>
              <a:ea typeface="Cambria" panose="02040503050406030204" pitchFamily="18" charset="0"/>
              <a:cs typeface="Arial" panose="020B0604020202020204" pitchFamily="34" charset="0"/>
            </a:endParaRPr>
          </a:p>
          <a:p>
            <a:endParaRPr lang="en-US" dirty="0"/>
          </a:p>
        </p:txBody>
      </p:sp>
      <p:sp>
        <p:nvSpPr>
          <p:cNvPr id="4" name="TextBox 3"/>
          <p:cNvSpPr txBox="1"/>
          <p:nvPr/>
        </p:nvSpPr>
        <p:spPr>
          <a:xfrm>
            <a:off x="635041" y="1693133"/>
            <a:ext cx="6708653" cy="1200329"/>
          </a:xfrm>
          <a:prstGeom prst="rect">
            <a:avLst/>
          </a:prstGeom>
          <a:noFill/>
        </p:spPr>
        <p:txBody>
          <a:bodyPr wrap="square" rtlCol="0">
            <a:spAutoFit/>
          </a:bodyPr>
          <a:lstStyle/>
          <a:p>
            <a:r>
              <a:rPr lang="en-US" dirty="0">
                <a:solidFill>
                  <a:schemeClr val="bg1"/>
                </a:solidFill>
                <a:cs typeface="Times New Roman" panose="02020603050405020304" pitchFamily="18" charset="0"/>
              </a:rPr>
              <a:t>The project aims at designing an advanced home assistant system as well as personal assistant using web server Google, Bluetooth and Wi-Fi technology. </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586956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692558-4DCD-4DF5-ABC4-BD1B197401C8}"/>
              </a:ext>
            </a:extLst>
          </p:cNvPr>
          <p:cNvSpPr>
            <a:spLocks noGrp="1"/>
          </p:cNvSpPr>
          <p:nvPr>
            <p:ph type="title"/>
          </p:nvPr>
        </p:nvSpPr>
        <p:spPr>
          <a:xfrm>
            <a:off x="1050192" y="2476489"/>
            <a:ext cx="4144130" cy="1428929"/>
          </a:xfrm>
        </p:spPr>
        <p:txBody>
          <a:bodyPr/>
          <a:lstStyle/>
          <a:p>
            <a:r>
              <a:rPr lang="en-US" b="0" dirty="0"/>
              <a:t>Flow chart of system design</a:t>
            </a:r>
            <a:endParaRPr lang="en-US" dirty="0"/>
          </a:p>
        </p:txBody>
      </p:sp>
      <p:pic>
        <p:nvPicPr>
          <p:cNvPr id="3" name="Picture 2" descr="My First Documen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719" y="553524"/>
            <a:ext cx="4527948" cy="5864912"/>
          </a:xfrm>
          <a:prstGeom prst="rect">
            <a:avLst/>
          </a:prstGeom>
        </p:spPr>
      </p:pic>
    </p:spTree>
    <p:extLst>
      <p:ext uri="{BB962C8B-B14F-4D97-AF65-F5344CB8AC3E}">
        <p14:creationId xmlns:p14="http://schemas.microsoft.com/office/powerpoint/2010/main" val="3959039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7D5B40-82D6-41CA-870B-C17A4B37E51E}"/>
              </a:ext>
            </a:extLst>
          </p:cNvPr>
          <p:cNvSpPr>
            <a:spLocks noGrp="1"/>
          </p:cNvSpPr>
          <p:nvPr>
            <p:ph type="ctrTitle"/>
          </p:nvPr>
        </p:nvSpPr>
        <p:spPr>
          <a:xfrm>
            <a:off x="337162" y="0"/>
            <a:ext cx="9418320" cy="994299"/>
          </a:xfrm>
        </p:spPr>
        <p:txBody>
          <a:bodyPr>
            <a:normAutofit/>
          </a:bodyPr>
          <a:lstStyle/>
          <a:p>
            <a:pPr algn="ctr"/>
            <a:r>
              <a:rPr lang="en-US" sz="4800" dirty="0"/>
              <a:t>Software</a:t>
            </a:r>
          </a:p>
        </p:txBody>
      </p:sp>
      <p:sp>
        <p:nvSpPr>
          <p:cNvPr id="3" name="Subtitle 2">
            <a:extLst>
              <a:ext uri="{FF2B5EF4-FFF2-40B4-BE49-F238E27FC236}">
                <a16:creationId xmlns:a16="http://schemas.microsoft.com/office/drawing/2014/main" xmlns="" id="{27C99F52-8A6B-40F9-A334-918EE5F7004A}"/>
              </a:ext>
            </a:extLst>
          </p:cNvPr>
          <p:cNvSpPr>
            <a:spLocks noGrp="1"/>
          </p:cNvSpPr>
          <p:nvPr>
            <p:ph type="subTitle" idx="1"/>
          </p:nvPr>
        </p:nvSpPr>
        <p:spPr>
          <a:xfrm>
            <a:off x="568171" y="1065320"/>
            <a:ext cx="10191565" cy="6294267"/>
          </a:xfrm>
        </p:spPr>
        <p:txBody>
          <a:bodyPr>
            <a:normAutofit/>
          </a:bodyPr>
          <a:lstStyle/>
          <a:p>
            <a:pPr fontAlgn="base"/>
            <a:r>
              <a:rPr lang="en-US" dirty="0">
                <a:solidFill>
                  <a:schemeClr val="bg1"/>
                </a:solidFill>
              </a:rPr>
              <a:t> </a:t>
            </a:r>
          </a:p>
          <a:p>
            <a:pPr fontAlgn="base"/>
            <a:r>
              <a:rPr lang="en-US" dirty="0"/>
              <a:t> </a:t>
            </a:r>
          </a:p>
        </p:txBody>
      </p:sp>
      <p:pic>
        <p:nvPicPr>
          <p:cNvPr id="4" name="Picture 3">
            <a:extLst>
              <a:ext uri="{FF2B5EF4-FFF2-40B4-BE49-F238E27FC236}">
                <a16:creationId xmlns:a16="http://schemas.microsoft.com/office/drawing/2014/main" xmlns="" id="{AF484093-12F8-42CB-A8CA-FD37B6219531}"/>
              </a:ext>
            </a:extLst>
          </p:cNvPr>
          <p:cNvPicPr>
            <a:picLocks noChangeAspect="1"/>
          </p:cNvPicPr>
          <p:nvPr/>
        </p:nvPicPr>
        <p:blipFill rotWithShape="1">
          <a:blip r:embed="rId2"/>
          <a:srcRect l="30947" t="7120" r="34684" b="10033"/>
          <a:stretch/>
        </p:blipFill>
        <p:spPr>
          <a:xfrm>
            <a:off x="825529" y="994298"/>
            <a:ext cx="4190260" cy="5681709"/>
          </a:xfrm>
          <a:prstGeom prst="rect">
            <a:avLst/>
          </a:prstGeom>
        </p:spPr>
      </p:pic>
      <p:pic>
        <p:nvPicPr>
          <p:cNvPr id="5" name="Picture 4">
            <a:extLst>
              <a:ext uri="{FF2B5EF4-FFF2-40B4-BE49-F238E27FC236}">
                <a16:creationId xmlns:a16="http://schemas.microsoft.com/office/drawing/2014/main" xmlns="" id="{6C7D24E1-0840-41C9-9A97-13FB2FC8B830}"/>
              </a:ext>
            </a:extLst>
          </p:cNvPr>
          <p:cNvPicPr>
            <a:picLocks noChangeAspect="1"/>
          </p:cNvPicPr>
          <p:nvPr/>
        </p:nvPicPr>
        <p:blipFill rotWithShape="1">
          <a:blip r:embed="rId3"/>
          <a:srcRect l="30947" t="7508" r="27621" b="9644"/>
          <a:stretch/>
        </p:blipFill>
        <p:spPr>
          <a:xfrm>
            <a:off x="5504155" y="994299"/>
            <a:ext cx="5051394" cy="5681709"/>
          </a:xfrm>
          <a:prstGeom prst="rect">
            <a:avLst/>
          </a:prstGeom>
        </p:spPr>
      </p:pic>
    </p:spTree>
    <p:extLst>
      <p:ext uri="{BB962C8B-B14F-4D97-AF65-F5344CB8AC3E}">
        <p14:creationId xmlns:p14="http://schemas.microsoft.com/office/powerpoint/2010/main" val="304942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D2F67FC-C0F6-44E4-B025-6C015C08DE69}"/>
              </a:ext>
            </a:extLst>
          </p:cNvPr>
          <p:cNvPicPr>
            <a:picLocks noChangeAspect="1"/>
          </p:cNvPicPr>
          <p:nvPr/>
        </p:nvPicPr>
        <p:blipFill rotWithShape="1">
          <a:blip r:embed="rId2"/>
          <a:srcRect l="26214" t="8026" r="43131" b="8220"/>
          <a:stretch/>
        </p:blipFill>
        <p:spPr>
          <a:xfrm>
            <a:off x="612558" y="754603"/>
            <a:ext cx="3737499" cy="5743852"/>
          </a:xfrm>
          <a:prstGeom prst="rect">
            <a:avLst/>
          </a:prstGeom>
        </p:spPr>
      </p:pic>
      <p:pic>
        <p:nvPicPr>
          <p:cNvPr id="6" name="Picture 5">
            <a:extLst>
              <a:ext uri="{FF2B5EF4-FFF2-40B4-BE49-F238E27FC236}">
                <a16:creationId xmlns:a16="http://schemas.microsoft.com/office/drawing/2014/main" xmlns="" id="{89614FC4-043D-401E-9409-5C25FD162FC1}"/>
              </a:ext>
            </a:extLst>
          </p:cNvPr>
          <p:cNvPicPr>
            <a:picLocks noChangeAspect="1"/>
          </p:cNvPicPr>
          <p:nvPr/>
        </p:nvPicPr>
        <p:blipFill rotWithShape="1">
          <a:blip r:embed="rId3"/>
          <a:srcRect l="24044" t="11004" r="26572" b="46019"/>
          <a:stretch/>
        </p:blipFill>
        <p:spPr>
          <a:xfrm>
            <a:off x="4989250" y="3551069"/>
            <a:ext cx="4740676" cy="2947386"/>
          </a:xfrm>
          <a:prstGeom prst="rect">
            <a:avLst/>
          </a:prstGeom>
        </p:spPr>
      </p:pic>
    </p:spTree>
    <p:extLst>
      <p:ext uri="{BB962C8B-B14F-4D97-AF65-F5344CB8AC3E}">
        <p14:creationId xmlns:p14="http://schemas.microsoft.com/office/powerpoint/2010/main" val="871795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3180BD-3603-42EA-A6C9-E136D0CF51A0}"/>
              </a:ext>
            </a:extLst>
          </p:cNvPr>
          <p:cNvSpPr>
            <a:spLocks noGrp="1"/>
          </p:cNvSpPr>
          <p:nvPr>
            <p:ph type="ctrTitle"/>
          </p:nvPr>
        </p:nvSpPr>
        <p:spPr>
          <a:xfrm>
            <a:off x="642440" y="-96357"/>
            <a:ext cx="9418320" cy="2023479"/>
          </a:xfrm>
        </p:spPr>
        <p:txBody>
          <a:bodyPr>
            <a:normAutofit/>
          </a:bodyPr>
          <a:lstStyle/>
          <a:p>
            <a:r>
              <a:rPr lang="en-US" sz="4800" dirty="0"/>
              <a:t>System design</a:t>
            </a:r>
          </a:p>
        </p:txBody>
      </p:sp>
      <p:pic>
        <p:nvPicPr>
          <p:cNvPr id="5" name="Content Placeholder 3">
            <a:extLst>
              <a:ext uri="{FF2B5EF4-FFF2-40B4-BE49-F238E27FC236}">
                <a16:creationId xmlns:a16="http://schemas.microsoft.com/office/drawing/2014/main" xmlns="" id="{A79EAB62-324E-478D-9E7B-5402F32DFA2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191971" y="2186609"/>
            <a:ext cx="6945941"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74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780" y="0"/>
            <a:ext cx="9692640" cy="1428929"/>
          </a:xfrm>
        </p:spPr>
        <p:txBody>
          <a:bodyPr/>
          <a:lstStyle/>
          <a:p>
            <a:pPr lvl="2" algn="l" rtl="0">
              <a:lnSpc>
                <a:spcPct val="90000"/>
              </a:lnSpc>
              <a:spcBef>
                <a:spcPct val="0"/>
              </a:spcBef>
            </a:pPr>
            <a:r>
              <a:rPr lang="en-US" sz="2000" b="1" i="1" dirty="0">
                <a:solidFill>
                  <a:schemeClr val="bg1"/>
                </a:solidFill>
              </a:rPr>
              <a:t>Task Per Weeks Breakdown</a:t>
            </a:r>
            <a:r>
              <a:rPr lang="en-US" b="1" i="1" dirty="0"/>
              <a:t/>
            </a:r>
            <a:br>
              <a:rPr lang="en-US" b="1" i="1" dirty="0"/>
            </a:b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156416950"/>
              </p:ext>
            </p:extLst>
          </p:nvPr>
        </p:nvGraphicFramePr>
        <p:xfrm>
          <a:off x="1065320" y="1266466"/>
          <a:ext cx="9269825" cy="5748290"/>
        </p:xfrm>
        <a:graphic>
          <a:graphicData uri="http://schemas.openxmlformats.org/presentationml/2006/ole">
            <mc:AlternateContent xmlns:mc="http://schemas.openxmlformats.org/markup-compatibility/2006">
              <mc:Choice xmlns:v="urn:schemas-microsoft-com:vml" Requires="v">
                <p:oleObj spid="_x0000_s1029" name="Document" r:id="rId3" imgW="5816600" imgH="5194300" progId="Word.Document.12">
                  <p:link updateAutomatic="1"/>
                </p:oleObj>
              </mc:Choice>
              <mc:Fallback>
                <p:oleObj name="Document" r:id="rId3" imgW="5816600" imgH="5194300" progId="Word.Document.12">
                  <p:link updateAutomatic="1"/>
                  <p:pic>
                    <p:nvPicPr>
                      <p:cNvPr id="0" name=""/>
                      <p:cNvPicPr/>
                      <p:nvPr/>
                    </p:nvPicPr>
                    <p:blipFill>
                      <a:blip r:embed="rId4"/>
                      <a:stretch>
                        <a:fillRect/>
                      </a:stretch>
                    </p:blipFill>
                    <p:spPr>
                      <a:xfrm>
                        <a:off x="1065320" y="1266466"/>
                        <a:ext cx="9269825" cy="5748290"/>
                      </a:xfrm>
                      <a:prstGeom prst="rect">
                        <a:avLst/>
                      </a:prstGeom>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71995160"/>
              </p:ext>
            </p:extLst>
          </p:nvPr>
        </p:nvGraphicFramePr>
        <p:xfrm>
          <a:off x="1543728" y="262393"/>
          <a:ext cx="8128000" cy="74168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xmlns="" val="1000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3435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858DD-7DCD-4880-9D70-64909F264205}"/>
              </a:ext>
            </a:extLst>
          </p:cNvPr>
          <p:cNvSpPr>
            <a:spLocks noGrp="1"/>
          </p:cNvSpPr>
          <p:nvPr>
            <p:ph type="title"/>
          </p:nvPr>
        </p:nvSpPr>
        <p:spPr>
          <a:xfrm>
            <a:off x="302729" y="244637"/>
            <a:ext cx="9692640" cy="1428929"/>
          </a:xfrm>
        </p:spPr>
        <p:txBody>
          <a:bodyPr/>
          <a:lstStyle/>
          <a:p>
            <a:pPr algn="ctr"/>
            <a:r>
              <a:rPr lang="en-US" b="0" dirty="0">
                <a:solidFill>
                  <a:schemeClr val="bg1"/>
                </a:solidFill>
              </a:rPr>
              <a:t>Prototype</a:t>
            </a:r>
            <a:endParaRPr lang="en-US" dirty="0">
              <a:solidFill>
                <a:schemeClr val="bg1"/>
              </a:solidFill>
            </a:endParaRPr>
          </a:p>
        </p:txBody>
      </p:sp>
      <p:pic>
        <p:nvPicPr>
          <p:cNvPr id="5" name="Picture 4">
            <a:extLst>
              <a:ext uri="{FF2B5EF4-FFF2-40B4-BE49-F238E27FC236}">
                <a16:creationId xmlns:a16="http://schemas.microsoft.com/office/drawing/2014/main" xmlns="" id="{6ED064BC-3AE1-488F-BB3F-DABB0865B8ED}"/>
              </a:ext>
            </a:extLst>
          </p:cNvPr>
          <p:cNvPicPr/>
          <p:nvPr/>
        </p:nvPicPr>
        <p:blipFill>
          <a:blip r:embed="rId2">
            <a:extLst>
              <a:ext uri="{28A0092B-C50C-407E-A947-70E740481C1C}">
                <a14:useLocalDpi xmlns:a14="http://schemas.microsoft.com/office/drawing/2010/main" val="0"/>
              </a:ext>
            </a:extLst>
          </a:blip>
          <a:stretch>
            <a:fillRect/>
          </a:stretch>
        </p:blipFill>
        <p:spPr>
          <a:xfrm>
            <a:off x="5844674" y="1867732"/>
            <a:ext cx="5394456" cy="4923686"/>
          </a:xfrm>
          <a:prstGeom prst="rect">
            <a:avLst/>
          </a:prstGeom>
          <a:solidFill>
            <a:srgbClr val="FFFFFF">
              <a:shade val="85000"/>
            </a:srgbClr>
          </a:solidFill>
          <a:ln w="88900"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xmlns="" id="{65FC6986-1ABF-4F08-8E26-71C1559D9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0" y="1867731"/>
            <a:ext cx="4847208" cy="4923685"/>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61920282"/>
      </p:ext>
    </p:extLst>
  </p:cSld>
  <p:clrMapOvr>
    <a:masterClrMapping/>
  </p:clrMapOvr>
</p:sld>
</file>

<file path=ppt/theme/theme1.xml><?xml version="1.0" encoding="utf-8"?>
<a:theme xmlns:a="http://schemas.openxmlformats.org/drawingml/2006/main" name="View">
  <a:themeElements>
    <a:clrScheme name="Custom 3">
      <a:dk1>
        <a:srgbClr val="F67A42"/>
      </a:dk1>
      <a:lt1>
        <a:sysClr val="window" lastClr="FFFFFF"/>
      </a:lt1>
      <a:dk2>
        <a:srgbClr val="666666"/>
      </a:dk2>
      <a:lt2>
        <a:srgbClr val="002560"/>
      </a:lt2>
      <a:accent1>
        <a:srgbClr val="F67A42"/>
      </a:accent1>
      <a:accent2>
        <a:srgbClr val="002560"/>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23C5FE65-18CC-4A65-9EBC-B05E331504EC}"/>
    </a:ext>
  </a:extLst>
</a:theme>
</file>

<file path=docProps/app.xml><?xml version="1.0" encoding="utf-8"?>
<Properties xmlns="http://schemas.openxmlformats.org/officeDocument/2006/extended-properties" xmlns:vt="http://schemas.openxmlformats.org/officeDocument/2006/docPropsVTypes">
  <Template>View</Template>
  <TotalTime>930</TotalTime>
  <Words>509</Words>
  <Application>Microsoft Office PowerPoint</Application>
  <PresentationFormat>Custom</PresentationFormat>
  <Paragraphs>110</Paragraphs>
  <Slides>22</Slides>
  <Notes>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22</vt:i4>
      </vt:variant>
    </vt:vector>
  </HeadingPairs>
  <TitlesOfParts>
    <vt:vector size="24" baseType="lpstr">
      <vt:lpstr>View</vt:lpstr>
      <vt:lpstr>\\localhost\Volumes\TOSHIBA\Macintosh HD:Users:mashael:Library:Mobile Documents:com~apple~CloudDocs:Computer Engineering Project Template (2).docx!OLE_LINK1</vt:lpstr>
      <vt:lpstr>Home/self assistant robot</vt:lpstr>
      <vt:lpstr>Introduction</vt:lpstr>
      <vt:lpstr>Project Specifications:</vt:lpstr>
      <vt:lpstr>Flow chart of system design</vt:lpstr>
      <vt:lpstr>Software</vt:lpstr>
      <vt:lpstr>PowerPoint Presentation</vt:lpstr>
      <vt:lpstr>System design</vt:lpstr>
      <vt:lpstr>Task Per Weeks Breakdown </vt:lpstr>
      <vt:lpstr>Prototype</vt:lpstr>
      <vt:lpstr>Android application</vt:lpstr>
      <vt:lpstr>Cont. Steps using tasker application </vt:lpstr>
      <vt:lpstr>PowerPoint Presentation</vt:lpstr>
      <vt:lpstr>Hardware</vt:lpstr>
      <vt:lpstr>PowerPoint Presentation</vt:lpstr>
      <vt:lpstr>Ultrasonic sensor </vt:lpstr>
      <vt:lpstr>Bluetooth </vt:lpstr>
      <vt:lpstr>Gas sensor MQ2 </vt:lpstr>
      <vt:lpstr>Applications used </vt:lpstr>
      <vt:lpstr>Contribution of Team Members </vt:lpstr>
      <vt:lpstr>Challenges</vt:lpstr>
      <vt:lpstr>Future plans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Home/self assistant robot</dc:title>
  <dc:creator>Atheer Al dossary</dc:creator>
  <cp:lastModifiedBy>Miss Mishal Ali T Alkhalifa</cp:lastModifiedBy>
  <cp:revision>64</cp:revision>
  <dcterms:created xsi:type="dcterms:W3CDTF">2019-04-10T16:52:40Z</dcterms:created>
  <dcterms:modified xsi:type="dcterms:W3CDTF">2019-04-14T09:10:50Z</dcterms:modified>
</cp:coreProperties>
</file>