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5" r:id="rId10"/>
    <p:sldId id="264" r:id="rId11"/>
    <p:sldId id="266" r:id="rId12"/>
    <p:sldId id="267" r:id="rId13"/>
    <p:sldId id="269" r:id="rId14"/>
    <p:sldId id="268" r:id="rId15"/>
    <p:sldId id="270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2" autoAdjust="0"/>
    <p:restoredTop sz="94660"/>
  </p:normalViewPr>
  <p:slideViewPr>
    <p:cSldViewPr>
      <p:cViewPr>
        <p:scale>
          <a:sx n="75" d="100"/>
          <a:sy n="75" d="100"/>
        </p:scale>
        <p:origin x="-123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tiaz\Downloads\MSW%20Calculations%20(1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tiaz\Downloads\MSW%20Calculations%20(1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tiaz\Downloads\MSW%20Calculations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</c:dPt>
          <c:dPt>
            <c:idx val="6"/>
            <c:bubble3D val="0"/>
          </c:dPt>
          <c:dPt>
            <c:idx val="8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Sheet1!$A$2:$A$15</c:f>
              <c:strCache>
                <c:ptCount val="14"/>
                <c:pt idx="0">
                  <c:v>Organic</c:v>
                </c:pt>
                <c:pt idx="1">
                  <c:v>Paper</c:v>
                </c:pt>
                <c:pt idx="2">
                  <c:v>Plastic</c:v>
                </c:pt>
                <c:pt idx="3">
                  <c:v>Clothes</c:v>
                </c:pt>
                <c:pt idx="4">
                  <c:v>Rubber</c:v>
                </c:pt>
                <c:pt idx="5">
                  <c:v>Leather</c:v>
                </c:pt>
                <c:pt idx="6">
                  <c:v>Tree(Garden)</c:v>
                </c:pt>
                <c:pt idx="7">
                  <c:v>Wood</c:v>
                </c:pt>
                <c:pt idx="8">
                  <c:v>Cartoon</c:v>
                </c:pt>
                <c:pt idx="9">
                  <c:v>Glass</c:v>
                </c:pt>
                <c:pt idx="10">
                  <c:v>Light Steel</c:v>
                </c:pt>
                <c:pt idx="11">
                  <c:v>Almunium</c:v>
                </c:pt>
                <c:pt idx="12">
                  <c:v>Other Metals</c:v>
                </c:pt>
                <c:pt idx="13">
                  <c:v>Others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48.21</c:v>
                </c:pt>
                <c:pt idx="1">
                  <c:v>1.18</c:v>
                </c:pt>
                <c:pt idx="2">
                  <c:v>1.4</c:v>
                </c:pt>
                <c:pt idx="3">
                  <c:v>1.2</c:v>
                </c:pt>
                <c:pt idx="4">
                  <c:v>4.55</c:v>
                </c:pt>
                <c:pt idx="5">
                  <c:v>1.42</c:v>
                </c:pt>
                <c:pt idx="6">
                  <c:v>5.92</c:v>
                </c:pt>
                <c:pt idx="7">
                  <c:v>9.6300000000000008</c:v>
                </c:pt>
                <c:pt idx="8">
                  <c:v>0.96</c:v>
                </c:pt>
                <c:pt idx="9">
                  <c:v>6.86</c:v>
                </c:pt>
                <c:pt idx="10">
                  <c:v>1.35</c:v>
                </c:pt>
                <c:pt idx="11">
                  <c:v>0.56000000000000005</c:v>
                </c:pt>
                <c:pt idx="12">
                  <c:v>0.08</c:v>
                </c:pt>
                <c:pt idx="13">
                  <c:v>7.47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l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Scenario 1 (Growth Rate 3.4%)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</c:numCache>
            </c:numRef>
          </c:cat>
          <c:val>
            <c:numRef>
              <c:f>Sheet1!$B$2:$B$7</c:f>
              <c:numCache>
                <c:formatCode>0.00</c:formatCode>
                <c:ptCount val="6"/>
                <c:pt idx="0">
                  <c:v>2.2999999999999998</c:v>
                </c:pt>
                <c:pt idx="1">
                  <c:v>2.7185074643654747</c:v>
                </c:pt>
                <c:pt idx="2">
                  <c:v>3.2131664494829577</c:v>
                </c:pt>
                <c:pt idx="3">
                  <c:v>3.7978334683339705</c:v>
                </c:pt>
                <c:pt idx="4">
                  <c:v>4.4888863617751822</c:v>
                </c:pt>
                <c:pt idx="5">
                  <c:v>5.3056830787713967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Scenario 2 (Growth Rate 2.2%)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</c:numCache>
            </c:numRef>
          </c:cat>
          <c:val>
            <c:numRef>
              <c:f>Sheet1!$C$2:$C$7</c:f>
              <c:numCache>
                <c:formatCode>0.00</c:formatCode>
                <c:ptCount val="6"/>
                <c:pt idx="0">
                  <c:v>2.2999999999999998</c:v>
                </c:pt>
                <c:pt idx="1">
                  <c:v>2.5643796097973537</c:v>
                </c:pt>
                <c:pt idx="2">
                  <c:v>2.8591490361497511</c:v>
                </c:pt>
                <c:pt idx="3">
                  <c:v>3.187801517249643</c:v>
                </c:pt>
                <c:pt idx="4">
                  <c:v>3.554231830833066</c:v>
                </c:pt>
                <c:pt idx="5">
                  <c:v>3.962782450209144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210432"/>
        <c:axId val="194662336"/>
      </c:barChart>
      <c:catAx>
        <c:axId val="144210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4662336"/>
        <c:crosses val="autoZero"/>
        <c:auto val="1"/>
        <c:lblAlgn val="ctr"/>
        <c:lblOffset val="100"/>
        <c:noMultiLvlLbl val="0"/>
      </c:catAx>
      <c:valAx>
        <c:axId val="194662336"/>
        <c:scaling>
          <c:orientation val="minMax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100" dirty="0" smtClean="0"/>
                  <a:t>Millions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0.1705320428696413"/>
              <c:y val="0.35088001684514014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14421043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 baseline="0"/>
            </a:pPr>
            <a:endParaRPr lang="en-US"/>
          </a:p>
        </c:txPr>
      </c:dTable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Scenario 1 (Growth Rate 3.4%)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</c:numCache>
            </c:numRef>
          </c:cat>
          <c:val>
            <c:numRef>
              <c:f>Sheet1!$B$2:$B$7</c:f>
              <c:numCache>
                <c:formatCode>0.0</c:formatCode>
                <c:ptCount val="6"/>
                <c:pt idx="0" formatCode="General">
                  <c:v>1878.9</c:v>
                </c:pt>
                <c:pt idx="1">
                  <c:v>2220.7842064331699</c:v>
                </c:pt>
                <c:pt idx="2">
                  <c:v>2624.8775834493608</c:v>
                </c:pt>
                <c:pt idx="3">
                  <c:v>3102.4996972403037</c:v>
                </c:pt>
                <c:pt idx="4" formatCode="0">
                  <c:v>3667.0298196258218</c:v>
                </c:pt>
                <c:pt idx="5">
                  <c:v>4334.2817116102515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Scenario 2 (Growth Rate 2.2%)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</c:numCache>
            </c:numRef>
          </c:cat>
          <c:val>
            <c:numRef>
              <c:f>Sheet1!$C$2:$C$7</c:f>
              <c:numCache>
                <c:formatCode>0.0</c:formatCode>
                <c:ptCount val="6"/>
                <c:pt idx="0" formatCode="General">
                  <c:v>1878.9</c:v>
                </c:pt>
                <c:pt idx="1">
                  <c:v>2094.8751516731513</c:v>
                </c:pt>
                <c:pt idx="2">
                  <c:v>2335.6761408790294</c:v>
                </c:pt>
                <c:pt idx="3">
                  <c:v>2604.156639461024</c:v>
                </c:pt>
                <c:pt idx="4">
                  <c:v>2903.4983421531515</c:v>
                </c:pt>
                <c:pt idx="5">
                  <c:v>3237.2486720425923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207872"/>
        <c:axId val="194671104"/>
      </c:barChart>
      <c:catAx>
        <c:axId val="14420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4671104"/>
        <c:crosses val="autoZero"/>
        <c:auto val="1"/>
        <c:lblAlgn val="ctr"/>
        <c:lblOffset val="100"/>
        <c:noMultiLvlLbl val="0"/>
      </c:catAx>
      <c:valAx>
        <c:axId val="194671104"/>
        <c:scaling>
          <c:orientation val="minMax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dirty="0"/>
                  <a:t>Thousand</a:t>
                </a:r>
                <a:r>
                  <a:rPr lang="en-US" sz="1200" baseline="0" dirty="0"/>
                  <a:t> </a:t>
                </a:r>
                <a:r>
                  <a:rPr lang="en-US" sz="1200" b="1" baseline="0" dirty="0" smtClean="0"/>
                  <a:t>Tons/ear </a:t>
                </a:r>
                <a:endParaRPr lang="en-US" sz="1200" b="1" dirty="0"/>
              </a:p>
            </c:rich>
          </c:tx>
          <c:layout>
            <c:manualLayout>
              <c:xMode val="edge"/>
              <c:yMode val="edge"/>
              <c:x val="0.15761448349307772"/>
              <c:y val="0.2613818697499413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420787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 baseline="0"/>
            </a:pPr>
            <a:endParaRPr lang="en-US"/>
          </a:p>
        </c:txPr>
      </c:dTable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Scenario 1</c:v>
          </c:tx>
          <c:spPr>
            <a:ln>
              <a:solidFill>
                <a:schemeClr val="accent2"/>
              </a:solidFill>
            </a:ln>
          </c:spPr>
          <c:marker>
            <c:symbol val="diamond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numRef>
              <c:f>(Sheet1!$A$3,Sheet1!$A$8,Sheet1!$A$13,Sheet1!$A$18,Sheet1!$A$23,Sheet1!$A$28)</c:f>
              <c:numCache>
                <c:formatCode>General</c:formatCode>
                <c:ptCount val="6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</c:numCache>
            </c:numRef>
          </c:cat>
          <c:val>
            <c:numRef>
              <c:f>(Sheet1!$I$3,Sheet1!$I$8,Sheet1!$I$13,Sheet1!$I$18,Sheet1!$I$23,Sheet1!$I$28)</c:f>
              <c:numCache>
                <c:formatCode>0</c:formatCode>
                <c:ptCount val="6"/>
                <c:pt idx="0">
                  <c:v>2709736.6720104991</c:v>
                </c:pt>
                <c:pt idx="1">
                  <c:v>3785580.4180164109</c:v>
                </c:pt>
                <c:pt idx="2">
                  <c:v>5288565.2134739142</c:v>
                </c:pt>
                <c:pt idx="3">
                  <c:v>7388278.3955813339</c:v>
                </c:pt>
                <c:pt idx="4">
                  <c:v>10321638.373965962</c:v>
                </c:pt>
                <c:pt idx="5">
                  <c:v>14419627.011705767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09C-46E9-A607-BB75EDA679F1}"/>
            </c:ext>
          </c:extLst>
        </c:ser>
        <c:ser>
          <c:idx val="1"/>
          <c:order val="1"/>
          <c:tx>
            <c:v>Scenario 2</c:v>
          </c:tx>
          <c:spPr>
            <a:ln>
              <a:solidFill>
                <a:schemeClr val="accent3"/>
              </a:solidFill>
            </a:ln>
          </c:spPr>
          <c:marker>
            <c:symbol val="squar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val>
            <c:numRef>
              <c:f>(Sheet1!$J$3,Sheet1!$J$8,Sheet1!$J$13,Sheet1!$J$18,Sheet1!$J$23,Sheet1!$J$28)</c:f>
              <c:numCache>
                <c:formatCode>0</c:formatCode>
                <c:ptCount val="6"/>
                <c:pt idx="0">
                  <c:v>2709736.6720104991</c:v>
                </c:pt>
                <c:pt idx="1">
                  <c:v>3368496.0843471545</c:v>
                </c:pt>
                <c:pt idx="2">
                  <c:v>4187405.362102339</c:v>
                </c:pt>
                <c:pt idx="3">
                  <c:v>5205398.2630535662</c:v>
                </c:pt>
                <c:pt idx="4">
                  <c:v>6470873.6637326954</c:v>
                </c:pt>
                <c:pt idx="5">
                  <c:v>8043996.6081339726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09C-46E9-A607-BB75EDA679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501248"/>
        <c:axId val="157039360"/>
      </c:lineChart>
      <c:catAx>
        <c:axId val="16850124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crossAx val="157039360"/>
        <c:crosses val="autoZero"/>
        <c:auto val="1"/>
        <c:lblAlgn val="ctr"/>
        <c:lblOffset val="100"/>
        <c:tickMarkSkip val="1"/>
        <c:noMultiLvlLbl val="0"/>
      </c:catAx>
      <c:valAx>
        <c:axId val="157039360"/>
        <c:scaling>
          <c:orientation val="minMax"/>
        </c:scaling>
        <c:delete val="0"/>
        <c:axPos val="l"/>
        <c:majorGridlines/>
        <c:minorGridlines>
          <c:spPr>
            <a:ln>
              <a:solidFill>
                <a:schemeClr val="accent1"/>
              </a:solidFill>
            </a:ln>
          </c:spPr>
        </c:min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Cubic</a:t>
                </a:r>
                <a:r>
                  <a:rPr lang="en-US" baseline="0" dirty="0" smtClean="0"/>
                  <a:t> Meters</a:t>
                </a:r>
                <a:endParaRPr lang="en-US" dirty="0"/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spPr>
          <a:ln w="3175">
            <a:solidFill>
              <a:schemeClr val="tx1"/>
            </a:solidFill>
          </a:ln>
        </c:spPr>
        <c:crossAx val="168501248"/>
        <c:crosses val="autoZero"/>
        <c:crossBetween val="midCat"/>
        <c:minorUnit val="400000"/>
      </c:valAx>
    </c:plotArea>
    <c:legend>
      <c:legendPos val="b"/>
      <c:layout/>
      <c:overlay val="0"/>
    </c:legend>
    <c:plotVisOnly val="1"/>
    <c:dispBlanksAs val="gap"/>
    <c:showDLblsOverMax val="0"/>
  </c:chart>
  <c:spPr>
    <a:noFill/>
    <a:ln w="3175">
      <a:solidFill>
        <a:schemeClr val="tx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Scenario 1</c:v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numRef>
              <c:f>(Sheet1!$A$3,Sheet1!$A$8,Sheet1!$A$13,Sheet1!$A$18,Sheet1!$A$23,Sheet1!$A$28)</c:f>
              <c:numCache>
                <c:formatCode>General</c:formatCode>
                <c:ptCount val="6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</c:numCache>
            </c:numRef>
          </c:cat>
          <c:val>
            <c:numRef>
              <c:f>(Sheet1!$K$3,Sheet1!$K$8,Sheet1!$K$13,Sheet1!$K$18,Sheet1!$K$23,Sheet1!$K$28)</c:f>
              <c:numCache>
                <c:formatCode>0.00</c:formatCode>
                <c:ptCount val="6"/>
                <c:pt idx="0">
                  <c:v>0.90716514147912786</c:v>
                </c:pt>
                <c:pt idx="1">
                  <c:v>1.2673359116266067</c:v>
                </c:pt>
                <c:pt idx="2">
                  <c:v>1.7705048832450048</c:v>
                </c:pt>
                <c:pt idx="3">
                  <c:v>2.4734464736906934</c:v>
                </c:pt>
                <c:pt idx="4">
                  <c:v>3.4554761842847244</c:v>
                </c:pt>
                <c:pt idx="5">
                  <c:v>4.8274000618830728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8DC-4094-81A7-BB8F1FE42DE0}"/>
            </c:ext>
          </c:extLst>
        </c:ser>
        <c:ser>
          <c:idx val="1"/>
          <c:order val="1"/>
          <c:tx>
            <c:v>Scenario 2</c:v>
          </c:tx>
          <c:spPr>
            <a:ln>
              <a:solidFill>
                <a:schemeClr val="accent3"/>
              </a:solidFill>
            </a:ln>
          </c:spPr>
          <c:marker>
            <c:symbol val="squar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val>
            <c:numRef>
              <c:f>(Sheet1!$L$3,Sheet1!$L$8,Sheet1!$L$13,Sheet1!$L$18,Sheet1!$L$23,Sheet1!$L$28)</c:f>
              <c:numCache>
                <c:formatCode>0.00</c:formatCode>
                <c:ptCount val="6"/>
                <c:pt idx="0">
                  <c:v>0.90716514147912797</c:v>
                </c:pt>
                <c:pt idx="1">
                  <c:v>1.1277044956037834</c:v>
                </c:pt>
                <c:pt idx="2">
                  <c:v>1.4018587920292607</c:v>
                </c:pt>
                <c:pt idx="3">
                  <c:v>1.7426622669776151</c:v>
                </c:pt>
                <c:pt idx="4">
                  <c:v>2.1663178873754738</c:v>
                </c:pt>
                <c:pt idx="5">
                  <c:v>2.6929676955145867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8DC-4094-81A7-BB8F1FE42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502784"/>
        <c:axId val="163684928"/>
      </c:lineChart>
      <c:catAx>
        <c:axId val="16850278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>
            <a:solidFill>
              <a:schemeClr val="accent1"/>
            </a:solidFill>
          </a:ln>
        </c:spPr>
        <c:crossAx val="163684928"/>
        <c:crosses val="autoZero"/>
        <c:auto val="1"/>
        <c:lblAlgn val="ctr"/>
        <c:lblOffset val="100"/>
        <c:tickMarkSkip val="1"/>
        <c:noMultiLvlLbl val="0"/>
      </c:catAx>
      <c:valAx>
        <c:axId val="163684928"/>
        <c:scaling>
          <c:orientation val="minMax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sq.</a:t>
                </a:r>
                <a:r>
                  <a:rPr lang="en-US" baseline="0" dirty="0" smtClean="0"/>
                  <a:t> km</a:t>
                </a:r>
                <a:endParaRPr lang="en-US" dirty="0"/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spPr>
          <a:ln w="3175">
            <a:solidFill>
              <a:schemeClr val="tx1"/>
            </a:solidFill>
          </a:ln>
        </c:spPr>
        <c:crossAx val="168502784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Scenario 1</c:v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numRef>
              <c:f>(Sheet1!$A$3,Sheet1!$A$8,Sheet1!$A$13,Sheet1!$A$18,Sheet1!$A$23,Sheet1!$A$28)</c:f>
              <c:numCache>
                <c:formatCode>General</c:formatCode>
                <c:ptCount val="6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</c:numCache>
            </c:numRef>
          </c:cat>
          <c:val>
            <c:numRef>
              <c:f>(Sheet1!$N$3,Sheet1!$N$8,Sheet1!$N$13,Sheet1!$N$18,Sheet1!$N$23,Sheet1!$N$28)</c:f>
              <c:numCache>
                <c:formatCode>0.00</c:formatCode>
                <c:ptCount val="6"/>
                <c:pt idx="0">
                  <c:v>66.677238746877833</c:v>
                </c:pt>
                <c:pt idx="1">
                  <c:v>78.809813581159219</c:v>
                </c:pt>
                <c:pt idx="2">
                  <c:v>93.150028906796933</c:v>
                </c:pt>
                <c:pt idx="3">
                  <c:v>110.09958647347271</c:v>
                </c:pt>
                <c:pt idx="4">
                  <c:v>130.13328158769028</c:v>
                </c:pt>
                <c:pt idx="5">
                  <c:v>153.8123031993523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290-47DD-8ED7-D31D7AA75BC2}"/>
            </c:ext>
          </c:extLst>
        </c:ser>
        <c:ser>
          <c:idx val="1"/>
          <c:order val="1"/>
          <c:tx>
            <c:v>Scenario 2</c:v>
          </c:tx>
          <c:spPr>
            <a:ln>
              <a:solidFill>
                <a:schemeClr val="accent3"/>
              </a:solidFill>
            </a:ln>
          </c:spPr>
          <c:marker>
            <c:symbol val="squar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val>
            <c:numRef>
              <c:f>(Sheet1!$O$3,Sheet1!$O$8,Sheet1!$O$13,Sheet1!$O$18,Sheet1!$O$23,Sheet1!$O$28)</c:f>
              <c:numCache>
                <c:formatCode>0.00</c:formatCode>
                <c:ptCount val="6"/>
                <c:pt idx="0">
                  <c:v>66.677238746877833</c:v>
                </c:pt>
                <c:pt idx="1">
                  <c:v>74.341631078297212</c:v>
                </c:pt>
                <c:pt idx="2">
                  <c:v>82.887027346201137</c:v>
                </c:pt>
                <c:pt idx="3">
                  <c:v>92.41469688839733</c:v>
                </c:pt>
                <c:pt idx="4">
                  <c:v>103.03754971574307</c:v>
                </c:pt>
                <c:pt idx="5">
                  <c:v>114.88147458023157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290-47DD-8ED7-D31D7AA75B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504320"/>
        <c:axId val="163687232"/>
      </c:lineChart>
      <c:catAx>
        <c:axId val="16850432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>
            <a:solidFill>
              <a:schemeClr val="accent1"/>
            </a:solidFill>
          </a:ln>
        </c:spPr>
        <c:crossAx val="163687232"/>
        <c:crosses val="autoZero"/>
        <c:auto val="1"/>
        <c:lblAlgn val="ctr"/>
        <c:lblOffset val="100"/>
        <c:tickMarkSkip val="1"/>
        <c:noMultiLvlLbl val="0"/>
      </c:catAx>
      <c:valAx>
        <c:axId val="163687232"/>
        <c:scaling>
          <c:orientation val="minMax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Mega</a:t>
                </a:r>
                <a:r>
                  <a:rPr lang="en-US" baseline="0" dirty="0" smtClean="0"/>
                  <a:t>watts (MW)</a:t>
                </a:r>
                <a:endParaRPr lang="en-US" dirty="0"/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spPr>
          <a:ln w="3175">
            <a:solidFill>
              <a:schemeClr val="tx1"/>
            </a:solidFill>
          </a:ln>
        </c:spPr>
        <c:crossAx val="168504320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Scenario 1</c:v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numRef>
              <c:f>(Sheet1!$A$3,Sheet1!$A$8,Sheet1!$A$13,Sheet1!$A$18,Sheet1!$A$23,Sheet1!$A$28)</c:f>
              <c:numCache>
                <c:formatCode>General</c:formatCode>
                <c:ptCount val="6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</c:numCache>
            </c:numRef>
          </c:cat>
          <c:val>
            <c:numRef>
              <c:f>(Sheet1!$P$3,Sheet1!$P$8,Sheet1!$P$13,Sheet1!$P$18,Sheet1!$P$23,Sheet1!$P$28)</c:f>
              <c:numCache>
                <c:formatCode>0.00</c:formatCode>
                <c:ptCount val="6"/>
                <c:pt idx="0">
                  <c:v>6.7705204963098584</c:v>
                </c:pt>
                <c:pt idx="1">
                  <c:v>8.0024828290686045</c:v>
                </c:pt>
                <c:pt idx="2">
                  <c:v>9.4586127409911036</c:v>
                </c:pt>
                <c:pt idx="3">
                  <c:v>11.179699712576831</c:v>
                </c:pt>
                <c:pt idx="4">
                  <c:v>13.213955268697678</c:v>
                </c:pt>
                <c:pt idx="5">
                  <c:v>15.618363492063535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5FC-43C7-A79C-A0D78D0006E7}"/>
            </c:ext>
          </c:extLst>
        </c:ser>
        <c:ser>
          <c:idx val="1"/>
          <c:order val="1"/>
          <c:tx>
            <c:v>Scenario 2</c:v>
          </c:tx>
          <c:spPr>
            <a:ln>
              <a:solidFill>
                <a:schemeClr val="accent3"/>
              </a:solidFill>
            </a:ln>
          </c:spPr>
          <c:marker>
            <c:symbol val="squar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val>
            <c:numRef>
              <c:f>(Sheet1!$Q$3,Sheet1!$Q$8,Sheet1!$Q$13,Sheet1!$Q$18,Sheet1!$Q$23,Sheet1!$Q$28)</c:f>
              <c:numCache>
                <c:formatCode>0.00</c:formatCode>
                <c:ptCount val="6"/>
                <c:pt idx="0">
                  <c:v>6.7705204963098584</c:v>
                </c:pt>
                <c:pt idx="1">
                  <c:v>7.5487759601965472</c:v>
                </c:pt>
                <c:pt idx="2">
                  <c:v>8.4164900657636821</c:v>
                </c:pt>
                <c:pt idx="3">
                  <c:v>9.3839458742201636</c:v>
                </c:pt>
                <c:pt idx="4">
                  <c:v>10.462608460561821</c:v>
                </c:pt>
                <c:pt idx="5">
                  <c:v>11.66526078328609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5FC-43C7-A79C-A0D78D0006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504832"/>
        <c:axId val="163688960"/>
      </c:lineChart>
      <c:catAx>
        <c:axId val="16850483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>
            <a:solidFill>
              <a:schemeClr val="accent1"/>
            </a:solidFill>
          </a:ln>
        </c:spPr>
        <c:crossAx val="163688960"/>
        <c:crosses val="autoZero"/>
        <c:auto val="1"/>
        <c:lblAlgn val="ctr"/>
        <c:lblOffset val="100"/>
        <c:tickMarkSkip val="1"/>
        <c:noMultiLvlLbl val="0"/>
      </c:catAx>
      <c:valAx>
        <c:axId val="163688960"/>
        <c:scaling>
          <c:orientation val="minMax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Megawatts</a:t>
                </a:r>
                <a:r>
                  <a:rPr lang="en-US" baseline="0" dirty="0" smtClean="0"/>
                  <a:t> (MW)</a:t>
                </a:r>
                <a:endParaRPr lang="en-US" dirty="0"/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spPr>
          <a:ln w="3175">
            <a:solidFill>
              <a:schemeClr val="tx1"/>
            </a:solidFill>
          </a:ln>
        </c:spPr>
        <c:crossAx val="168504832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43E31-7AF6-4EA7-A240-7850AC663841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2CBD1-A9EF-4914-AB2B-553F5C170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21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2CBD1-A9EF-4914-AB2B-553F5C1703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7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Sylfae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BBD9-E857-4EF6-A530-C1628F8CD7DC}" type="datetime1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D1D8-8AA6-4A8D-897D-407A0EC9E6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574C-A969-498B-8E44-70522194E8A4}" type="datetime1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D1D8-8AA6-4A8D-897D-407A0EC9E6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7D05-9E09-4BFD-B6B1-7D3AA069EAF3}" type="datetime1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D1D8-8AA6-4A8D-897D-407A0EC9E6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9843-631A-415E-B32D-C1107066D1A3}" type="datetime1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D1D8-8AA6-4A8D-897D-407A0EC9E6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8B93-D844-4BCD-9826-4601A348C07A}" type="datetime1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D1D8-8AA6-4A8D-897D-407A0EC9E6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8507-D241-4E12-A157-F8800CF3D220}" type="datetime1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D1D8-8AA6-4A8D-897D-407A0EC9E6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2434-EA45-490B-A9C9-7A5C1908BF66}" type="datetime1">
              <a:rPr lang="en-US" smtClean="0"/>
              <a:t>5/5/2016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D1D8-8AA6-4A8D-897D-407A0EC9E6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6319-5D09-4446-B6BE-F29DCDFEDABC}" type="datetime1">
              <a:rPr lang="en-US" smtClean="0"/>
              <a:t>5/5/2016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D1D8-8AA6-4A8D-897D-407A0EC9E6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E823-E142-477F-9CCB-575C07E23827}" type="datetime1">
              <a:rPr lang="en-US" smtClean="0"/>
              <a:t>5/5/2016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D1D8-8AA6-4A8D-897D-407A0EC9E6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0170-B5BD-44C8-BFF4-5A3FD1E769CB}" type="datetime1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D1D8-8AA6-4A8D-897D-407A0EC9E6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39F1-BD8C-499F-9CA3-5765B5CF71EF}" type="datetime1">
              <a:rPr lang="en-US" smtClean="0"/>
              <a:t>5/5/2016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0DD1D8-8AA6-4A8D-897D-407A0EC9E61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20DD1D8-8AA6-4A8D-897D-407A0EC9E61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65DCECF-30C7-4AC7-A80E-26E19DC4FD77}" type="datetime1">
              <a:rPr lang="en-US" smtClean="0"/>
              <a:t>5/5/2016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Sylfaen" pitchFamily="18" charset="0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Sylfaen" pitchFamily="18" charset="0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Sylfaen" pitchFamily="18" charset="0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Sylfaen" pitchFamily="18" charset="0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Sylfaen" pitchFamily="18" charset="0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Sylfaen" pitchFamily="18" charset="0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0825"/>
            <a:ext cx="7543800" cy="2593975"/>
          </a:xfrm>
        </p:spPr>
        <p:txBody>
          <a:bodyPr/>
          <a:lstStyle/>
          <a:p>
            <a:r>
              <a:rPr lang="en-US" sz="4400" dirty="0" smtClean="0"/>
              <a:t>Conceptual Landfill Design and Energy Recovery Potential for Greater Dammam Area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3962400" cy="121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AbdulRahman</a:t>
            </a:r>
            <a:r>
              <a:rPr lang="en-US" dirty="0"/>
              <a:t> Al-</a:t>
            </a:r>
            <a:r>
              <a:rPr lang="en-US" dirty="0" err="1"/>
              <a:t>Blooshi</a:t>
            </a:r>
            <a:r>
              <a:rPr lang="en-US" dirty="0"/>
              <a:t>  </a:t>
            </a:r>
            <a:r>
              <a:rPr lang="en-US" dirty="0" smtClean="0"/>
              <a:t>	201001936 </a:t>
            </a:r>
            <a:endParaRPr lang="en-US" dirty="0"/>
          </a:p>
          <a:p>
            <a:r>
              <a:rPr lang="en-US" dirty="0"/>
              <a:t>Umar I. Ahmed    </a:t>
            </a:r>
            <a:r>
              <a:rPr lang="en-US" dirty="0" smtClean="0"/>
              <a:t>		201102979 </a:t>
            </a:r>
            <a:endParaRPr lang="en-US" dirty="0"/>
          </a:p>
          <a:p>
            <a:r>
              <a:rPr lang="en-US" dirty="0" err="1"/>
              <a:t>Wasi</a:t>
            </a:r>
            <a:r>
              <a:rPr lang="en-US" dirty="0"/>
              <a:t> </a:t>
            </a:r>
            <a:r>
              <a:rPr lang="en-US" dirty="0" err="1"/>
              <a:t>Ul</a:t>
            </a:r>
            <a:r>
              <a:rPr lang="en-US" dirty="0"/>
              <a:t> </a:t>
            </a:r>
            <a:r>
              <a:rPr lang="en-US" dirty="0" smtClean="0"/>
              <a:t>Hassan     		201100925 </a:t>
            </a:r>
            <a:endParaRPr lang="en-US" dirty="0"/>
          </a:p>
          <a:p>
            <a:r>
              <a:rPr lang="en-US" dirty="0"/>
              <a:t>Mohammad </a:t>
            </a:r>
            <a:r>
              <a:rPr lang="en-US" dirty="0" err="1"/>
              <a:t>Shammout</a:t>
            </a:r>
            <a:r>
              <a:rPr lang="en-US" dirty="0"/>
              <a:t>    </a:t>
            </a:r>
            <a:r>
              <a:rPr lang="en-US" dirty="0" smtClean="0"/>
              <a:t>	201102967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D1D8-8AA6-4A8D-897D-407A0EC9E6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4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corresponding required surface area for the landfill cell was then calculated using the following equation:</a:t>
                </a:r>
              </a:p>
              <a:p>
                <a:endParaRPr lang="en-US" dirty="0" smtClean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𝑆𝑢𝑟𝑓𝑎𝑐𝑒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𝐴𝑟𝑒𝑎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𝑠𝑞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𝑘𝑚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𝑐𝑒𝑙𝑙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−6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𝑠𝑞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𝑘𝑚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𝑠𝑞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1430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Actual landfill will require additional area for monitoring systems and service roads; it is estimated that the landfill cell will comprise about 80% of total landfill area:</a:t>
                </a:r>
              </a:p>
              <a:p>
                <a:endParaRPr lang="en-US" dirty="0" smtClean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𝑇𝑜𝑡𝑎𝑙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𝑅𝑒𝑞𝑢𝑖𝑟𝑒𝑑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𝑆𝑢𝑟𝑓𝑎𝑐𝑒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𝐴𝑟𝑒𝑎</m:t>
                      </m:r>
                      <m:r>
                        <a:rPr lang="en-US" i="1"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𝑆𝑢𝑟𝑓𝑎𝑐𝑒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𝐴𝑟𝑒𝑎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𝑐𝑒𝑙𝑙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0.8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 r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D1D8-8AA6-4A8D-897D-407A0EC9E6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Forecasting the power generation potential requires the waste composition in order to determine the Lower Heating Value (LHV) of the waste</a:t>
            </a:r>
          </a:p>
          <a:p>
            <a:r>
              <a:rPr lang="en-US" dirty="0" smtClean="0"/>
              <a:t>Energy recovery potential and power generation potential are then calculated using the following equations: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Net Power Generation potential is then calculated by factoring in the efficiency of the process, about 25% in this case:</a:t>
            </a:r>
            <a:endParaRPr lang="en-US" dirty="0"/>
          </a:p>
        </p:txBody>
      </p:sp>
      <p:pic>
        <p:nvPicPr>
          <p:cNvPr id="4" name="Picture 3" descr="C:\Users\hp\Desktop\equation 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9200" y="3554562"/>
            <a:ext cx="6324600" cy="636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hp\Desktop\Equation 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9" b="37304"/>
          <a:stretch/>
        </p:blipFill>
        <p:spPr bwMode="auto">
          <a:xfrm>
            <a:off x="1607127" y="4415928"/>
            <a:ext cx="5624945" cy="68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hp\Desktop\Equation 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60"/>
          <a:stretch/>
        </p:blipFill>
        <p:spPr bwMode="auto">
          <a:xfrm>
            <a:off x="1446964" y="6151418"/>
            <a:ext cx="5945269" cy="4017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D1D8-8AA6-4A8D-897D-407A0EC9E6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5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 smtClean="0"/>
              <a:t>mass </a:t>
            </a:r>
            <a:r>
              <a:rPr lang="en-US" dirty="0" smtClean="0"/>
              <a:t>burn </a:t>
            </a:r>
            <a:r>
              <a:rPr lang="en-US" dirty="0" smtClean="0"/>
              <a:t>approach, </a:t>
            </a:r>
            <a:r>
              <a:rPr lang="en-US" dirty="0" smtClean="0"/>
              <a:t>total MSW generation is used for the calculation of power generation </a:t>
            </a:r>
            <a:r>
              <a:rPr lang="en-US" dirty="0" smtClean="0"/>
              <a:t>potential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smtClean="0"/>
              <a:t>mass </a:t>
            </a:r>
            <a:r>
              <a:rPr lang="en-US" dirty="0" smtClean="0"/>
              <a:t>burn with </a:t>
            </a:r>
            <a:r>
              <a:rPr lang="en-US" dirty="0" smtClean="0"/>
              <a:t>recycling approach, </a:t>
            </a:r>
            <a:r>
              <a:rPr lang="en-US" dirty="0" smtClean="0"/>
              <a:t>all recyclable materials are </a:t>
            </a:r>
            <a:r>
              <a:rPr lang="en-US" dirty="0" smtClean="0"/>
              <a:t>excluded; </a:t>
            </a:r>
            <a:r>
              <a:rPr lang="en-US" dirty="0" smtClean="0"/>
              <a:t>these include glass, paper, metal, and </a:t>
            </a:r>
            <a:r>
              <a:rPr lang="en-US" dirty="0" smtClean="0"/>
              <a:t>plastics</a:t>
            </a:r>
          </a:p>
          <a:p>
            <a:endParaRPr lang="en-US" dirty="0" smtClean="0"/>
          </a:p>
          <a:p>
            <a:r>
              <a:rPr lang="en-US" dirty="0" smtClean="0"/>
              <a:t>Excluding recyclables </a:t>
            </a:r>
            <a:r>
              <a:rPr lang="en-US" dirty="0" smtClean="0"/>
              <a:t>significantly </a:t>
            </a:r>
            <a:r>
              <a:rPr lang="en-US" dirty="0" smtClean="0"/>
              <a:t>reduces </a:t>
            </a:r>
            <a:r>
              <a:rPr lang="en-US" dirty="0" smtClean="0"/>
              <a:t>total </a:t>
            </a:r>
            <a:r>
              <a:rPr lang="en-US" dirty="0" smtClean="0"/>
              <a:t>mass of waste being </a:t>
            </a:r>
            <a:r>
              <a:rPr lang="en-US" dirty="0" smtClean="0"/>
              <a:t>incinerated; also </a:t>
            </a:r>
            <a:r>
              <a:rPr lang="en-US" dirty="0" smtClean="0"/>
              <a:t>affects the LHV of the waste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D1D8-8AA6-4A8D-897D-407A0EC9E6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78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MSW Composition for Greater Dammam Area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54534324"/>
              </p:ext>
            </p:extLst>
          </p:nvPr>
        </p:nvGraphicFramePr>
        <p:xfrm>
          <a:off x="304800" y="152400"/>
          <a:ext cx="7772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D1D8-8AA6-4A8D-897D-407A0EC9E6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44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7620000" cy="422275"/>
          </a:xfrm>
        </p:spPr>
        <p:txBody>
          <a:bodyPr/>
          <a:lstStyle/>
          <a:p>
            <a:r>
              <a:rPr lang="en-US" dirty="0" smtClean="0"/>
              <a:t>Survey Sample Characteristics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41546411"/>
              </p:ext>
            </p:extLst>
          </p:nvPr>
        </p:nvGraphicFramePr>
        <p:xfrm>
          <a:off x="457200" y="2209799"/>
          <a:ext cx="3657600" cy="3886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8551"/>
                <a:gridCol w="1461424"/>
                <a:gridCol w="707625"/>
              </a:tblGrid>
              <a:tr h="4857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Age Group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6" marR="62336" marT="8658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Participants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6" marR="62336" marT="8658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%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6" marR="62336" marT="8658" marB="0" anchor="ctr"/>
                </a:tc>
              </a:tr>
              <a:tr h="4857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&lt;30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6" marR="62336" marT="8658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137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6" marR="62336" marT="8658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27.3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6" marR="62336" marT="8658" marB="0" anchor="ctr"/>
                </a:tc>
              </a:tr>
              <a:tr h="4857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30-39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6" marR="62336" marT="8658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158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6" marR="62336" marT="8658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31.5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6" marR="62336" marT="8658" marB="0" anchor="ctr"/>
                </a:tc>
              </a:tr>
              <a:tr h="4857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40-49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6" marR="62336" marT="8658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97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6" marR="62336" marT="8658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19.4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6" marR="62336" marT="8658" marB="0" anchor="ctr"/>
                </a:tc>
              </a:tr>
              <a:tr h="4857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50-60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6" marR="62336" marT="8658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70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6" marR="62336" marT="8658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14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6" marR="62336" marT="8658" marB="0" anchor="ctr"/>
                </a:tc>
              </a:tr>
              <a:tr h="4857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&gt;60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6" marR="62336" marT="8658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28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6" marR="62336" marT="8658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5.6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6" marR="62336" marT="8658" marB="0" anchor="ctr"/>
                </a:tc>
              </a:tr>
              <a:tr h="4857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Unspecified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6" marR="62336" marT="8658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11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6" marR="62336" marT="8658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2.2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6" marR="62336" marT="8658" marB="0" anchor="ctr"/>
                </a:tc>
              </a:tr>
              <a:tr h="4857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Total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6" marR="62336" marT="8658" marB="0" anchor="ctr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501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36" marR="62336" marT="865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25561463"/>
              </p:ext>
            </p:extLst>
          </p:nvPr>
        </p:nvGraphicFramePr>
        <p:xfrm>
          <a:off x="4419600" y="2209798"/>
          <a:ext cx="3657600" cy="38862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4189"/>
                <a:gridCol w="1364966"/>
                <a:gridCol w="648445"/>
              </a:tblGrid>
              <a:tr h="503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Education Level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06" marR="62306" marT="8654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Participants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06" marR="62306" marT="8654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%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06" marR="62306" marT="8654" marB="0" anchor="ctr"/>
                </a:tc>
              </a:tr>
              <a:tr h="4848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High School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06" marR="62306" marT="8654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68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06" marR="62306" marT="8654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13.6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06" marR="62306" marT="8654" marB="0" anchor="ctr"/>
                </a:tc>
              </a:tr>
              <a:tr h="4848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Diploma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06" marR="62306" marT="8654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57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06" marR="62306" marT="8654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11.4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06" marR="62306" marT="8654" marB="0" anchor="ctr"/>
                </a:tc>
              </a:tr>
              <a:tr h="4848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Bachelors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06" marR="62306" marT="8654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258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06" marR="62306" marT="8654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51.5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06" marR="62306" marT="8654" marB="0" anchor="ctr"/>
                </a:tc>
              </a:tr>
              <a:tr h="4848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Masters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06" marR="62306" marT="8654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94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06" marR="62306" marT="8654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18.8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06" marR="62306" marT="8654" marB="0" anchor="ctr"/>
                </a:tc>
              </a:tr>
              <a:tr h="4848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PhD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06" marR="62306" marT="8654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13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06" marR="62306" marT="8654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2.6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06" marR="62306" marT="8654" marB="0" anchor="ctr"/>
                </a:tc>
              </a:tr>
              <a:tr h="503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Unspecified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06" marR="62306" marT="8654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11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06" marR="62306" marT="8654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2.2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06" marR="62306" marT="8654" marB="0" anchor="ctr"/>
                </a:tc>
              </a:tr>
              <a:tr h="45511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</a:rPr>
                        <a:t>Total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06" marR="62306" marT="8654" marB="0" anchor="ctr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</a:rPr>
                        <a:t>501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06" marR="62306" marT="865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D1D8-8AA6-4A8D-897D-407A0EC9E6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24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Survey results </a:t>
            </a:r>
            <a:r>
              <a:rPr lang="en-US" dirty="0" smtClean="0"/>
              <a:t>indicate public </a:t>
            </a:r>
            <a:r>
              <a:rPr lang="en-US" dirty="0" smtClean="0"/>
              <a:t>is not fully satisfied with current waste management </a:t>
            </a:r>
            <a:r>
              <a:rPr lang="en-US" dirty="0" smtClean="0"/>
              <a:t>practices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believed </a:t>
            </a:r>
            <a:r>
              <a:rPr lang="en-US" dirty="0" smtClean="0"/>
              <a:t>much </a:t>
            </a:r>
            <a:r>
              <a:rPr lang="en-US" dirty="0"/>
              <a:t>more can be </a:t>
            </a:r>
            <a:r>
              <a:rPr lang="en-US" dirty="0" smtClean="0"/>
              <a:t>done </a:t>
            </a:r>
            <a:r>
              <a:rPr lang="en-US" dirty="0"/>
              <a:t>to divert waste away from </a:t>
            </a:r>
            <a:r>
              <a:rPr lang="en-US" dirty="0" smtClean="0"/>
              <a:t>landfills</a:t>
            </a:r>
            <a:endParaRPr lang="en-US" dirty="0" smtClean="0"/>
          </a:p>
          <a:p>
            <a:r>
              <a:rPr lang="en-US" dirty="0" smtClean="0"/>
              <a:t>Most survey participants are not willing to pay a monthly fee for improved waste services</a:t>
            </a:r>
          </a:p>
          <a:p>
            <a:r>
              <a:rPr lang="en-US" dirty="0" smtClean="0"/>
              <a:t>Residents are </a:t>
            </a:r>
            <a:r>
              <a:rPr lang="en-US" dirty="0"/>
              <a:t>willing to practice </a:t>
            </a:r>
            <a:r>
              <a:rPr lang="en-US" dirty="0" smtClean="0"/>
              <a:t>in-house </a:t>
            </a:r>
            <a:r>
              <a:rPr lang="en-US" dirty="0"/>
              <a:t>waste segregation if an appropriate government recycling scheme is in </a:t>
            </a:r>
            <a:r>
              <a:rPr lang="en-US" dirty="0" smtClean="0"/>
              <a:t>place</a:t>
            </a:r>
            <a:endParaRPr lang="en-US" dirty="0"/>
          </a:p>
          <a:p>
            <a:r>
              <a:rPr lang="en-US" dirty="0" smtClean="0"/>
              <a:t>Most residents </a:t>
            </a:r>
            <a:r>
              <a:rPr lang="en-US" dirty="0"/>
              <a:t>believe the key to improving waste services is improving public </a:t>
            </a:r>
            <a:r>
              <a:rPr lang="en-US" dirty="0" smtClean="0"/>
              <a:t>awareness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D1D8-8AA6-4A8D-897D-407A0EC9E6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3657600" cy="639762"/>
          </a:xfrm>
        </p:spPr>
        <p:txBody>
          <a:bodyPr/>
          <a:lstStyle/>
          <a:p>
            <a:r>
              <a:rPr lang="en-US" dirty="0" smtClean="0"/>
              <a:t>Population Forecast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419600" y="1047750"/>
            <a:ext cx="3657600" cy="639762"/>
          </a:xfrm>
        </p:spPr>
        <p:txBody>
          <a:bodyPr/>
          <a:lstStyle/>
          <a:p>
            <a:r>
              <a:rPr lang="en-US" dirty="0" smtClean="0"/>
              <a:t>MSW Generation Forecast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29260223"/>
              </p:ext>
            </p:extLst>
          </p:nvPr>
        </p:nvGraphicFramePr>
        <p:xfrm>
          <a:off x="457200" y="1687512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56595107"/>
              </p:ext>
            </p:extLst>
          </p:nvPr>
        </p:nvGraphicFramePr>
        <p:xfrm>
          <a:off x="4419600" y="1687512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56388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lfaen" pitchFamily="18" charset="0"/>
              </a:rPr>
              <a:t>Current: 2.5 million</a:t>
            </a:r>
          </a:p>
          <a:p>
            <a:r>
              <a:rPr lang="en-US" dirty="0" smtClean="0">
                <a:latin typeface="Sylfaen" pitchFamily="18" charset="0"/>
              </a:rPr>
              <a:t>2040 (</a:t>
            </a:r>
            <a:r>
              <a:rPr lang="en-US" dirty="0" smtClean="0">
                <a:solidFill>
                  <a:schemeClr val="accent2"/>
                </a:solidFill>
                <a:latin typeface="Sylfaen" pitchFamily="18" charset="0"/>
              </a:rPr>
              <a:t>1</a:t>
            </a:r>
            <a:r>
              <a:rPr lang="en-US" dirty="0" smtClean="0">
                <a:latin typeface="Sylfaen" pitchFamily="18" charset="0"/>
              </a:rPr>
              <a:t>): 5.51 million</a:t>
            </a:r>
          </a:p>
          <a:p>
            <a:r>
              <a:rPr lang="en-US" dirty="0" smtClean="0">
                <a:latin typeface="Sylfaen" pitchFamily="18" charset="0"/>
              </a:rPr>
              <a:t>2040 (</a:t>
            </a:r>
            <a:r>
              <a:rPr lang="en-US" dirty="0" smtClean="0">
                <a:solidFill>
                  <a:schemeClr val="accent3"/>
                </a:solidFill>
                <a:latin typeface="Sylfaen" pitchFamily="18" charset="0"/>
              </a:rPr>
              <a:t>2</a:t>
            </a:r>
            <a:r>
              <a:rPr lang="en-US" dirty="0" smtClean="0">
                <a:latin typeface="Sylfaen" pitchFamily="18" charset="0"/>
              </a:rPr>
              <a:t>): 3.96 million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00" y="56388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lfaen" pitchFamily="18" charset="0"/>
              </a:rPr>
              <a:t>Current: 1.88 million tons</a:t>
            </a:r>
          </a:p>
          <a:p>
            <a:r>
              <a:rPr lang="en-US" dirty="0" smtClean="0">
                <a:latin typeface="Sylfaen" pitchFamily="18" charset="0"/>
              </a:rPr>
              <a:t>2040 (</a:t>
            </a:r>
            <a:r>
              <a:rPr lang="en-US" dirty="0" smtClean="0">
                <a:solidFill>
                  <a:schemeClr val="accent2"/>
                </a:solidFill>
                <a:latin typeface="Sylfaen" pitchFamily="18" charset="0"/>
              </a:rPr>
              <a:t>1</a:t>
            </a:r>
            <a:r>
              <a:rPr lang="en-US" dirty="0" smtClean="0">
                <a:latin typeface="Sylfaen" pitchFamily="18" charset="0"/>
              </a:rPr>
              <a:t>): 4.33 million tons</a:t>
            </a:r>
          </a:p>
          <a:p>
            <a:r>
              <a:rPr lang="en-US" dirty="0" smtClean="0">
                <a:latin typeface="Sylfaen" pitchFamily="18" charset="0"/>
              </a:rPr>
              <a:t>2040 (</a:t>
            </a:r>
            <a:r>
              <a:rPr lang="en-US" dirty="0" smtClean="0">
                <a:solidFill>
                  <a:schemeClr val="accent3"/>
                </a:solidFill>
                <a:latin typeface="Sylfaen" pitchFamily="18" charset="0"/>
              </a:rPr>
              <a:t>2</a:t>
            </a:r>
            <a:r>
              <a:rPr lang="en-US" dirty="0" smtClean="0">
                <a:latin typeface="Sylfaen" pitchFamily="18" charset="0"/>
              </a:rPr>
              <a:t>): 3.24 million tons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D1D8-8AA6-4A8D-897D-407A0EC9E6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1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3657600" cy="639762"/>
          </a:xfrm>
        </p:spPr>
        <p:txBody>
          <a:bodyPr/>
          <a:lstStyle/>
          <a:p>
            <a:r>
              <a:rPr lang="en-US" dirty="0" smtClean="0"/>
              <a:t>Volume Requirements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419600" y="1047750"/>
            <a:ext cx="3657600" cy="639762"/>
          </a:xfrm>
        </p:spPr>
        <p:txBody>
          <a:bodyPr/>
          <a:lstStyle/>
          <a:p>
            <a:r>
              <a:rPr lang="en-US" dirty="0" smtClean="0"/>
              <a:t>Surface Area Requirements</a:t>
            </a:r>
            <a:endParaRPr lang="en-US" dirty="0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30000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8488910"/>
              </p:ext>
            </p:extLst>
          </p:nvPr>
        </p:nvGraphicFramePr>
        <p:xfrm>
          <a:off x="457200" y="1687512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ontent Placeholder 14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500000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70972828"/>
              </p:ext>
            </p:extLst>
          </p:nvPr>
        </p:nvGraphicFramePr>
        <p:xfrm>
          <a:off x="4419600" y="1687512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56388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lfaen" pitchFamily="18" charset="0"/>
              </a:rPr>
              <a:t>Current: 2.7 million cubic m</a:t>
            </a:r>
          </a:p>
          <a:p>
            <a:r>
              <a:rPr lang="en-US" dirty="0" smtClean="0">
                <a:latin typeface="Sylfaen" pitchFamily="18" charset="0"/>
              </a:rPr>
              <a:t>2040 (</a:t>
            </a:r>
            <a:r>
              <a:rPr lang="en-US" dirty="0" smtClean="0">
                <a:solidFill>
                  <a:schemeClr val="accent2"/>
                </a:solidFill>
                <a:latin typeface="Sylfaen" pitchFamily="18" charset="0"/>
              </a:rPr>
              <a:t>1</a:t>
            </a:r>
            <a:r>
              <a:rPr lang="en-US" dirty="0" smtClean="0">
                <a:latin typeface="Sylfaen" pitchFamily="18" charset="0"/>
              </a:rPr>
              <a:t>): 14.4 million cubic m</a:t>
            </a:r>
          </a:p>
          <a:p>
            <a:r>
              <a:rPr lang="en-US" dirty="0" smtClean="0">
                <a:latin typeface="Sylfaen" pitchFamily="18" charset="0"/>
              </a:rPr>
              <a:t>2040 (</a:t>
            </a:r>
            <a:r>
              <a:rPr lang="en-US" dirty="0" smtClean="0">
                <a:solidFill>
                  <a:schemeClr val="accent3"/>
                </a:solidFill>
                <a:latin typeface="Sylfaen" pitchFamily="18" charset="0"/>
              </a:rPr>
              <a:t>2</a:t>
            </a:r>
            <a:r>
              <a:rPr lang="en-US" dirty="0" smtClean="0">
                <a:latin typeface="Sylfaen" pitchFamily="18" charset="0"/>
              </a:rPr>
              <a:t>): 8.0 million cubic 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9600" y="56642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lfaen" pitchFamily="18" charset="0"/>
              </a:rPr>
              <a:t>Current: 0.91 sq. km</a:t>
            </a:r>
          </a:p>
          <a:p>
            <a:r>
              <a:rPr lang="en-US" dirty="0" smtClean="0">
                <a:latin typeface="Sylfaen" pitchFamily="18" charset="0"/>
              </a:rPr>
              <a:t>2040 (</a:t>
            </a:r>
            <a:r>
              <a:rPr lang="en-US" dirty="0" smtClean="0">
                <a:solidFill>
                  <a:schemeClr val="accent2"/>
                </a:solidFill>
                <a:latin typeface="Sylfaen" pitchFamily="18" charset="0"/>
              </a:rPr>
              <a:t>1</a:t>
            </a:r>
            <a:r>
              <a:rPr lang="en-US" dirty="0" smtClean="0">
                <a:latin typeface="Sylfaen" pitchFamily="18" charset="0"/>
              </a:rPr>
              <a:t>): 4.83 sq. km</a:t>
            </a:r>
          </a:p>
          <a:p>
            <a:r>
              <a:rPr lang="en-US" dirty="0" smtClean="0">
                <a:latin typeface="Sylfaen" pitchFamily="18" charset="0"/>
              </a:rPr>
              <a:t>2040 (</a:t>
            </a:r>
            <a:r>
              <a:rPr lang="en-US" dirty="0" smtClean="0">
                <a:solidFill>
                  <a:schemeClr val="accent3"/>
                </a:solidFill>
                <a:latin typeface="Sylfaen" pitchFamily="18" charset="0"/>
              </a:rPr>
              <a:t>2</a:t>
            </a:r>
            <a:r>
              <a:rPr lang="en-US" dirty="0" smtClean="0">
                <a:latin typeface="Sylfaen" pitchFamily="18" charset="0"/>
              </a:rPr>
              <a:t>): 2.69 sq. km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D1D8-8AA6-4A8D-897D-407A0EC9E6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3657600" cy="639762"/>
          </a:xfrm>
        </p:spPr>
        <p:txBody>
          <a:bodyPr/>
          <a:lstStyle/>
          <a:p>
            <a:r>
              <a:rPr lang="en-US" dirty="0" smtClean="0"/>
              <a:t>Net Power Generation Potential (Mass Burn)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066800"/>
            <a:ext cx="3657600" cy="639762"/>
          </a:xfrm>
        </p:spPr>
        <p:txBody>
          <a:bodyPr/>
          <a:lstStyle/>
          <a:p>
            <a:r>
              <a:rPr lang="en-US" dirty="0" smtClean="0"/>
              <a:t>Net Power Generation Potential (Mass Burn w/Recycling)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60000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47204637"/>
              </p:ext>
            </p:extLst>
          </p:nvPr>
        </p:nvGraphicFramePr>
        <p:xfrm>
          <a:off x="457200" y="1706562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700000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31979503"/>
              </p:ext>
            </p:extLst>
          </p:nvPr>
        </p:nvGraphicFramePr>
        <p:xfrm>
          <a:off x="4419600" y="1706562"/>
          <a:ext cx="365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56388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lfaen" pitchFamily="18" charset="0"/>
              </a:rPr>
              <a:t>Current: 66.7 </a:t>
            </a:r>
            <a:r>
              <a:rPr lang="en-US" dirty="0">
                <a:latin typeface="Sylfaen" pitchFamily="18" charset="0"/>
              </a:rPr>
              <a:t>M</a:t>
            </a:r>
            <a:r>
              <a:rPr lang="en-US" dirty="0" smtClean="0">
                <a:latin typeface="Sylfaen" pitchFamily="18" charset="0"/>
              </a:rPr>
              <a:t>W</a:t>
            </a:r>
          </a:p>
          <a:p>
            <a:r>
              <a:rPr lang="en-US" dirty="0" smtClean="0">
                <a:latin typeface="Sylfaen" pitchFamily="18" charset="0"/>
              </a:rPr>
              <a:t>2040 (</a:t>
            </a:r>
            <a:r>
              <a:rPr lang="en-US" dirty="0" smtClean="0">
                <a:solidFill>
                  <a:schemeClr val="accent2"/>
                </a:solidFill>
                <a:latin typeface="Sylfaen" pitchFamily="18" charset="0"/>
              </a:rPr>
              <a:t>1</a:t>
            </a:r>
            <a:r>
              <a:rPr lang="en-US" dirty="0" smtClean="0">
                <a:latin typeface="Sylfaen" pitchFamily="18" charset="0"/>
              </a:rPr>
              <a:t>): 153.8 MW</a:t>
            </a:r>
          </a:p>
          <a:p>
            <a:r>
              <a:rPr lang="en-US" dirty="0" smtClean="0">
                <a:latin typeface="Sylfaen" pitchFamily="18" charset="0"/>
              </a:rPr>
              <a:t>2040 (</a:t>
            </a:r>
            <a:r>
              <a:rPr lang="en-US" dirty="0" smtClean="0">
                <a:solidFill>
                  <a:schemeClr val="accent3"/>
                </a:solidFill>
                <a:latin typeface="Sylfaen" pitchFamily="18" charset="0"/>
              </a:rPr>
              <a:t>2</a:t>
            </a:r>
            <a:r>
              <a:rPr lang="en-US" dirty="0" smtClean="0">
                <a:latin typeface="Sylfaen" pitchFamily="18" charset="0"/>
              </a:rPr>
              <a:t>): 114.8 MW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9600" y="56388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lfaen" pitchFamily="18" charset="0"/>
              </a:rPr>
              <a:t>Current: 6.7 MW</a:t>
            </a:r>
          </a:p>
          <a:p>
            <a:r>
              <a:rPr lang="en-US" dirty="0" smtClean="0">
                <a:latin typeface="Sylfaen" pitchFamily="18" charset="0"/>
              </a:rPr>
              <a:t>2040 (</a:t>
            </a:r>
            <a:r>
              <a:rPr lang="en-US" dirty="0" smtClean="0">
                <a:solidFill>
                  <a:schemeClr val="accent2"/>
                </a:solidFill>
                <a:latin typeface="Sylfaen" pitchFamily="18" charset="0"/>
              </a:rPr>
              <a:t>1</a:t>
            </a:r>
            <a:r>
              <a:rPr lang="en-US" dirty="0" smtClean="0">
                <a:latin typeface="Sylfaen" pitchFamily="18" charset="0"/>
              </a:rPr>
              <a:t>): 15.6 MW</a:t>
            </a:r>
          </a:p>
          <a:p>
            <a:r>
              <a:rPr lang="en-US" dirty="0" smtClean="0">
                <a:latin typeface="Sylfaen" pitchFamily="18" charset="0"/>
              </a:rPr>
              <a:t>2040 (</a:t>
            </a:r>
            <a:r>
              <a:rPr lang="en-US" dirty="0" smtClean="0">
                <a:solidFill>
                  <a:schemeClr val="accent3"/>
                </a:solidFill>
                <a:latin typeface="Sylfaen" pitchFamily="18" charset="0"/>
              </a:rPr>
              <a:t>2</a:t>
            </a:r>
            <a:r>
              <a:rPr lang="en-US" dirty="0" smtClean="0">
                <a:latin typeface="Sylfaen" pitchFamily="18" charset="0"/>
              </a:rPr>
              <a:t>): 11.7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D1D8-8AA6-4A8D-897D-407A0EC9E6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8160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design approach of mass landfilling depicts the consequences of the current waste management methods</a:t>
            </a:r>
          </a:p>
          <a:p>
            <a:r>
              <a:rPr lang="en-US" dirty="0" smtClean="0"/>
              <a:t>Mass </a:t>
            </a:r>
            <a:r>
              <a:rPr lang="en-US" dirty="0"/>
              <a:t>landfilling is not a feasible long-term waste </a:t>
            </a:r>
            <a:r>
              <a:rPr lang="en-US" dirty="0" smtClean="0"/>
              <a:t>management option</a:t>
            </a:r>
          </a:p>
          <a:p>
            <a:r>
              <a:rPr lang="en-US" dirty="0" smtClean="0"/>
              <a:t>A considerable amount of power can be generated with the </a:t>
            </a:r>
            <a:r>
              <a:rPr lang="en-US" dirty="0"/>
              <a:t>use of the mass </a:t>
            </a:r>
            <a:r>
              <a:rPr lang="en-US" dirty="0" smtClean="0"/>
              <a:t>burn, but the high amount of harmful emissions means public support may not be strong</a:t>
            </a:r>
          </a:p>
          <a:p>
            <a:r>
              <a:rPr lang="en-US" dirty="0" smtClean="0"/>
              <a:t>The best </a:t>
            </a:r>
            <a:r>
              <a:rPr lang="en-US" dirty="0"/>
              <a:t>option </a:t>
            </a:r>
            <a:r>
              <a:rPr lang="en-US" dirty="0" smtClean="0"/>
              <a:t>is </a:t>
            </a:r>
            <a:r>
              <a:rPr lang="en-US" dirty="0"/>
              <a:t>mass burn with </a:t>
            </a:r>
            <a:r>
              <a:rPr lang="en-US" dirty="0" smtClean="0"/>
              <a:t>recycling; majority of waste </a:t>
            </a:r>
            <a:r>
              <a:rPr lang="en-US" dirty="0"/>
              <a:t>will be recycled and </a:t>
            </a:r>
            <a:r>
              <a:rPr lang="en-US" dirty="0" smtClean="0"/>
              <a:t>only residuals </a:t>
            </a:r>
            <a:r>
              <a:rPr lang="en-US" dirty="0"/>
              <a:t>would end up being incinerated for </a:t>
            </a:r>
            <a:r>
              <a:rPr lang="en-US" dirty="0" smtClean="0"/>
              <a:t>energy</a:t>
            </a:r>
          </a:p>
          <a:p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/>
              <a:t>approach is </a:t>
            </a:r>
            <a:r>
              <a:rPr lang="en-US" dirty="0" smtClean="0"/>
              <a:t>economically feasible and environmentally friendly; residents </a:t>
            </a:r>
            <a:r>
              <a:rPr lang="en-US" dirty="0"/>
              <a:t>of the Greater Dammam Area are </a:t>
            </a:r>
            <a:r>
              <a:rPr lang="en-US" dirty="0" smtClean="0"/>
              <a:t>likely to cooperate with this waste management strategy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D1D8-8AA6-4A8D-897D-407A0EC9E61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27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Background</a:t>
            </a:r>
          </a:p>
          <a:p>
            <a:pPr marL="571500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Project Objectives</a:t>
            </a:r>
          </a:p>
          <a:p>
            <a:pPr marL="571500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Methodology</a:t>
            </a:r>
          </a:p>
          <a:p>
            <a:pPr marL="571500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Results</a:t>
            </a:r>
          </a:p>
          <a:p>
            <a:pPr marL="571500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D1D8-8AA6-4A8D-897D-407A0EC9E616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http://www.leics.gov.uk/wastehierarchy0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 r="50000"/>
          <a:stretch/>
        </p:blipFill>
        <p:spPr bwMode="auto">
          <a:xfrm>
            <a:off x="4495801" y="1981200"/>
            <a:ext cx="3065462" cy="3083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68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Saudi Arabia has one of the largest population growth rates in the world, with a current </a:t>
            </a:r>
            <a:r>
              <a:rPr lang="en-US" dirty="0" smtClean="0"/>
              <a:t>population </a:t>
            </a:r>
            <a:r>
              <a:rPr lang="en-US" dirty="0"/>
              <a:t>at almost 29 </a:t>
            </a:r>
            <a:r>
              <a:rPr lang="en-US" dirty="0" smtClean="0"/>
              <a:t>million; Greater Dammam Area has population around 2.3 million</a:t>
            </a:r>
            <a:endParaRPr lang="en-US" dirty="0"/>
          </a:p>
          <a:p>
            <a:r>
              <a:rPr lang="en-US" dirty="0" smtClean="0"/>
              <a:t>Rapid economic development and a </a:t>
            </a:r>
            <a:r>
              <a:rPr lang="en-US" dirty="0"/>
              <a:t>high standard of </a:t>
            </a:r>
            <a:r>
              <a:rPr lang="en-US" dirty="0" smtClean="0"/>
              <a:t>living lead to high </a:t>
            </a:r>
            <a:r>
              <a:rPr lang="en-US" dirty="0"/>
              <a:t>generation of municipal solid waste </a:t>
            </a:r>
            <a:r>
              <a:rPr lang="en-US" dirty="0" smtClean="0"/>
              <a:t>(</a:t>
            </a:r>
            <a:r>
              <a:rPr lang="en-US" dirty="0"/>
              <a:t>MSW) </a:t>
            </a:r>
            <a:endParaRPr lang="en-US" dirty="0" smtClean="0"/>
          </a:p>
          <a:p>
            <a:r>
              <a:rPr lang="en-US" dirty="0" smtClean="0"/>
              <a:t>Conventional </a:t>
            </a:r>
            <a:r>
              <a:rPr lang="en-US" dirty="0"/>
              <a:t>methods for waste disposal </a:t>
            </a:r>
            <a:r>
              <a:rPr lang="en-US" dirty="0" smtClean="0"/>
              <a:t>involve </a:t>
            </a:r>
            <a:r>
              <a:rPr lang="en-US" dirty="0"/>
              <a:t>the mass landfilling of all </a:t>
            </a:r>
            <a:r>
              <a:rPr lang="en-US" dirty="0" smtClean="0"/>
              <a:t>MSW</a:t>
            </a:r>
            <a:r>
              <a:rPr lang="en-US" dirty="0"/>
              <a:t>, with little to no informal recycling </a:t>
            </a:r>
            <a:r>
              <a:rPr lang="en-US" dirty="0" smtClean="0"/>
              <a:t>efforts.</a:t>
            </a:r>
          </a:p>
          <a:p>
            <a:r>
              <a:rPr lang="en-US" dirty="0" smtClean="0"/>
              <a:t>Current waste </a:t>
            </a:r>
            <a:r>
              <a:rPr lang="en-US" dirty="0" smtClean="0"/>
              <a:t>management system </a:t>
            </a:r>
            <a:r>
              <a:rPr lang="en-US" dirty="0"/>
              <a:t>is not </a:t>
            </a:r>
            <a:r>
              <a:rPr lang="en-US" dirty="0" smtClean="0"/>
              <a:t>sustainable to effectively </a:t>
            </a:r>
            <a:r>
              <a:rPr lang="en-US" dirty="0"/>
              <a:t>meet </a:t>
            </a:r>
            <a:r>
              <a:rPr lang="en-US" dirty="0" smtClean="0"/>
              <a:t>future waste demands</a:t>
            </a:r>
          </a:p>
          <a:p>
            <a:r>
              <a:rPr lang="en-US" dirty="0" smtClean="0"/>
              <a:t>ISWM approach must be applied to improve waste management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D1D8-8AA6-4A8D-897D-407A0EC9E6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2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Greater Dammam Area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4"/>
          <a:stretch/>
        </p:blipFill>
        <p:spPr>
          <a:xfrm>
            <a:off x="1761786" y="466780"/>
            <a:ext cx="4858428" cy="477191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D1D8-8AA6-4A8D-897D-407A0EC9E6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valuate </a:t>
            </a:r>
            <a:r>
              <a:rPr lang="en-US" dirty="0"/>
              <a:t>the </a:t>
            </a:r>
            <a:r>
              <a:rPr lang="en-US" dirty="0" smtClean="0"/>
              <a:t>current state of MSW management in the country, and look into the latest available waste disposal technologies</a:t>
            </a:r>
          </a:p>
          <a:p>
            <a:r>
              <a:rPr lang="en-US" dirty="0" smtClean="0"/>
              <a:t>Gather preliminary </a:t>
            </a:r>
            <a:r>
              <a:rPr lang="en-US" dirty="0"/>
              <a:t>data to assess the level of </a:t>
            </a:r>
            <a:r>
              <a:rPr lang="en-US" dirty="0" smtClean="0"/>
              <a:t>public </a:t>
            </a:r>
            <a:r>
              <a:rPr lang="en-US" dirty="0"/>
              <a:t>awareness regarding the issue of local waste </a:t>
            </a:r>
            <a:r>
              <a:rPr lang="en-US" dirty="0" smtClean="0"/>
              <a:t>management </a:t>
            </a:r>
          </a:p>
          <a:p>
            <a:r>
              <a:rPr lang="en-US" dirty="0" smtClean="0"/>
              <a:t>Forecast waste </a:t>
            </a:r>
            <a:r>
              <a:rPr lang="en-US" dirty="0" smtClean="0"/>
              <a:t>generation in the near future based on current </a:t>
            </a:r>
            <a:r>
              <a:rPr lang="en-US" dirty="0"/>
              <a:t>data regarding population, per capita consumption, and waste </a:t>
            </a:r>
            <a:r>
              <a:rPr lang="en-US" dirty="0" smtClean="0"/>
              <a:t>composition</a:t>
            </a:r>
          </a:p>
          <a:p>
            <a:r>
              <a:rPr lang="en-US" dirty="0" smtClean="0"/>
              <a:t>Apply given </a:t>
            </a:r>
            <a:r>
              <a:rPr lang="en-US" dirty="0" smtClean="0"/>
              <a:t>data to create a conceptual design for an appropriate landfill as well as explore the potential </a:t>
            </a:r>
            <a:r>
              <a:rPr lang="en-US" dirty="0"/>
              <a:t>for </a:t>
            </a:r>
            <a:r>
              <a:rPr lang="en-US" dirty="0" smtClean="0"/>
              <a:t>waste-to-energy recovery 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D1D8-8AA6-4A8D-897D-407A0EC9E6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1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iterature review of scholarly </a:t>
            </a:r>
            <a:r>
              <a:rPr lang="en-US" dirty="0"/>
              <a:t>works </a:t>
            </a:r>
            <a:r>
              <a:rPr lang="en-US" dirty="0" smtClean="0"/>
              <a:t>on local MSW management as well </a:t>
            </a:r>
            <a:r>
              <a:rPr lang="en-US" dirty="0"/>
              <a:t>as </a:t>
            </a:r>
            <a:r>
              <a:rPr lang="en-US" dirty="0" smtClean="0"/>
              <a:t>globally available waste disposal technologies was conducted</a:t>
            </a:r>
          </a:p>
          <a:p>
            <a:r>
              <a:rPr lang="en-US" dirty="0" smtClean="0"/>
              <a:t>Public </a:t>
            </a:r>
            <a:r>
              <a:rPr lang="en-US" dirty="0"/>
              <a:t>awareness on this issue </a:t>
            </a:r>
            <a:r>
              <a:rPr lang="en-US" dirty="0" smtClean="0"/>
              <a:t>was evaluated </a:t>
            </a:r>
            <a:r>
              <a:rPr lang="en-US" dirty="0"/>
              <a:t>with the use of a survey </a:t>
            </a:r>
            <a:r>
              <a:rPr lang="en-US" dirty="0" smtClean="0"/>
              <a:t>conducted </a:t>
            </a:r>
            <a:r>
              <a:rPr lang="en-US" dirty="0"/>
              <a:t>throughout the study </a:t>
            </a:r>
            <a:r>
              <a:rPr lang="en-US" dirty="0" smtClean="0"/>
              <a:t>area</a:t>
            </a:r>
          </a:p>
          <a:p>
            <a:r>
              <a:rPr lang="en-US" dirty="0" smtClean="0"/>
              <a:t>The </a:t>
            </a:r>
            <a:r>
              <a:rPr lang="en-US" dirty="0"/>
              <a:t>results of this survey </a:t>
            </a:r>
            <a:r>
              <a:rPr lang="en-US" dirty="0" smtClean="0"/>
              <a:t>were analyzed </a:t>
            </a:r>
            <a:r>
              <a:rPr lang="en-US" dirty="0"/>
              <a:t>using IBM </a:t>
            </a:r>
            <a:r>
              <a:rPr lang="en-US" dirty="0" smtClean="0"/>
              <a:t>SPSS statistical </a:t>
            </a:r>
            <a:r>
              <a:rPr lang="en-US" dirty="0"/>
              <a:t>analysis </a:t>
            </a:r>
            <a:r>
              <a:rPr lang="en-US" dirty="0" smtClean="0"/>
              <a:t>software</a:t>
            </a:r>
            <a:endParaRPr lang="en-US" dirty="0"/>
          </a:p>
          <a:p>
            <a:r>
              <a:rPr lang="en-US" dirty="0" smtClean="0"/>
              <a:t>Data was collected on current </a:t>
            </a:r>
            <a:r>
              <a:rPr lang="en-US" dirty="0"/>
              <a:t>incoming waste volumes </a:t>
            </a:r>
            <a:r>
              <a:rPr lang="en-US" dirty="0" smtClean="0"/>
              <a:t>and composition from </a:t>
            </a:r>
            <a:r>
              <a:rPr lang="en-US" dirty="0"/>
              <a:t>the </a:t>
            </a:r>
            <a:r>
              <a:rPr lang="en-US" dirty="0" smtClean="0"/>
              <a:t>local municipality. Per capita waste generation was computed using the following formula: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1855" y="5334000"/>
                <a:ext cx="7012945" cy="11292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𝑃𝑒𝑟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𝐶𝑎𝑝𝑖𝑡𝑎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𝑊𝑎𝑠𝑡𝑒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𝐺𝑒𝑛</m:t>
                      </m:r>
                      <m:r>
                        <a:rPr lang="en-US" b="0" i="1" smtClean="0">
                          <a:latin typeface="Cambria Math"/>
                        </a:rPr>
                        <m:t>.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𝑘𝑔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𝑐𝑎𝑝𝑖𝑡𝑎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𝑑𝑎𝑦</m:t>
                              </m:r>
                            </m:den>
                          </m:f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Total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Waste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kg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year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Population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×365</m:t>
                          </m:r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 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𝑑𝑎𝑦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𝑦𝑒𝑎𝑟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55" y="5334000"/>
                <a:ext cx="7012945" cy="112928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D1D8-8AA6-4A8D-897D-407A0EC9E6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6200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Population forecast </a:t>
                </a:r>
                <a:r>
                  <a:rPr lang="en-US" dirty="0" smtClean="0"/>
                  <a:t>was </a:t>
                </a:r>
                <a:r>
                  <a:rPr lang="en-US" dirty="0" smtClean="0"/>
                  <a:t>done with the use of the exponential growth formula: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(1+</m:t>
                          </m:r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Two growth </a:t>
                </a:r>
                <a:r>
                  <a:rPr lang="en-US" dirty="0" smtClean="0"/>
                  <a:t>rate </a:t>
                </a:r>
                <a:r>
                  <a:rPr lang="en-US" dirty="0" smtClean="0"/>
                  <a:t>scenarios for population forecasting: </a:t>
                </a:r>
                <a:r>
                  <a:rPr lang="en-US" dirty="0" smtClean="0"/>
                  <a:t>historical growth rate </a:t>
                </a:r>
                <a:r>
                  <a:rPr lang="en-US" dirty="0" smtClean="0"/>
                  <a:t>3.4</a:t>
                </a:r>
                <a:r>
                  <a:rPr lang="en-US" dirty="0" smtClean="0"/>
                  <a:t>%, and calculated growth rate of 2.2% based on </a:t>
                </a:r>
                <a:r>
                  <a:rPr lang="en-US" dirty="0" smtClean="0"/>
                  <a:t>population change over </a:t>
                </a:r>
                <a:r>
                  <a:rPr lang="en-US" dirty="0" smtClean="0"/>
                  <a:t>the last </a:t>
                </a:r>
                <a:r>
                  <a:rPr lang="en-US" dirty="0" smtClean="0"/>
                  <a:t>10 </a:t>
                </a:r>
                <a:r>
                  <a:rPr lang="en-US" dirty="0" smtClean="0"/>
                  <a:t>years</a:t>
                </a:r>
              </a:p>
              <a:p>
                <a:r>
                  <a:rPr lang="en-US" dirty="0" smtClean="0"/>
                  <a:t>Wast</a:t>
                </a:r>
                <a:r>
                  <a:rPr lang="en-US" dirty="0" smtClean="0"/>
                  <a:t>e generation forecast </a:t>
                </a:r>
                <a:r>
                  <a:rPr lang="en-US" dirty="0" smtClean="0"/>
                  <a:t>was </a:t>
                </a:r>
                <a:r>
                  <a:rPr lang="en-US" dirty="0" smtClean="0"/>
                  <a:t>done using the per capita generation and projected </a:t>
                </a:r>
                <a:r>
                  <a:rPr lang="en-US" dirty="0" smtClean="0"/>
                  <a:t>populations</a:t>
                </a:r>
              </a:p>
              <a:p>
                <a:r>
                  <a:rPr lang="en-US" dirty="0" smtClean="0"/>
                  <a:t>Feasibility of </a:t>
                </a:r>
                <a:r>
                  <a:rPr lang="en-US" dirty="0" smtClean="0"/>
                  <a:t>three </a:t>
                </a:r>
                <a:r>
                  <a:rPr lang="en-US" dirty="0" smtClean="0"/>
                  <a:t>MSW management </a:t>
                </a:r>
                <a:r>
                  <a:rPr lang="en-US" dirty="0" smtClean="0"/>
                  <a:t>approaches was evaluated:</a:t>
                </a:r>
              </a:p>
              <a:p>
                <a:pPr marL="868680" lvl="1" indent="-457200">
                  <a:buClr>
                    <a:schemeClr val="tx2"/>
                  </a:buClr>
                  <a:buFont typeface="+mj-lt"/>
                  <a:buAutoNum type="arabicPeriod"/>
                </a:pPr>
                <a:r>
                  <a:rPr lang="en-US" dirty="0" smtClean="0"/>
                  <a:t>Mass landfilling of all MSW</a:t>
                </a:r>
              </a:p>
              <a:p>
                <a:pPr marL="868680" lvl="1" indent="-457200">
                  <a:buClr>
                    <a:schemeClr val="tx2"/>
                  </a:buClr>
                  <a:buFont typeface="+mj-lt"/>
                  <a:buAutoNum type="arabicPeriod"/>
                </a:pPr>
                <a:r>
                  <a:rPr lang="en-US" dirty="0" smtClean="0"/>
                  <a:t>Mass Burn Incineration for Energy Recovery</a:t>
                </a:r>
              </a:p>
              <a:p>
                <a:pPr marL="868680" lvl="1" indent="-457200">
                  <a:buClr>
                    <a:schemeClr val="tx2"/>
                  </a:buClr>
                  <a:buFont typeface="+mj-lt"/>
                  <a:buAutoNum type="arabicPeriod"/>
                </a:pPr>
                <a:r>
                  <a:rPr lang="en-US" dirty="0" smtClean="0"/>
                  <a:t>Mass Burn Incineration with Recycling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620000" cy="5029200"/>
              </a:xfrm>
              <a:blipFill rotWithShape="1"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D1D8-8AA6-4A8D-897D-407A0EC9E6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05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6200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For the mass landfilling approach, landfill dimensions of top width 150m and depth 3m was assumed. </a:t>
                </a:r>
                <a:r>
                  <a:rPr lang="en-US" dirty="0"/>
                  <a:t>D</a:t>
                </a:r>
                <a:r>
                  <a:rPr lang="en-US" dirty="0" smtClean="0"/>
                  <a:t>ensity was taken to be 593 kg/m</a:t>
                </a:r>
                <a:r>
                  <a:rPr lang="en-US" baseline="30000" dirty="0" smtClean="0"/>
                  <a:t>3</a:t>
                </a:r>
              </a:p>
              <a:p>
                <a:r>
                  <a:rPr lang="en-US" dirty="0" smtClean="0"/>
                  <a:t>Total waste volume was calculated using the following equation:</a:t>
                </a:r>
              </a:p>
              <a:p>
                <a:endParaRPr lang="en-US" dirty="0" smtClean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𝑀𝑆𝑊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16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𝑃𝑒𝑟</m:t>
                          </m:r>
                          <m:r>
                            <a:rPr lang="en-US" sz="1600" i="1">
                              <a:latin typeface="Cambria Math"/>
                            </a:rPr>
                            <m:t> </m:t>
                          </m:r>
                          <m:r>
                            <a:rPr lang="en-US" sz="1600" i="1">
                              <a:latin typeface="Cambria Math"/>
                            </a:rPr>
                            <m:t>𝐶𝑎𝑝𝑖𝑡𝑎</m:t>
                          </m:r>
                          <m:r>
                            <a:rPr lang="en-US" sz="1600" i="1">
                              <a:latin typeface="Cambria Math"/>
                            </a:rPr>
                            <m:t> </m:t>
                          </m:r>
                          <m:r>
                            <a:rPr lang="en-US" sz="1600" i="1">
                              <a:latin typeface="Cambria Math"/>
                            </a:rPr>
                            <m:t>𝑊𝑎𝑠𝑡𝑒</m:t>
                          </m:r>
                          <m:r>
                            <a:rPr lang="en-US" sz="1600" i="1">
                              <a:latin typeface="Cambria Math"/>
                            </a:rPr>
                            <m:t> </m:t>
                          </m:r>
                          <m:r>
                            <a:rPr lang="en-US" sz="1600" i="1">
                              <a:latin typeface="Cambria Math"/>
                            </a:rPr>
                            <m:t>𝐺𝑒𝑛𝑒𝑟𝑎𝑡𝑖𝑜𝑛</m:t>
                          </m:r>
                          <m:r>
                            <a:rPr lang="en-US" sz="1600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/>
                                    </a:rPr>
                                    <m:t>𝑘𝑔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/>
                                    </a:rPr>
                                    <m:t>𝑐𝑎𝑝𝑖𝑡𝑎</m:t>
                                  </m:r>
                                  <m:r>
                                    <a:rPr lang="en-US" sz="16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latin typeface="Cambria Math"/>
                                    </a:rPr>
                                    <m:t>𝑑𝑎𝑦</m:t>
                                  </m:r>
                                </m:den>
                              </m:f>
                            </m:e>
                          </m:d>
                          <m:r>
                            <a:rPr lang="en-US" sz="1600" i="1">
                              <a:latin typeface="Cambria Math"/>
                            </a:rPr>
                            <m:t>×365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/>
                                    </a:rPr>
                                    <m:t>𝑑𝑎𝑦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/>
                                    </a:rPr>
                                    <m:t>𝑦𝑟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593.276 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/>
                                    </a:rPr>
                                    <m:t>𝑘𝑔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sz="1600" dirty="0" smtClean="0"/>
              </a:p>
              <a:p>
                <a:r>
                  <a:rPr lang="en-US" dirty="0" smtClean="0"/>
                  <a:t>Since the waste comprises only about 80% of the total landfill cell volume, it was adjusted using this equation:</a:t>
                </a:r>
              </a:p>
              <a:p>
                <a:pPr marL="114300" indent="0">
                  <a:buNone/>
                </a:pPr>
                <a:endParaRPr lang="en-US" dirty="0" smtClean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𝑐𝑒𝑙𝑙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𝑀𝑆𝑊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0.8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620000" cy="5029200"/>
              </a:xfrm>
              <a:blipFill rotWithShape="1">
                <a:blip r:embed="rId2"/>
                <a:stretch>
                  <a:fillRect t="-727" r="-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D1D8-8AA6-4A8D-897D-407A0EC9E6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8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 Cross-Section of Landfill Cell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6886" t="25675" r="31132" b="20122"/>
          <a:stretch/>
        </p:blipFill>
        <p:spPr bwMode="auto">
          <a:xfrm>
            <a:off x="304800" y="942033"/>
            <a:ext cx="7772400" cy="382140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DD1D8-8AA6-4A8D-897D-407A0EC9E6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320</TotalTime>
  <Words>1140</Words>
  <Application>Microsoft Office PowerPoint</Application>
  <PresentationFormat>On-screen Show (4:3)</PresentationFormat>
  <Paragraphs>188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Adjacency</vt:lpstr>
      <vt:lpstr>Conceptual Landfill Design and Energy Recovery Potential for Greater Dammam Area</vt:lpstr>
      <vt:lpstr>Outline</vt:lpstr>
      <vt:lpstr>Background</vt:lpstr>
      <vt:lpstr>Study Area</vt:lpstr>
      <vt:lpstr>Project Objectives</vt:lpstr>
      <vt:lpstr>Methodology</vt:lpstr>
      <vt:lpstr>Methodology</vt:lpstr>
      <vt:lpstr>Methodology</vt:lpstr>
      <vt:lpstr>Schematic Cross-Section of Landfill Cell</vt:lpstr>
      <vt:lpstr>Methodology</vt:lpstr>
      <vt:lpstr>Methodology</vt:lpstr>
      <vt:lpstr>Methodology</vt:lpstr>
      <vt:lpstr>MSW Composition for Greater Dammam Area</vt:lpstr>
      <vt:lpstr>Results</vt:lpstr>
      <vt:lpstr>Results</vt:lpstr>
      <vt:lpstr>Results</vt:lpstr>
      <vt:lpstr>Results</vt:lpstr>
      <vt:lpstr>Results</vt:lpstr>
      <vt:lpstr>Conclusion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Conceptual Landfill Design and Energy Recovery Potential for Greater Dammam Area</dc:title>
  <dc:creator>Imtiaz Ahmed</dc:creator>
  <cp:lastModifiedBy>Imtiaz Ahmed</cp:lastModifiedBy>
  <cp:revision>30</cp:revision>
  <dcterms:created xsi:type="dcterms:W3CDTF">2016-05-04T12:28:42Z</dcterms:created>
  <dcterms:modified xsi:type="dcterms:W3CDTF">2016-05-05T07:27:46Z</dcterms:modified>
</cp:coreProperties>
</file>