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7"/>
  </p:notesMasterIdLst>
  <p:sldIdLst>
    <p:sldId id="256" r:id="rId2"/>
    <p:sldId id="257" r:id="rId3"/>
    <p:sldId id="259" r:id="rId4"/>
    <p:sldId id="260" r:id="rId5"/>
    <p:sldId id="286" r:id="rId6"/>
    <p:sldId id="294" r:id="rId7"/>
    <p:sldId id="272" r:id="rId8"/>
    <p:sldId id="287" r:id="rId9"/>
    <p:sldId id="280" r:id="rId10"/>
    <p:sldId id="281" r:id="rId11"/>
    <p:sldId id="282" r:id="rId12"/>
    <p:sldId id="291" r:id="rId13"/>
    <p:sldId id="292" r:id="rId14"/>
    <p:sldId id="293" r:id="rId15"/>
    <p:sldId id="288" r:id="rId16"/>
    <p:sldId id="266" r:id="rId17"/>
    <p:sldId id="304" r:id="rId18"/>
    <p:sldId id="296" r:id="rId19"/>
    <p:sldId id="297" r:id="rId20"/>
    <p:sldId id="298" r:id="rId21"/>
    <p:sldId id="299" r:id="rId22"/>
    <p:sldId id="305" r:id="rId23"/>
    <p:sldId id="283" r:id="rId24"/>
    <p:sldId id="290" r:id="rId25"/>
    <p:sldId id="27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412" autoAdjust="0"/>
    <p:restoredTop sz="94641" autoAdjust="0"/>
  </p:normalViewPr>
  <p:slideViewPr>
    <p:cSldViewPr>
      <p:cViewPr>
        <p:scale>
          <a:sx n="66" d="100"/>
          <a:sy n="66" d="100"/>
        </p:scale>
        <p:origin x="-1512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468B1-E3D0-4538-950D-DC54179A491A}" type="datetimeFigureOut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1B0064-4A4E-49A3-BEC2-233C39661D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629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B0064-4A4E-49A3-BEC2-233C39661D52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779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dirty="0" smtClean="0"/>
              <a:t>initially focusing on heavy pallet loads but with the evolution of the technology the handled loads have become smaller </a:t>
            </a:r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1B0064-4A4E-49A3-BEC2-233C39661D5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349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9E4B9-BA40-45DA-AE2A-11FEF34871FC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112005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BF288-2AE7-4300-A4A0-CAE17C3E94A6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1028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FDA7-D2D9-4107-A555-EA824BBA4348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0546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583A6-8AB2-4F2F-87F8-441C3A1B3F42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1659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75D0F-E615-4B83-BF38-79090DD9A1EF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130852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A1609-0090-408E-9A78-BC93EB9D2AC1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689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4494-6C60-4E56-8063-08550158F5ED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30977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666B9B-6B64-4EBD-91EE-B197A6699D33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166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44DA-B2D1-4639-9448-5C6337AB8119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596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0E4E30C7-258F-499C-AFA4-9D341FD434F8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1615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DAEDD-FF82-4BFC-A5BA-40C679C1B810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478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FC7D007-2185-46E6-83B7-92303938AE96}" type="datetime1">
              <a:rPr lang="en-US" smtClean="0"/>
              <a:pPr/>
              <a:t>5/31/2017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8DA0CC-9A34-4747-A6A4-76FC19CD1EC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54533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1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r" defTabSz="914400" rtl="1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47800"/>
            <a:ext cx="9144000" cy="1246708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Project title: Automated Storage and Retrieval System (ASRS</a:t>
            </a:r>
            <a:r>
              <a:rPr lang="en-US" sz="3200" b="1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312426"/>
            <a:ext cx="9144000" cy="2357430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457200" indent="-457200" algn="l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Team Members:                                 </a:t>
            </a:r>
          </a:p>
          <a:p>
            <a:pPr marL="457200" indent="-457200" algn="l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Thamer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Alaqeel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                       201200928</a:t>
            </a:r>
          </a:p>
          <a:p>
            <a:pPr marL="457200" indent="-457200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Mohammed Al-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Mahasnah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201102745</a:t>
            </a:r>
          </a:p>
          <a:p>
            <a:pPr marL="457200" indent="-457200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Ali Al-Ghazal                             200901960</a:t>
            </a:r>
          </a:p>
          <a:p>
            <a:pPr marL="457200" indent="-457200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TurkiAlmutairi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                         201102637</a:t>
            </a:r>
          </a:p>
          <a:p>
            <a:pPr marL="457200" indent="-457200"/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Mohammed </a:t>
            </a:r>
            <a:r>
              <a:rPr lang="en-US" sz="1600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alsamih</a:t>
            </a:r>
            <a:r>
              <a:rPr lang="en-US" sz="1600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201200821</a:t>
            </a:r>
          </a:p>
          <a:p>
            <a:pPr marL="457200" indent="-457200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 Advisors</a:t>
            </a:r>
            <a:r>
              <a:rPr lang="en-US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Dr.NADER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SAWALHI</a:t>
            </a:r>
          </a:p>
          <a:p>
            <a:pPr marL="457200" indent="-457200"/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Advisor: </a:t>
            </a:r>
            <a:r>
              <a:rPr lang="en-US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Dr.NADER</a:t>
            </a:r>
            <a:r>
              <a:rPr lang="en-US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SAWALHI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80312" y="6309320"/>
            <a:ext cx="1233834" cy="365125"/>
          </a:xfrm>
        </p:spPr>
        <p:txBody>
          <a:bodyPr/>
          <a:lstStyle/>
          <a:p>
            <a:fld id="{218DA0CC-9A34-4747-A6A4-76FC19CD1EC3}" type="slidenum">
              <a:rPr lang="en-US" sz="1800" b="1" smtClean="0"/>
              <a:pPr/>
              <a:t>1</a:t>
            </a:fld>
            <a:endParaRPr lang="en-US" sz="1800" b="1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01296"/>
            <a:ext cx="7277100" cy="11274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3590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476672"/>
            <a:ext cx="7543800" cy="82316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pic>
        <p:nvPicPr>
          <p:cNvPr id="7" name="صورة 1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0746" b="11764"/>
          <a:stretch>
            <a:fillRect/>
          </a:stretch>
        </p:blipFill>
        <p:spPr bwMode="auto">
          <a:xfrm>
            <a:off x="1518120" y="2996952"/>
            <a:ext cx="1346034" cy="228601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صورة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629" b="-5036"/>
          <a:stretch>
            <a:fillRect/>
          </a:stretch>
        </p:blipFill>
        <p:spPr bwMode="auto">
          <a:xfrm>
            <a:off x="5809392" y="3173502"/>
            <a:ext cx="2218992" cy="22717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5508104" y="5507940"/>
            <a:ext cx="27206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Figure (</a:t>
            </a:r>
            <a:r>
              <a:rPr lang="en-US" i="1" dirty="0" smtClean="0"/>
              <a:t>1.5):</a:t>
            </a:r>
            <a:r>
              <a:rPr lang="en-US" dirty="0" smtClean="0"/>
              <a:t> </a:t>
            </a:r>
            <a:r>
              <a:rPr lang="en-US" i="1" dirty="0" smtClean="0"/>
              <a:t>bearing holder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034410" y="5507940"/>
            <a:ext cx="2313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Figure (1.4):</a:t>
            </a:r>
            <a:r>
              <a:rPr lang="en-US" dirty="0"/>
              <a:t> Fork Part1</a:t>
            </a:r>
          </a:p>
        </p:txBody>
      </p:sp>
      <p:pic>
        <p:nvPicPr>
          <p:cNvPr id="9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818202"/>
            <a:ext cx="2339752" cy="1754814"/>
          </a:xfrm>
          <a:prstGeom prst="rect">
            <a:avLst/>
          </a:prstGeom>
        </p:spPr>
      </p:pic>
      <p:pic>
        <p:nvPicPr>
          <p:cNvPr id="10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4410" y="1884696"/>
            <a:ext cx="2366091" cy="17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320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84798"/>
            <a:ext cx="7543800" cy="91014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pic>
        <p:nvPicPr>
          <p:cNvPr id="6" name="صورة 17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281" t="18629" b="17203"/>
          <a:stretch>
            <a:fillRect/>
          </a:stretch>
        </p:blipFill>
        <p:spPr bwMode="auto">
          <a:xfrm>
            <a:off x="5106112" y="3528152"/>
            <a:ext cx="3405392" cy="22145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181600" y="5742730"/>
            <a:ext cx="3254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Figure (</a:t>
            </a:r>
            <a:r>
              <a:rPr lang="en-US" i="1" dirty="0" smtClean="0"/>
              <a:t>1.7):</a:t>
            </a:r>
            <a:r>
              <a:rPr lang="en-US" dirty="0" smtClean="0"/>
              <a:t> </a:t>
            </a:r>
            <a:r>
              <a:rPr lang="en-US" dirty="0"/>
              <a:t>Motor Mount plate </a:t>
            </a:r>
          </a:p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2960" y="3373248"/>
            <a:ext cx="2137820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533400" y="5646382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Figure (</a:t>
            </a:r>
            <a:r>
              <a:rPr lang="en-US" i="1" dirty="0" smtClean="0"/>
              <a:t>1.6):</a:t>
            </a:r>
            <a:r>
              <a:rPr lang="en-US" dirty="0" smtClean="0"/>
              <a:t> slider bearing housing </a:t>
            </a:r>
            <a:endParaRPr lang="en-US" dirty="0"/>
          </a:p>
        </p:txBody>
      </p:sp>
      <p:pic>
        <p:nvPicPr>
          <p:cNvPr id="9" name="صورة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6847" y="1268760"/>
            <a:ext cx="2957411" cy="2259392"/>
          </a:xfrm>
          <a:prstGeom prst="rect">
            <a:avLst/>
          </a:prstGeom>
        </p:spPr>
      </p:pic>
      <p:pic>
        <p:nvPicPr>
          <p:cNvPr id="10" name="صورة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0800000">
            <a:off x="5181600" y="1168203"/>
            <a:ext cx="2860794" cy="22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0628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60848"/>
            <a:ext cx="4139952" cy="41764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1765311"/>
            <a:ext cx="4139952" cy="454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85903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132856"/>
            <a:ext cx="4427984" cy="4176464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496" y="2204864"/>
            <a:ext cx="4536504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4273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70066"/>
            <a:ext cx="4139952" cy="43156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36504" y="2013609"/>
            <a:ext cx="457200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29493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46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رابط كسهم مستقيم 10"/>
          <p:cNvCxnSpPr/>
          <p:nvPr/>
        </p:nvCxnSpPr>
        <p:spPr>
          <a:xfrm flipH="1">
            <a:off x="5764590" y="1524000"/>
            <a:ext cx="1017210" cy="533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كسهم مستقيم 13"/>
          <p:cNvCxnSpPr/>
          <p:nvPr/>
        </p:nvCxnSpPr>
        <p:spPr>
          <a:xfrm>
            <a:off x="2525052" y="876107"/>
            <a:ext cx="599148" cy="6478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/>
          <p:cNvCxnSpPr/>
          <p:nvPr/>
        </p:nvCxnSpPr>
        <p:spPr>
          <a:xfrm flipH="1" flipV="1">
            <a:off x="4949752" y="4616595"/>
            <a:ext cx="630360" cy="547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/>
          <p:cNvCxnSpPr/>
          <p:nvPr/>
        </p:nvCxnSpPr>
        <p:spPr>
          <a:xfrm flipH="1" flipV="1">
            <a:off x="5436099" y="3212977"/>
            <a:ext cx="144013" cy="19512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979712" y="5661248"/>
            <a:ext cx="834505" cy="7920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11560" y="6237312"/>
            <a:ext cx="136815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Bearing holder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923928" y="404664"/>
            <a:ext cx="360040" cy="1224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103948" y="404664"/>
            <a:ext cx="540060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3347864" y="116632"/>
            <a:ext cx="1368152" cy="28803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Fork rod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6781800" y="3573016"/>
            <a:ext cx="1102568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7740352" y="4293096"/>
            <a:ext cx="1296144" cy="43003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Motor mount plate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flipH="1" flipV="1">
            <a:off x="6012160" y="3933056"/>
            <a:ext cx="1320924" cy="11521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/>
          <p:cNvSpPr/>
          <p:nvPr/>
        </p:nvSpPr>
        <p:spPr>
          <a:xfrm>
            <a:off x="7030694" y="5092597"/>
            <a:ext cx="1974246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Slider bearing housing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755576" y="1412776"/>
            <a:ext cx="144016" cy="644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67544" y="1124744"/>
            <a:ext cx="108012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Rack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547664" y="601075"/>
            <a:ext cx="138936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2">
                    <a:lumMod val="75000"/>
                  </a:schemeClr>
                </a:solidFill>
              </a:rPr>
              <a:t>Mine Frame </a:t>
            </a:r>
            <a:endParaRPr lang="en-US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781800" y="1402164"/>
            <a:ext cx="108012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The Fork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762380" y="5164261"/>
            <a:ext cx="134743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Chrome rod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>
            <a:off x="5508105" y="2636912"/>
            <a:ext cx="2232247" cy="2880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740352" y="2383148"/>
            <a:ext cx="1296144" cy="558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vertical holder</a:t>
            </a:r>
          </a:p>
        </p:txBody>
      </p:sp>
      <p:cxnSp>
        <p:nvCxnSpPr>
          <p:cNvPr id="70" name="Straight Arrow Connector 69"/>
          <p:cNvCxnSpPr/>
          <p:nvPr/>
        </p:nvCxnSpPr>
        <p:spPr>
          <a:xfrm flipV="1">
            <a:off x="1187624" y="5452293"/>
            <a:ext cx="1626593" cy="2089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-1" y="5496938"/>
            <a:ext cx="1295637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Ball bearing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4572000" y="4437112"/>
            <a:ext cx="144016" cy="11278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/>
          <p:cNvSpPr/>
          <p:nvPr/>
        </p:nvSpPr>
        <p:spPr>
          <a:xfrm>
            <a:off x="4135512" y="5564916"/>
            <a:ext cx="1061828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Sprocket 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82" name="Straight Arrow Connector 81"/>
          <p:cNvCxnSpPr/>
          <p:nvPr/>
        </p:nvCxnSpPr>
        <p:spPr>
          <a:xfrm flipH="1" flipV="1">
            <a:off x="3275856" y="5308278"/>
            <a:ext cx="756084" cy="110905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 flipV="1">
            <a:off x="4949753" y="4293098"/>
            <a:ext cx="1062407" cy="43003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5737537" y="4742705"/>
            <a:ext cx="1138719" cy="349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</a:rPr>
              <a:t>Sprocket </a:t>
            </a:r>
            <a:r>
              <a:rPr lang="en-US" sz="1200" dirty="0" smtClean="0">
                <a:solidFill>
                  <a:schemeClr val="tx2">
                    <a:lumMod val="75000"/>
                  </a:schemeClr>
                </a:solidFill>
              </a:rPr>
              <a:t>shaft</a:t>
            </a:r>
            <a:endParaRPr lang="en-US" sz="12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H="1" flipV="1">
            <a:off x="7333084" y="3573016"/>
            <a:ext cx="551284" cy="1568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7600931" y="3729894"/>
            <a:ext cx="139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Motor plate 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608726" y="3729894"/>
            <a:ext cx="1283754" cy="3498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639126" y="6421978"/>
            <a:ext cx="1868980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2">
                    <a:lumMod val="75000"/>
                  </a:schemeClr>
                </a:solidFill>
              </a:rPr>
              <a:t>Sprocket Chain</a:t>
            </a:r>
          </a:p>
        </p:txBody>
      </p:sp>
    </p:spTree>
    <p:extLst>
      <p:ext uri="{BB962C8B-B14F-4D97-AF65-F5344CB8AC3E}">
        <p14:creationId xmlns:p14="http://schemas.microsoft.com/office/powerpoint/2010/main" xmlns="" val="11067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80872"/>
          </a:xfrm>
        </p:spPr>
        <p:txBody>
          <a:bodyPr>
            <a:normAutofit/>
          </a:bodyPr>
          <a:lstStyle/>
          <a:p>
            <a:pPr marL="0" indent="0" algn="ctr"/>
            <a:r>
              <a:rPr lang="en-US" sz="4000" b="1" dirty="0">
                <a:solidFill>
                  <a:schemeClr val="accent2">
                    <a:lumMod val="75000"/>
                  </a:schemeClr>
                </a:solidFill>
              </a:rPr>
              <a:t>Mechanism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2057400"/>
            <a:ext cx="5791200" cy="4221163"/>
          </a:xfrm>
        </p:spPr>
        <p:txBody>
          <a:bodyPr>
            <a:normAutofit/>
          </a:bodyPr>
          <a:lstStyle/>
          <a:p>
            <a:pPr algn="just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/>
              <a:t>  X-axis </a:t>
            </a:r>
          </a:p>
          <a:p>
            <a:pPr algn="just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/>
              <a:t>  Y-axis</a:t>
            </a:r>
          </a:p>
          <a:p>
            <a:pPr algn="just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sz="2000" b="1" dirty="0" smtClean="0"/>
              <a:t>  Z-axis</a:t>
            </a:r>
          </a:p>
          <a:p>
            <a:pPr algn="just" rtl="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lang="en-US" b="1" dirty="0" smtClean="0"/>
              <a:t>Servo Motor </a:t>
            </a:r>
            <a:endParaRPr lang="en-US" sz="20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z="1800" b="1" smtClean="0"/>
              <a:pPr/>
              <a:t>16</a:t>
            </a:fld>
            <a:endParaRPr lang="en-US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296510" cy="412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8310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543800" cy="756633"/>
          </a:xfrm>
        </p:spPr>
        <p:txBody>
          <a:bodyPr/>
          <a:lstStyle/>
          <a:p>
            <a:r>
              <a:rPr lang="en-US" dirty="0" smtClean="0"/>
              <a:t>motors </a:t>
            </a:r>
            <a:r>
              <a:rPr lang="en-US" dirty="0"/>
              <a:t>specification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3" y="1196752"/>
            <a:ext cx="8964487" cy="662382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2400" b="1" dirty="0"/>
              <a:t>Selection Procedure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The first step is to determine the drive mechanism for your equipment. Some examples are direct rotation, a ball screw, a belt and pulley or a rack and pinion. Along with the type of drive mechanism, you must also determine the dimensions, mass and friction coefficient, etc. that are required for the load calculation: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Dimensions and mass (or density) of load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Dimensions and mass (or density) of each part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Friction coefficient of the sliding surface of each moving part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Next you will need to determine the required specifications for the equipment: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Operating speed and operating time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Positioning distance and positioning time</a:t>
            </a:r>
          </a:p>
          <a:p>
            <a:pPr algn="l">
              <a:lnSpc>
                <a:spcPct val="100000"/>
              </a:lnSpc>
            </a:pPr>
            <a:r>
              <a:rPr lang="en-US" sz="1600" dirty="0" smtClean="0"/>
              <a:t> Sopping accuracy , Resolution</a:t>
            </a:r>
            <a:r>
              <a:rPr lang="en-US" sz="1600" dirty="0"/>
              <a:t> </a:t>
            </a:r>
            <a:r>
              <a:rPr lang="en-US" sz="1600" dirty="0" smtClean="0"/>
              <a:t>, Position holding , Power </a:t>
            </a:r>
            <a:r>
              <a:rPr lang="en-US" sz="1600" dirty="0"/>
              <a:t>supply and </a:t>
            </a:r>
            <a:r>
              <a:rPr lang="en-US" sz="1600" dirty="0" smtClean="0"/>
              <a:t>voltage and Operating </a:t>
            </a:r>
            <a:r>
              <a:rPr lang="en-US" sz="1600" dirty="0"/>
              <a:t>environment</a:t>
            </a:r>
          </a:p>
          <a:p>
            <a:pPr algn="l">
              <a:lnSpc>
                <a:spcPct val="100000"/>
              </a:lnSpc>
            </a:pPr>
            <a:r>
              <a:rPr lang="en-US" sz="1600" dirty="0"/>
              <a:t>Specific features and requirements such as; Open-Loop, Closed-Loop, Programmable, Feedback, IP rating, Agent approvals, etc.</a:t>
            </a:r>
          </a:p>
          <a:p>
            <a:pPr algn="l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233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Servo #stepper motor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009243"/>
            <a:ext cx="7543801" cy="4023360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50000"/>
              </a:lnSpc>
            </a:pPr>
            <a:r>
              <a:rPr lang="en-US" dirty="0"/>
              <a:t>The HBS series offers an alternative for applications requiring high performance and high reliability when the servo was the only choice,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while it remains cost-effective. The system includes a 2-phase stepper motor combined with a fully digital, high performance drive 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an internal encoder which is used to close the position, velocity and current loops in real time, just like servo systems. It combines the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best of servo and stepper motor technologies, and delivers unique capabilities and enhancements over both, while at a fraction of the cost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of a servo system.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32656"/>
            <a:ext cx="2392892" cy="1790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966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4968552" cy="3561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55291"/>
            <a:ext cx="3666349" cy="402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577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957072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Outline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2067" y="1752600"/>
            <a:ext cx="7408333" cy="4724400"/>
          </a:xfrm>
        </p:spPr>
        <p:txBody>
          <a:bodyPr>
            <a:normAutofit/>
          </a:bodyPr>
          <a:lstStyle/>
          <a:p>
            <a:pPr algn="l" rtl="0">
              <a:lnSpc>
                <a:spcPct val="20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Project Objectives</a:t>
            </a:r>
          </a:p>
          <a:p>
            <a:pPr algn="l" rtl="0">
              <a:lnSpc>
                <a:spcPct val="20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Background</a:t>
            </a:r>
          </a:p>
          <a:p>
            <a:pPr algn="l" rtl="0">
              <a:lnSpc>
                <a:spcPct val="20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Design and Progress</a:t>
            </a:r>
          </a:p>
          <a:p>
            <a:pPr algn="l" rtl="0">
              <a:lnSpc>
                <a:spcPct val="20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Testing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, and Results</a:t>
            </a:r>
          </a:p>
          <a:p>
            <a:pPr algn="l" rtl="0">
              <a:lnSpc>
                <a:spcPct val="200000"/>
              </a:lnSpc>
              <a:buFont typeface="Wingdings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Summary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, conclusions and Future </a:t>
            </a:r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work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z="1800" b="1" smtClean="0"/>
              <a:pPr/>
              <a:t>2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234457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D:\Users\201200821\Downloads\IMG_07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95400"/>
            <a:ext cx="33528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3962400"/>
            <a:ext cx="3454400" cy="25908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980728"/>
            <a:ext cx="5196221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210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Selection of the Motor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l"/>
            <a:r>
              <a:rPr lang="en-US" dirty="0"/>
              <a:t>hybrid servo #stepper </a:t>
            </a:r>
          </a:p>
          <a:p>
            <a:pPr algn="l" fontAlgn="base"/>
            <a:r>
              <a:rPr lang="en-US" i="1" dirty="0"/>
              <a:t>Stepper based servo control</a:t>
            </a:r>
            <a:endParaRPr lang="en-US" dirty="0"/>
          </a:p>
          <a:p>
            <a:pPr algn="l" fontAlgn="base"/>
            <a:r>
              <a:rPr lang="en-US" i="1" dirty="0"/>
              <a:t>Direct 120 / 220 / 230 AC input, or DC to 100V</a:t>
            </a:r>
            <a:endParaRPr lang="en-US" dirty="0"/>
          </a:p>
          <a:p>
            <a:pPr algn="l" fontAlgn="base"/>
            <a:r>
              <a:rPr lang="en-US" i="1" dirty="0"/>
              <a:t>Closed position loop to eliminate loss of synchronization</a:t>
            </a:r>
            <a:endParaRPr lang="en-US" dirty="0"/>
          </a:p>
          <a:p>
            <a:pPr algn="l" fontAlgn="base"/>
            <a:r>
              <a:rPr lang="en-US" i="1" dirty="0"/>
              <a:t>No torque reservation</a:t>
            </a:r>
            <a:endParaRPr lang="en-US" dirty="0"/>
          </a:p>
          <a:p>
            <a:pPr algn="l" fontAlgn="base"/>
            <a:r>
              <a:rPr lang="en-US" i="1" dirty="0"/>
              <a:t>Load based output current for extra low motor heating</a:t>
            </a:r>
            <a:endParaRPr lang="en-US" dirty="0"/>
          </a:p>
          <a:p>
            <a:pPr algn="l" fontAlgn="base"/>
            <a:r>
              <a:rPr lang="en-US" i="1" dirty="0"/>
              <a:t>Smooth motor movement and low motor noise</a:t>
            </a:r>
            <a:endParaRPr lang="en-US" dirty="0"/>
          </a:p>
          <a:p>
            <a:pPr algn="l" fontAlgn="base"/>
            <a:r>
              <a:rPr lang="en-US" i="1" dirty="0"/>
              <a:t>Quick response and no hunting</a:t>
            </a:r>
            <a:endParaRPr lang="en-US" dirty="0"/>
          </a:p>
          <a:p>
            <a:pPr algn="l" fontAlgn="base"/>
            <a:r>
              <a:rPr lang="en-US" i="1" dirty="0"/>
              <a:t>No overshooting and almost zero settling time</a:t>
            </a:r>
            <a:endParaRPr lang="en-US" dirty="0"/>
          </a:p>
          <a:p>
            <a:pPr algn="l" fontAlgn="base"/>
            <a:r>
              <a:rPr lang="en-US" i="1" dirty="0"/>
              <a:t>High starting torque, high inertial loads</a:t>
            </a:r>
            <a:endParaRPr lang="en-US" dirty="0"/>
          </a:p>
          <a:p>
            <a:pPr algn="l" fontAlgn="base"/>
            <a:r>
              <a:rPr lang="en-US" i="1" dirty="0"/>
              <a:t>Plug-and-play, no tuning for most of applications</a:t>
            </a:r>
            <a:endParaRPr lang="en-US" dirty="0"/>
          </a:p>
          <a:p>
            <a:pPr algn="l"/>
            <a:endParaRPr lang="en-US" dirty="0"/>
          </a:p>
          <a:p>
            <a:pPr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041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8628"/>
            <a:ext cx="7459192" cy="564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868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95536" y="28983"/>
            <a:ext cx="864096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T</a:t>
            </a:r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</a:rPr>
              <a:t>esting </a:t>
            </a:r>
            <a:r>
              <a:rPr lang="en-US" sz="6000" b="1" dirty="0">
                <a:solidFill>
                  <a:schemeClr val="accent2">
                    <a:lumMod val="50000"/>
                  </a:schemeClr>
                </a:solidFill>
              </a:rPr>
              <a:t>and Results</a:t>
            </a:r>
            <a:endParaRPr lang="ar-SA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WhatsApp Video 2017-05-29 at 10.27.27 AM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79650"/>
            <a:ext cx="9144000" cy="6192688"/>
          </a:xfrm>
        </p:spPr>
      </p:pic>
    </p:spTree>
    <p:extLst>
      <p:ext uri="{BB962C8B-B14F-4D97-AF65-F5344CB8AC3E}">
        <p14:creationId xmlns:p14="http://schemas.microsoft.com/office/powerpoint/2010/main" xmlns="" val="426195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Summary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</a:rPr>
              <a:t>, conclusions and Future 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work</a:t>
            </a:r>
            <a:endParaRPr lang="ar-SA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276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38200" y="2362200"/>
            <a:ext cx="7408333" cy="3450696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0" algn="ctr">
              <a:buNone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Thank you for listening</a:t>
            </a:r>
          </a:p>
          <a:p>
            <a:pPr marL="0" indent="0" algn="ctr">
              <a:buNone/>
            </a:pP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 &amp; A</a:t>
            </a:r>
            <a:endParaRPr lang="en-US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305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880872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50000"/>
                  </a:schemeClr>
                </a:solidFill>
              </a:rPr>
              <a:t>Objectives</a:t>
            </a:r>
            <a:endParaRPr lang="en-US" sz="4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057400"/>
            <a:ext cx="8305801" cy="4179911"/>
          </a:xfrm>
        </p:spPr>
        <p:txBody>
          <a:bodyPr>
            <a:normAutofit fontScale="92500" lnSpcReduction="10000"/>
          </a:bodyPr>
          <a:lstStyle/>
          <a:p>
            <a:pPr lvl="0" algn="just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Design and build a prototype ASRS new design that can be used in libraries and in stores</a:t>
            </a:r>
          </a:p>
          <a:p>
            <a:pPr lvl="0" algn="just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The system includes a transporting mechanism and control system</a:t>
            </a:r>
          </a:p>
          <a:p>
            <a:pPr lvl="0" algn="just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chemeClr val="accent2">
                    <a:lumMod val="75000"/>
                  </a:schemeClr>
                </a:solidFill>
              </a:rPr>
              <a:t>To design new robotic tasks that can introduce more tasks in simple operations</a:t>
            </a:r>
          </a:p>
          <a:p>
            <a:pPr algn="just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sz="2200" b="1" dirty="0" smtClean="0">
                <a:solidFill>
                  <a:schemeClr val="accent2">
                    <a:lumMod val="75000"/>
                  </a:schemeClr>
                </a:solidFill>
              </a:rPr>
              <a:t>A prototype is produced and tested</a:t>
            </a:r>
          </a:p>
          <a:p>
            <a:pPr marL="0" indent="0" algn="just" rtl="0">
              <a:buNone/>
            </a:pPr>
            <a:endParaRPr lang="en-US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z="1800" b="1" smtClean="0"/>
              <a:pPr/>
              <a:t>3</a:t>
            </a:fld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xmlns="" val="21205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910148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chemeClr val="accent2">
                    <a:lumMod val="50000"/>
                  </a:schemeClr>
                </a:solidFill>
              </a:rPr>
              <a:t>Background</a:t>
            </a:r>
            <a:endParaRPr lang="en-US" sz="6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900" y="1052736"/>
            <a:ext cx="8458200" cy="3367276"/>
          </a:xfrm>
        </p:spPr>
        <p:txBody>
          <a:bodyPr>
            <a:normAutofit fontScale="92500"/>
          </a:bodyPr>
          <a:lstStyle/>
          <a:p>
            <a:pPr algn="l" rtl="0">
              <a:lnSpc>
                <a:spcPct val="200000"/>
              </a:lnSpc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ARSR are widely used in industry . First started in the 1960s, .. Very advanced through computer control</a:t>
            </a:r>
            <a:endParaRPr lang="en-US" sz="20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 rtl="0">
              <a:lnSpc>
                <a:spcPct val="200000"/>
              </a:lnSpc>
            </a:pP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enefits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in industry and in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warehouses</a:t>
            </a:r>
          </a:p>
          <a:p>
            <a:pPr algn="l" rtl="0">
              <a:lnSpc>
                <a:spcPct val="200000"/>
              </a:lnSpc>
            </a:pP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</a:rPr>
              <a:t>Double-deep AS/RS                                                   High-density, multiple-deep AS/RS</a:t>
            </a:r>
          </a:p>
          <a:p>
            <a:pPr algn="l" rtl="0">
              <a:lnSpc>
                <a:spcPct val="200000"/>
              </a:lnSpc>
            </a:pPr>
            <a:endParaRPr lang="en-U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553050" y="6250163"/>
            <a:ext cx="1161826" cy="365125"/>
          </a:xfrm>
        </p:spPr>
        <p:txBody>
          <a:bodyPr/>
          <a:lstStyle/>
          <a:p>
            <a:fld id="{218DA0CC-9A34-4747-A6A4-76FC19CD1EC3}" type="slidenum">
              <a:rPr lang="en-US" sz="1800" b="1" smtClean="0"/>
              <a:pPr/>
              <a:t>4</a:t>
            </a:fld>
            <a:endParaRPr lang="en-US" sz="1800" b="1" dirty="0"/>
          </a:p>
        </p:txBody>
      </p:sp>
      <p:pic>
        <p:nvPicPr>
          <p:cNvPr id="7" name="صورة 3" descr="BT-5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3857653"/>
            <a:ext cx="4283968" cy="3000372"/>
          </a:xfrm>
          <a:prstGeom prst="rect">
            <a:avLst/>
          </a:prstGeom>
        </p:spPr>
      </p:pic>
      <p:pic>
        <p:nvPicPr>
          <p:cNvPr id="8" name="Picture 7" descr="C:\Users\Lenovo\Desktop\333333.jpg"/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283968" y="3857653"/>
            <a:ext cx="4860032" cy="30003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61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Design and Progress</a:t>
            </a:r>
            <a:br>
              <a:rPr lang="en-US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</a:br>
            <a:endParaRPr lang="ar-SA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" name="عنصر نائب للمحتوى 1"/>
          <p:cNvSpPr>
            <a:spLocks noGrp="1"/>
          </p:cNvSpPr>
          <p:nvPr>
            <p:ph idx="1"/>
          </p:nvPr>
        </p:nvSpPr>
        <p:spPr>
          <a:xfrm>
            <a:off x="228601" y="2675467"/>
            <a:ext cx="8051800" cy="3450696"/>
          </a:xfrm>
        </p:spPr>
        <p:txBody>
          <a:bodyPr/>
          <a:lstStyle/>
          <a:p>
            <a:pPr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Project main parts </a:t>
            </a:r>
          </a:p>
          <a:p>
            <a:pPr algn="l" rtl="0">
              <a:lnSpc>
                <a:spcPct val="200000"/>
              </a:lnSpc>
              <a:buFont typeface="Wingdings" panose="05000000000000000000" pitchFamily="2" charset="2"/>
              <a:buChar char="v"/>
            </a:pP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 Mechanism </a:t>
            </a:r>
            <a:endParaRPr lang="ar-S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عنصر نائب لرقم الشريحة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7262" y="1793023"/>
            <a:ext cx="5996738" cy="4499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06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5" name="صورة 1" descr="C:\Users\AL-Taif\Pictures\IMG-20170528-WA0012.jp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700808"/>
            <a:ext cx="914400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23909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064533960"/>
              </p:ext>
            </p:extLst>
          </p:nvPr>
        </p:nvGraphicFramePr>
        <p:xfrm>
          <a:off x="65078" y="794781"/>
          <a:ext cx="8991600" cy="5197475"/>
        </p:xfrm>
        <a:graphic>
          <a:graphicData uri="http://schemas.openxmlformats.org/presentationml/2006/ole">
            <p:oleObj spid="_x0000_s6203" name="Acrobat Document" r:id="rId3" imgW="7681680" imgH="5444640" progId="AcroExch.Document.7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3428998" y="5967205"/>
            <a:ext cx="22637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 Figure </a:t>
            </a:r>
            <a:r>
              <a:rPr lang="en-US" i="1" dirty="0" smtClean="0"/>
              <a:t>(1.1): Main </a:t>
            </a:r>
            <a:r>
              <a:rPr lang="en-US" i="1" dirty="0"/>
              <a:t>Part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2261" y="-36216"/>
            <a:ext cx="899160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xmlns="" val="261321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  <a:endParaRPr lang="en-US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7504" y="2471534"/>
            <a:ext cx="3883808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+mj-cs"/>
              </a:rPr>
              <a:t>Three motors 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endParaRPr lang="en-US" sz="3200" dirty="0" smtClean="0">
              <a:solidFill>
                <a:schemeClr val="accent2">
                  <a:lumMod val="75000"/>
                </a:schemeClr>
              </a:solidFill>
              <a:cs typeface="+mj-cs"/>
            </a:endParaRP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cs typeface="+mj-cs"/>
              </a:rPr>
              <a:t>X, Y, and Z axis </a:t>
            </a:r>
            <a:endParaRPr lang="ar-SA" sz="3200" dirty="0">
              <a:solidFill>
                <a:schemeClr val="accent2">
                  <a:lumMod val="75000"/>
                </a:schemeClr>
              </a:solidFill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11960" y="2471534"/>
            <a:ext cx="3920278" cy="292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5301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0100" y="260648"/>
            <a:ext cx="7543800" cy="88870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Project main Parts </a:t>
            </a: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427984" y="2871345"/>
            <a:ext cx="3800475" cy="307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DA0CC-9A34-4747-A6A4-76FC19CD1EC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00603" y="6034704"/>
            <a:ext cx="2731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Figure </a:t>
            </a:r>
            <a:r>
              <a:rPr lang="en-US" i="1" dirty="0" smtClean="0"/>
              <a:t>(1.3):</a:t>
            </a:r>
            <a:r>
              <a:rPr lang="en-US" dirty="0" smtClean="0"/>
              <a:t> </a:t>
            </a:r>
            <a:r>
              <a:rPr lang="en-US" i="1" dirty="0" smtClean="0"/>
              <a:t>sprocket shaft </a:t>
            </a:r>
            <a:endParaRPr lang="en-US" dirty="0"/>
          </a:p>
        </p:txBody>
      </p:sp>
      <p:pic>
        <p:nvPicPr>
          <p:cNvPr id="7" name="صورة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922" b="10897"/>
          <a:stretch>
            <a:fillRect/>
          </a:stretch>
        </p:blipFill>
        <p:spPr bwMode="auto">
          <a:xfrm>
            <a:off x="847816" y="3292567"/>
            <a:ext cx="3143272" cy="290037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1179025" y="6034704"/>
            <a:ext cx="2422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i="1" dirty="0"/>
              <a:t>Figure (1.2):</a:t>
            </a:r>
            <a:r>
              <a:rPr lang="en-US" dirty="0"/>
              <a:t> </a:t>
            </a:r>
            <a:r>
              <a:rPr lang="en-US" i="1" dirty="0" smtClean="0"/>
              <a:t>chrome rod</a:t>
            </a:r>
            <a:endParaRPr lang="en-US" dirty="0"/>
          </a:p>
        </p:txBody>
      </p:sp>
      <p:pic>
        <p:nvPicPr>
          <p:cNvPr id="9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192748"/>
            <a:ext cx="2817277" cy="2112958"/>
          </a:xfrm>
          <a:prstGeom prst="rect">
            <a:avLst/>
          </a:prstGeom>
        </p:spPr>
      </p:pic>
      <p:pic>
        <p:nvPicPr>
          <p:cNvPr id="10" name="صورة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025" y="1240763"/>
            <a:ext cx="2779131" cy="208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699</TotalTime>
  <Words>494</Words>
  <Application>Microsoft Office PowerPoint</Application>
  <PresentationFormat>عرض على الشاشة (3:4)‏</PresentationFormat>
  <Paragraphs>119</Paragraphs>
  <Slides>25</Slides>
  <Notes>2</Notes>
  <HiddenSlides>0</HiddenSlides>
  <MMClips>1</MMClips>
  <ScaleCrop>false</ScaleCrop>
  <HeadingPairs>
    <vt:vector size="6" baseType="variant">
      <vt:variant>
        <vt:lpstr>سمة</vt:lpstr>
      </vt:variant>
      <vt:variant>
        <vt:i4>1</vt:i4>
      </vt:variant>
      <vt:variant>
        <vt:lpstr>خوادم OLE مضمنة</vt:lpstr>
      </vt:variant>
      <vt:variant>
        <vt:i4>1</vt:i4>
      </vt:variant>
      <vt:variant>
        <vt:lpstr>عناوين الشرائح</vt:lpstr>
      </vt:variant>
      <vt:variant>
        <vt:i4>25</vt:i4>
      </vt:variant>
    </vt:vector>
  </HeadingPairs>
  <TitlesOfParts>
    <vt:vector size="27" baseType="lpstr">
      <vt:lpstr>Retrospect</vt:lpstr>
      <vt:lpstr>Acrobat Document</vt:lpstr>
      <vt:lpstr>Project title: Automated Storage and Retrieval System (ASRS)</vt:lpstr>
      <vt:lpstr>Outline</vt:lpstr>
      <vt:lpstr>Objectives</vt:lpstr>
      <vt:lpstr>Background</vt:lpstr>
      <vt:lpstr>Design and Progress </vt:lpstr>
      <vt:lpstr>Project main Parts </vt:lpstr>
      <vt:lpstr>الشريحة 7</vt:lpstr>
      <vt:lpstr>Project main Parts </vt:lpstr>
      <vt:lpstr>Project main Parts </vt:lpstr>
      <vt:lpstr>Project main Parts </vt:lpstr>
      <vt:lpstr>Project main Parts </vt:lpstr>
      <vt:lpstr>Project main Parts </vt:lpstr>
      <vt:lpstr>Project main Parts </vt:lpstr>
      <vt:lpstr>Project main Parts </vt:lpstr>
      <vt:lpstr>الشريحة 15</vt:lpstr>
      <vt:lpstr>Mechanism</vt:lpstr>
      <vt:lpstr>motors specification </vt:lpstr>
      <vt:lpstr>Servo #stepper motor </vt:lpstr>
      <vt:lpstr>الشريحة 19</vt:lpstr>
      <vt:lpstr>الشريحة 20</vt:lpstr>
      <vt:lpstr>Selection of the Motor </vt:lpstr>
      <vt:lpstr>الشريحة 22</vt:lpstr>
      <vt:lpstr>الشريحة 23</vt:lpstr>
      <vt:lpstr>Summary, conclusions and Future work</vt:lpstr>
      <vt:lpstr>الشريحة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AL-Taif</cp:lastModifiedBy>
  <cp:revision>81</cp:revision>
  <dcterms:created xsi:type="dcterms:W3CDTF">2017-04-21T13:19:44Z</dcterms:created>
  <dcterms:modified xsi:type="dcterms:W3CDTF">2017-05-31T18:10:20Z</dcterms:modified>
</cp:coreProperties>
</file>