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8" r:id="rId10"/>
    <p:sldId id="269" r:id="rId11"/>
    <p:sldId id="270" r:id="rId12"/>
    <p:sldId id="275" r:id="rId13"/>
    <p:sldId id="277" r:id="rId14"/>
    <p:sldId id="279" r:id="rId15"/>
    <p:sldId id="282" r:id="rId16"/>
    <p:sldId id="283" r:id="rId17"/>
    <p:sldId id="266" r:id="rId18"/>
    <p:sldId id="265" r:id="rId19"/>
    <p:sldId id="281" r:id="rId20"/>
    <p:sldId id="284" r:id="rId21"/>
    <p:sldId id="285" r:id="rId22"/>
    <p:sldId id="280" r:id="rId23"/>
    <p:sldId id="26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1DE56-4068-4FED-8F5F-336E7270BAE2}" type="datetimeFigureOut">
              <a:rPr lang="en-US" smtClean="0"/>
              <a:pPr/>
              <a:t>5/29/2017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996A5-17BD-4EEC-A7E8-5E6BEFFE7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3501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996A5-17BD-4EEC-A7E8-5E6BEFFE7B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2068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6996A5-17BD-4EEC-A7E8-5E6BEFFE7B3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2068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F6BCBE8-30B0-4476-8762-9236B142003A}" type="datetimeFigureOut">
              <a:rPr lang="en-US" smtClean="0"/>
              <a:pPr/>
              <a:t>5/29/2017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100" dirty="0">
              <a:solidFill>
                <a:schemeClr val="tx2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algn="l" eaLnBrk="1" latinLnBrk="0" hangingPunct="1"/>
            <a:fld id="{09CEB3EB-F4F2-46F4-8867-D3C68411A9A0}" type="slidenum">
              <a:rPr kumimoji="0" lang="en-US" smtClean="0"/>
              <a:pPr algn="l" eaLnBrk="1" latinLnBrk="0" hangingPunct="1"/>
              <a:t>‹#›</a:t>
            </a:fld>
            <a:endParaRPr kumimoji="0" lang="en-US" sz="120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514600"/>
            <a:ext cx="9067800" cy="1066800"/>
          </a:xfrm>
        </p:spPr>
        <p:txBody>
          <a:bodyPr>
            <a:noAutofit/>
          </a:bodyPr>
          <a:lstStyle/>
          <a:p>
            <a:pPr algn="ctr"/>
            <a:r>
              <a:rPr lang="en-US" sz="3400" dirty="0" smtClean="0">
                <a:cs typeface="Times New Roman" pitchFamily="18" charset="0"/>
              </a:rPr>
              <a:t>Adjustable Single Weight Lifting Machine </a:t>
            </a:r>
            <a:endParaRPr lang="en-US" sz="3400" dirty="0"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848600" cy="12954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b="1" dirty="0" smtClean="0">
                <a:latin typeface="+mj-lt"/>
                <a:cs typeface="Times New Roman" pitchFamily="18" charset="0"/>
              </a:rPr>
              <a:t>Mechanical Engineering Senior Project</a:t>
            </a:r>
          </a:p>
          <a:p>
            <a:pPr algn="ctr"/>
            <a:r>
              <a:rPr lang="en-US" b="1" dirty="0" smtClean="0">
                <a:latin typeface="+mj-lt"/>
                <a:cs typeface="Times New Roman" pitchFamily="18" charset="0"/>
              </a:rPr>
              <a:t>Group #12  </a:t>
            </a:r>
          </a:p>
          <a:p>
            <a:pPr algn="ctr"/>
            <a:r>
              <a:rPr lang="en-US" b="1" dirty="0" smtClean="0">
                <a:latin typeface="+mj-lt"/>
                <a:cs typeface="Times New Roman" pitchFamily="18" charset="0"/>
              </a:rPr>
              <a:t>Advisor: Ragu </a:t>
            </a:r>
            <a:r>
              <a:rPr lang="en-US" b="1" dirty="0" err="1" smtClean="0">
                <a:latin typeface="+mj-lt"/>
                <a:cs typeface="Times New Roman" pitchFamily="18" charset="0"/>
              </a:rPr>
              <a:t>Kannan</a:t>
            </a:r>
            <a:r>
              <a:rPr lang="en-US" b="1" dirty="0" smtClean="0">
                <a:latin typeface="+mj-lt"/>
                <a:cs typeface="Times New Roman" pitchFamily="18" charset="0"/>
              </a:rPr>
              <a:t> </a:t>
            </a:r>
          </a:p>
          <a:p>
            <a:pPr algn="ctr"/>
            <a:r>
              <a:rPr lang="en-US" b="1" dirty="0" smtClean="0">
                <a:latin typeface="+mj-lt"/>
                <a:cs typeface="Times New Roman" pitchFamily="18" charset="0"/>
              </a:rPr>
              <a:t>Co Advisor: Nader </a:t>
            </a:r>
            <a:r>
              <a:rPr lang="en-US" b="1" dirty="0" err="1" smtClean="0">
                <a:latin typeface="+mj-lt"/>
                <a:cs typeface="Times New Roman" pitchFamily="18" charset="0"/>
              </a:rPr>
              <a:t>Sawalhi</a:t>
            </a:r>
            <a:r>
              <a:rPr lang="en-US" b="1" dirty="0" smtClean="0">
                <a:latin typeface="+mj-lt"/>
                <a:cs typeface="Times New Roman" pitchFamily="18" charset="0"/>
              </a:rPr>
              <a:t>  </a:t>
            </a:r>
            <a:endParaRPr lang="en-US" b="1" dirty="0">
              <a:latin typeface="+mj-lt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971800" cy="243840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05795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4724400" cy="60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Overall design </a:t>
            </a:r>
            <a:r>
              <a:rPr lang="en-US" dirty="0" smtClean="0">
                <a:solidFill>
                  <a:srgbClr val="FF0000"/>
                </a:solidFill>
              </a:rPr>
              <a:t>(Top View)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Design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9283" t="30208" r="45534" b="20833"/>
          <a:stretch>
            <a:fillRect/>
          </a:stretch>
        </p:blipFill>
        <p:spPr bwMode="auto">
          <a:xfrm>
            <a:off x="2590800" y="1752600"/>
            <a:ext cx="4191000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4724400" cy="60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Aluminum Cones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Design 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 l="17807" t="18073" r="48006" b="36317"/>
          <a:stretch>
            <a:fillRect/>
          </a:stretch>
        </p:blipFill>
        <p:spPr>
          <a:xfrm>
            <a:off x="228600" y="1600200"/>
            <a:ext cx="5410200" cy="4191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791200" y="2209800"/>
            <a:ext cx="3581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Ratio is 4:1</a:t>
            </a:r>
          </a:p>
          <a:p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Small diameter (4 cm)</a:t>
            </a:r>
          </a:p>
          <a:p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Large diameter (16 cm)</a:t>
            </a:r>
          </a:p>
          <a:p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Shaft diameter (3 cm)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480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Shaft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4343400" y="5105400"/>
            <a:ext cx="2286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16002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Large diameter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875615" y="2248585"/>
            <a:ext cx="344269" cy="114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95600" y="1676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Small diameter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2667000" y="2057400"/>
            <a:ext cx="304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04800" y="1295400"/>
            <a:ext cx="4724400" cy="6096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Aluminum Cones 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(mechanism)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ssem-4-to-16-60-rp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2200" y="1828800"/>
            <a:ext cx="126492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3962400" cy="26670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[W = FD]</a:t>
            </a:r>
          </a:p>
          <a:p>
            <a:pPr>
              <a:lnSpc>
                <a:spcPct val="150000"/>
              </a:lnSpc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W: Work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F: Force</a:t>
            </a:r>
          </a:p>
          <a:p>
            <a:pPr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D: Distance </a:t>
            </a:r>
          </a:p>
          <a:p>
            <a:pPr>
              <a:buNone/>
            </a:pPr>
            <a:r>
              <a:rPr lang="en-US" sz="2000" dirty="0" smtClean="0"/>
              <a:t>  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4343400"/>
          <a:ext cx="9144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1:4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4:1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1:1</a:t>
                      </a:r>
                      <a:endParaRPr lang="en-US" dirty="0"/>
                    </a:p>
                  </a:txBody>
                  <a:tcPr/>
                </a:tc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37.5x F</a:t>
                      </a:r>
                      <a:r>
                        <a:rPr lang="en-US" baseline="0" dirty="0" smtClean="0"/>
                        <a:t> = 20kg x 150cm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F = 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37.5x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F</a:t>
                      </a:r>
                      <a:r>
                        <a:rPr lang="en-US" baseline="0" dirty="0" smtClean="0"/>
                        <a:t> = 20kg x 9.4cm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F = 5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37.5x F</a:t>
                      </a:r>
                      <a:r>
                        <a:rPr lang="en-US" baseline="0" dirty="0" smtClean="0"/>
                        <a:t> = 20kg x 37.5cm</a:t>
                      </a:r>
                    </a:p>
                    <a:p>
                      <a:pPr algn="ctr"/>
                      <a:endParaRPr lang="en-US" baseline="0" dirty="0" smtClean="0"/>
                    </a:p>
                    <a:p>
                      <a:pPr algn="ctr"/>
                      <a:r>
                        <a:rPr lang="en-US" baseline="0" dirty="0" smtClean="0"/>
                        <a:t>F = 20 kg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0" y="9906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Calculations</a:t>
            </a:r>
            <a:endParaRPr lang="en-US" sz="2400" dirty="0"/>
          </a:p>
        </p:txBody>
      </p:sp>
      <p:pic>
        <p:nvPicPr>
          <p:cNvPr id="3074" name="Picture 2" descr="C:\Users\7765\Desktop\IUHU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1552" y="0"/>
            <a:ext cx="3302448" cy="3276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3401" y="3581400"/>
            <a:ext cx="8610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training arm will be lifted up to 60 cm to rotate the shaft 37.5 cm which is 4 times the circumference (9.4 cm) of the shaft (4 turns)</a:t>
            </a:r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791200" y="1143000"/>
            <a:ext cx="3048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6820694" y="875506"/>
            <a:ext cx="5334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5525294" y="723106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 flipH="1" flipV="1">
            <a:off x="6134894" y="1561306"/>
            <a:ext cx="2057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1600" y="609600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60 cm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248400" y="762000"/>
            <a:ext cx="89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37.5 cm</a:t>
            </a:r>
            <a:endParaRPr lang="en-US" sz="1400" dirty="0"/>
          </a:p>
        </p:txBody>
      </p:sp>
      <p:pic>
        <p:nvPicPr>
          <p:cNvPr id="3075" name="Picture 3" descr="C:\Users\7765\Desktop\calcula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28600"/>
            <a:ext cx="1524000" cy="2761834"/>
          </a:xfrm>
          <a:prstGeom prst="rect">
            <a:avLst/>
          </a:prstGeom>
          <a:noFill/>
        </p:spPr>
      </p:pic>
      <p:cxnSp>
        <p:nvCxnSpPr>
          <p:cNvPr id="27" name="Straight Arrow Connector 26"/>
          <p:cNvCxnSpPr/>
          <p:nvPr/>
        </p:nvCxnSpPr>
        <p:spPr>
          <a:xfrm rot="5400000">
            <a:off x="3352800" y="1600200"/>
            <a:ext cx="27432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24400" y="14478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150 cm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ssem-4-to-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1200" y="3276600"/>
            <a:ext cx="9143999" cy="3016577"/>
          </a:xfrm>
          <a:prstGeom prst="rect">
            <a:avLst/>
          </a:prstGeom>
        </p:spPr>
      </p:pic>
      <p:pic>
        <p:nvPicPr>
          <p:cNvPr id="4" name="Content Placeholder 3" descr="Assem-1-to-4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990600" y="0"/>
            <a:ext cx="11506200" cy="3505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144780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1:4</a:t>
            </a:r>
            <a:endParaRPr lang="en-US" sz="5400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800600" y="4343400"/>
            <a:ext cx="18288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4:1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and Results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46085790"/>
              </p:ext>
            </p:extLst>
          </p:nvPr>
        </p:nvGraphicFramePr>
        <p:xfrm>
          <a:off x="533400" y="1828800"/>
          <a:ext cx="8153400" cy="220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7144"/>
                <a:gridCol w="996186"/>
                <a:gridCol w="4000070"/>
              </a:tblGrid>
              <a:tr h="4012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Test Name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Date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Results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Arm Movement and Bearing Rotation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16/05/17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Was done Successfully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Con Pulley Movement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16/05/17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The cons rotate perfectly without any problem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Initial Test for the Whole System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24/05/17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Ropes material was not perfect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5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Final Test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27/05/17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Rope was changed, The machine worked fine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3276600" cy="4998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2400" dirty="0" smtClean="0"/>
              <a:t>Testing Details</a:t>
            </a:r>
            <a:endParaRPr lang="en-US" sz="2400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81000" y="4224528"/>
            <a:ext cx="3276600" cy="4998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en-US" sz="2400" dirty="0" smtClean="0"/>
              <a:t>Friction Coefficients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93474400"/>
              </p:ext>
            </p:extLst>
          </p:nvPr>
        </p:nvGraphicFramePr>
        <p:xfrm>
          <a:off x="609600" y="4723292"/>
          <a:ext cx="8077200" cy="1215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7638"/>
                <a:gridCol w="986876"/>
                <a:gridCol w="3962686"/>
              </a:tblGrid>
              <a:tr h="3735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Material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Results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209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Rubber</a:t>
                      </a:r>
                      <a:r>
                        <a:rPr lang="en-US" sz="11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on 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Aluminum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0.5 - 0.8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We did not test it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4209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Rubber</a:t>
                      </a:r>
                      <a:r>
                        <a:rPr lang="en-US" sz="1100" baseline="0" dirty="0" smtClean="0">
                          <a:effectLst/>
                        </a:rPr>
                        <a:t> on </a:t>
                      </a:r>
                      <a:r>
                        <a:rPr lang="en-US" sz="1100" dirty="0" smtClean="0">
                          <a:effectLst/>
                        </a:rPr>
                        <a:t>Wood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1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0.6 - 0.85</a:t>
                      </a:r>
                      <a:r>
                        <a:rPr kumimoji="0" lang="en-US" sz="1100" b="0" i="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Succeeded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8921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and Results</a:t>
            </a:r>
            <a:endParaRPr lang="en-US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533400" y="1981200"/>
            <a:ext cx="8001000" cy="392887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19900" dirty="0" smtClean="0">
                <a:solidFill>
                  <a:srgbClr val="0000FF"/>
                </a:solidFill>
              </a:rPr>
              <a:t>VIDEO</a:t>
            </a:r>
            <a:endParaRPr lang="en-US" sz="199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8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/>
              <a:t>Design Constrains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33400" y="2133600"/>
          <a:ext cx="8305800" cy="2403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/>
                <a:gridCol w="2768600"/>
                <a:gridCol w="2768600"/>
              </a:tblGrid>
              <a:tr h="32046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Economic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Manufacturability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Safety</a:t>
                      </a:r>
                      <a:endParaRPr lang="en-US" dirty="0"/>
                    </a:p>
                  </a:txBody>
                  <a:tcPr/>
                </a:tc>
              </a:tr>
              <a:tr h="53033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Marketing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Production of components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Operational</a:t>
                      </a:r>
                      <a:endParaRPr lang="en-US" b="0" dirty="0"/>
                    </a:p>
                  </a:txBody>
                  <a:tcPr/>
                </a:tc>
              </a:tr>
              <a:tr h="5303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Manufacturing cost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Purchase of components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Human</a:t>
                      </a:r>
                      <a:endParaRPr lang="en-US" b="0" dirty="0"/>
                    </a:p>
                  </a:txBody>
                  <a:tcPr/>
                </a:tc>
              </a:tr>
              <a:tr h="7576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Distribution costs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Assembly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Working on the Project Report</a:t>
            </a:r>
          </a:p>
          <a:p>
            <a:endParaRPr lang="en-US" dirty="0" smtClean="0"/>
          </a:p>
          <a:p>
            <a:r>
              <a:rPr lang="en-US" dirty="0" smtClean="0"/>
              <a:t>Buying aluminum Billets</a:t>
            </a:r>
          </a:p>
          <a:p>
            <a:endParaRPr lang="en-US" dirty="0" smtClean="0"/>
          </a:p>
          <a:p>
            <a:r>
              <a:rPr lang="en-US" dirty="0" smtClean="0"/>
              <a:t>Buying pulleys, Bearings, Belt and Ropes  </a:t>
            </a:r>
          </a:p>
          <a:p>
            <a:endParaRPr lang="en-US" dirty="0" smtClean="0"/>
          </a:p>
          <a:p>
            <a:r>
              <a:rPr lang="en-US" dirty="0" smtClean="0"/>
              <a:t>Fabrication of the Aluminum Billets</a:t>
            </a:r>
          </a:p>
          <a:p>
            <a:endParaRPr lang="en-US" dirty="0" smtClean="0"/>
          </a:p>
          <a:p>
            <a:r>
              <a:rPr lang="en-US" dirty="0" smtClean="0"/>
              <a:t>Manufacturing the Steel parts</a:t>
            </a:r>
          </a:p>
          <a:p>
            <a:endParaRPr lang="en-US" dirty="0" smtClean="0"/>
          </a:p>
          <a:p>
            <a:r>
              <a:rPr lang="en-US" dirty="0" smtClean="0"/>
              <a:t>Assemble everything together </a:t>
            </a:r>
          </a:p>
          <a:p>
            <a:endParaRPr lang="en-US" dirty="0" smtClean="0"/>
          </a:p>
          <a:p>
            <a:r>
              <a:rPr lang="en-US" dirty="0" smtClean="0"/>
              <a:t>Testing and Review 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Tasks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Changing the belt location.</a:t>
            </a:r>
          </a:p>
          <a:p>
            <a:pPr lvl="1"/>
            <a:r>
              <a:rPr lang="en-US" sz="2400" dirty="0" smtClean="0"/>
              <a:t>Adding a steel shaft to tighten the belt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Improvements</a:t>
            </a:r>
            <a:endParaRPr lang="en-US" dirty="0"/>
          </a:p>
        </p:txBody>
      </p:sp>
      <p:pic>
        <p:nvPicPr>
          <p:cNvPr id="1026" name="Picture 2" descr="C:\Users\7765\Desktop\recominda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971800"/>
            <a:ext cx="4724400" cy="2057400"/>
          </a:xfrm>
          <a:prstGeom prst="rect">
            <a:avLst/>
          </a:prstGeom>
          <a:noFill/>
        </p:spPr>
      </p:pic>
      <p:pic>
        <p:nvPicPr>
          <p:cNvPr id="1027" name="Picture 3" descr="C:\Users\7765\Desktop\recomindation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2514600"/>
            <a:ext cx="371475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85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Introduction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Objectives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Background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Design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Work Tasks 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Challenges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Use a handler to change the belt </a:t>
            </a:r>
            <a:r>
              <a:rPr lang="en-US" sz="2800" dirty="0" smtClean="0"/>
              <a:t>location</a:t>
            </a:r>
            <a:endParaRPr lang="en-US" sz="2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Improvements</a:t>
            </a:r>
            <a:endParaRPr lang="en-US" dirty="0"/>
          </a:p>
        </p:txBody>
      </p:sp>
      <p:pic>
        <p:nvPicPr>
          <p:cNvPr id="2050" name="Picture 2" descr="C:\Users\7765\Desktop\recomindation.PNG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438400"/>
            <a:ext cx="4049713" cy="3367916"/>
          </a:xfrm>
          <a:prstGeom prst="rect">
            <a:avLst/>
          </a:prstGeom>
          <a:noFill/>
        </p:spPr>
      </p:pic>
      <p:pic>
        <p:nvPicPr>
          <p:cNvPr id="2051" name="Picture 3" descr="C:\Users\7765\Desktop\recomindation 2.PNG 3.PNG 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438400"/>
            <a:ext cx="4006594" cy="348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3200" dirty="0" smtClean="0"/>
              <a:t>Use </a:t>
            </a:r>
            <a:r>
              <a:rPr lang="en-US" sz="3200" dirty="0" smtClean="0"/>
              <a:t>better pulleys and bearings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r>
              <a:rPr lang="en-US" sz="3200" dirty="0" smtClean="0"/>
              <a:t>Select better material for cons.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Improvements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3074" name="Picture 2" descr="C:\Users\7765\Desktop\chaling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012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4525963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en-US" sz="1600" b="1" dirty="0" smtClean="0"/>
              <a:t>Prince Mohammed bin Fahad University </a:t>
            </a:r>
            <a:r>
              <a:rPr lang="en-US" sz="1600" dirty="0"/>
              <a:t>has prepared us </a:t>
            </a:r>
            <a:r>
              <a:rPr lang="en-US" sz="1600" dirty="0" smtClean="0"/>
              <a:t>to </a:t>
            </a:r>
            <a:r>
              <a:rPr lang="en-US" sz="1600" dirty="0"/>
              <a:t>be qualified engineers who can work in various fields in industry, make changes effectively and contribute to the success of our country in future.</a:t>
            </a:r>
            <a:endParaRPr lang="en-US" sz="1600" dirty="0" smtClean="0"/>
          </a:p>
          <a:p>
            <a:pPr>
              <a:lnSpc>
                <a:spcPct val="250000"/>
              </a:lnSpc>
            </a:pPr>
            <a:r>
              <a:rPr lang="en-US" sz="1600" dirty="0"/>
              <a:t>We would like to thank </a:t>
            </a:r>
            <a:r>
              <a:rPr lang="en-US" sz="1600" b="1" dirty="0"/>
              <a:t>Dr. </a:t>
            </a:r>
            <a:r>
              <a:rPr lang="en-US" sz="1600" b="1" dirty="0" err="1"/>
              <a:t>Ragurahman</a:t>
            </a:r>
            <a:r>
              <a:rPr lang="en-US" sz="1600" b="1" dirty="0"/>
              <a:t> Kannan </a:t>
            </a:r>
            <a:r>
              <a:rPr lang="en-US" sz="1600" dirty="0"/>
              <a:t>for his expert advice and encouragement throughout this difficult project, as well as </a:t>
            </a:r>
            <a:r>
              <a:rPr lang="en-US" sz="1600" b="1" dirty="0"/>
              <a:t>Dr. Nader </a:t>
            </a:r>
            <a:r>
              <a:rPr lang="en-US" sz="1600" b="1" dirty="0" err="1"/>
              <a:t>AlSawalhi</a:t>
            </a:r>
            <a:r>
              <a:rPr lang="en-US" sz="1600" dirty="0"/>
              <a:t> for his valuable directions and motivating words</a:t>
            </a:r>
            <a:r>
              <a:rPr lang="en-US" sz="1600" dirty="0" smtClean="0"/>
              <a:t>.</a:t>
            </a:r>
          </a:p>
          <a:p>
            <a:pPr>
              <a:lnSpc>
                <a:spcPct val="250000"/>
              </a:lnSpc>
            </a:pPr>
            <a:r>
              <a:rPr lang="en-US" sz="1600" dirty="0" smtClean="0"/>
              <a:t>We would also like to thank Saudi Aramco </a:t>
            </a:r>
            <a:r>
              <a:rPr lang="en-US" sz="1600" b="1" dirty="0" smtClean="0"/>
              <a:t>Eng. Ahmad </a:t>
            </a:r>
            <a:r>
              <a:rPr lang="en-US" sz="1600" b="1" dirty="0" err="1" smtClean="0"/>
              <a:t>AlShammari</a:t>
            </a:r>
            <a:r>
              <a:rPr lang="en-US" sz="1600" dirty="0" smtClean="0"/>
              <a:t> for his support as a consultant in our project issues</a:t>
            </a:r>
            <a:endParaRPr lang="en-US" sz="1600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Acknowledgment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9600" cy="2514600"/>
          </a:xfrm>
        </p:spPr>
        <p:txBody>
          <a:bodyPr>
            <a:noAutofit/>
          </a:bodyPr>
          <a:lstStyle/>
          <a:p>
            <a:pPr algn="ctr"/>
            <a:r>
              <a:rPr lang="en-US" sz="6600" dirty="0" smtClean="0"/>
              <a:t>Thank you for your Listening</a:t>
            </a:r>
            <a:endParaRPr lang="en-US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Bodybuilding sport is highly diffused between people in all ages starting from 16 years old.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Lifting machines are so heavy, costly, take a lot of space in the gym and hard to be moved.</a:t>
            </a:r>
          </a:p>
          <a:p>
            <a:endParaRPr lang="en-US" dirty="0" smtClean="0"/>
          </a:p>
          <a:p>
            <a:r>
              <a:rPr lang="en-US" dirty="0" smtClean="0"/>
              <a:t>The Adjustable Single Weight Lifting Machine is our solution.</a:t>
            </a:r>
          </a:p>
          <a:p>
            <a:endParaRPr lang="en-US" dirty="0" smtClean="0"/>
          </a:p>
          <a:p>
            <a:r>
              <a:rPr lang="en-US" dirty="0" smtClean="0"/>
              <a:t>ASWLM is a machine that allows the user to lift different weights by using one weight bar only.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Inventing a new Idea Replaces the physical weight addition method.</a:t>
            </a:r>
          </a:p>
          <a:p>
            <a:endParaRPr lang="en-US" dirty="0" smtClean="0"/>
          </a:p>
          <a:p>
            <a:r>
              <a:rPr lang="en-US" dirty="0" smtClean="0"/>
              <a:t>Decrease the cost of GYM machines manufacturing.</a:t>
            </a:r>
          </a:p>
          <a:p>
            <a:endParaRPr lang="en-US" dirty="0" smtClean="0"/>
          </a:p>
          <a:p>
            <a:r>
              <a:rPr lang="en-US" dirty="0" smtClean="0"/>
              <a:t>Lightweight machines which can be carried everywhere.</a:t>
            </a:r>
          </a:p>
          <a:p>
            <a:endParaRPr lang="en-US" dirty="0" smtClean="0"/>
          </a:p>
          <a:p>
            <a:r>
              <a:rPr lang="en-US" dirty="0" smtClean="0"/>
              <a:t>Avoid injuries which may occur while changing the weight.</a:t>
            </a:r>
          </a:p>
          <a:p>
            <a:endParaRPr lang="en-US" dirty="0" smtClean="0"/>
          </a:p>
          <a:p>
            <a:r>
              <a:rPr lang="en-US" dirty="0" smtClean="0"/>
              <a:t>Decrease the space used for GYM equipment.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Machines Types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r>
              <a:rPr lang="en-US" sz="3200" dirty="0" smtClean="0"/>
              <a:t>		-</a:t>
            </a:r>
            <a:r>
              <a:rPr lang="en-US" sz="2800" dirty="0" smtClean="0"/>
              <a:t>Resistance Machines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	-Cardiovascular Equipment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Sport types and exercise mechanisms</a:t>
            </a:r>
          </a:p>
          <a:p>
            <a:pPr algn="ctr"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000" dirty="0" smtClean="0"/>
              <a:t> Horizontal Seated Leg Press                 Lat Pull-Down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  <a:endParaRPr lang="en-US" dirty="0"/>
          </a:p>
        </p:txBody>
      </p:sp>
      <p:pic>
        <p:nvPicPr>
          <p:cNvPr id="1026" name="Picture 2" descr="C:\Users\7765\Desktop\body-solid-leverage-horizontal-leg-press-lvlp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667000"/>
            <a:ext cx="3276600" cy="3276600"/>
          </a:xfrm>
          <a:prstGeom prst="rect">
            <a:avLst/>
          </a:prstGeom>
          <a:noFill/>
        </p:spPr>
      </p:pic>
      <p:pic>
        <p:nvPicPr>
          <p:cNvPr id="1027" name="Picture 3" descr="C:\Users\7765\Desktop\1237668117RLM-855WS-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971800"/>
            <a:ext cx="3408362" cy="2974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 smtClean="0"/>
              <a:t>         Cable Biceps rope                        Seated Chest Press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2050" name="Picture 2" descr="C:\Users\7765\Desktop\cable-rope-hammer-cur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0"/>
            <a:ext cx="4704907" cy="3276600"/>
          </a:xfrm>
          <a:prstGeom prst="rect">
            <a:avLst/>
          </a:prstGeom>
          <a:noFill/>
        </p:spPr>
      </p:pic>
      <p:pic>
        <p:nvPicPr>
          <p:cNvPr id="2051" name="Picture 3" descr="C:\Users\7765\Desktop\seated-chest-press-machine-250x2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981200"/>
            <a:ext cx="38862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/>
          <a:lstStyle/>
          <a:p>
            <a:r>
              <a:rPr lang="en-US" b="1" dirty="0" smtClean="0"/>
              <a:t>Bicycle Gears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026" name="Picture 2" descr="C:\Users\7765\Desktop\vector-bicycle-gear-238280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1371600"/>
            <a:ext cx="59436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90600"/>
            <a:ext cx="5791200" cy="60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Overall design </a:t>
            </a:r>
            <a:r>
              <a:rPr lang="en-US" dirty="0" smtClean="0">
                <a:solidFill>
                  <a:srgbClr val="FF0000"/>
                </a:solidFill>
              </a:rPr>
              <a:t>(Isometric View)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Design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2514600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Height (170cm)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Width (64x75 cm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098" name="Picture 2" descr="C:\Users\7765\Desktop\llllllll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1" y="1600200"/>
            <a:ext cx="3193990" cy="4572000"/>
          </a:xfrm>
          <a:prstGeom prst="rect">
            <a:avLst/>
          </a:prstGeom>
          <a:noFill/>
        </p:spPr>
      </p:pic>
      <p:pic>
        <p:nvPicPr>
          <p:cNvPr id="4099" name="Picture 3" descr="C:\Users\7765\Desktop\lkmlkklj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750" y="1676401"/>
            <a:ext cx="272555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4136</TotalTime>
  <Words>592</Words>
  <Application>Microsoft Office PowerPoint</Application>
  <PresentationFormat>On-screen Show (4:3)</PresentationFormat>
  <Paragraphs>178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Concourse</vt:lpstr>
      <vt:lpstr>Adjustable Single Weight Lifting Machine </vt:lpstr>
      <vt:lpstr>Outline</vt:lpstr>
      <vt:lpstr>Introduction</vt:lpstr>
      <vt:lpstr>Objectives </vt:lpstr>
      <vt:lpstr>Background </vt:lpstr>
      <vt:lpstr>Background </vt:lpstr>
      <vt:lpstr>Background</vt:lpstr>
      <vt:lpstr>Background</vt:lpstr>
      <vt:lpstr>Design </vt:lpstr>
      <vt:lpstr>Design </vt:lpstr>
      <vt:lpstr>Design </vt:lpstr>
      <vt:lpstr>Design</vt:lpstr>
      <vt:lpstr>Design</vt:lpstr>
      <vt:lpstr>1:4</vt:lpstr>
      <vt:lpstr>Testing and Results</vt:lpstr>
      <vt:lpstr>Testing and Results</vt:lpstr>
      <vt:lpstr>Design Constrains </vt:lpstr>
      <vt:lpstr>Work Tasks</vt:lpstr>
      <vt:lpstr>Future Improvements</vt:lpstr>
      <vt:lpstr>Future Improvements</vt:lpstr>
      <vt:lpstr>Future Improvements</vt:lpstr>
      <vt:lpstr>Challenges</vt:lpstr>
      <vt:lpstr>Acknowledgment</vt:lpstr>
      <vt:lpstr>Thank you for your Listening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Adjustable Single Weight Lifting Machine</dc:title>
  <dc:creator>7765</dc:creator>
  <cp:lastModifiedBy>7765</cp:lastModifiedBy>
  <cp:revision>116</cp:revision>
  <dcterms:created xsi:type="dcterms:W3CDTF">2017-04-20T10:57:22Z</dcterms:created>
  <dcterms:modified xsi:type="dcterms:W3CDTF">2017-05-29T00:45:03Z</dcterms:modified>
</cp:coreProperties>
</file>