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88" r:id="rId7"/>
    <p:sldId id="290" r:id="rId8"/>
    <p:sldId id="291" r:id="rId9"/>
    <p:sldId id="308" r:id="rId10"/>
    <p:sldId id="292" r:id="rId11"/>
    <p:sldId id="306" r:id="rId12"/>
    <p:sldId id="307" r:id="rId13"/>
    <p:sldId id="293" r:id="rId14"/>
    <p:sldId id="294" r:id="rId15"/>
    <p:sldId id="295" r:id="rId16"/>
    <p:sldId id="310" r:id="rId17"/>
    <p:sldId id="311" r:id="rId18"/>
    <p:sldId id="312" r:id="rId19"/>
    <p:sldId id="309" r:id="rId20"/>
    <p:sldId id="298" r:id="rId21"/>
    <p:sldId id="299" r:id="rId22"/>
    <p:sldId id="302" r:id="rId23"/>
    <p:sldId id="304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 showGuides="1">
      <p:cViewPr>
        <p:scale>
          <a:sx n="93" d="100"/>
          <a:sy n="93" d="100"/>
        </p:scale>
        <p:origin x="1296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6/4/17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6/4/17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9561" y="2839385"/>
            <a:ext cx="8868533" cy="484032"/>
          </a:xfrm>
        </p:spPr>
        <p:txBody>
          <a:bodyPr anchor="ctr">
            <a:normAutofit fontScale="90000"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27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esign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&amp; </a:t>
            </a:r>
            <a:r>
              <a:rPr lang="en-US" sz="27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Manufacturing Of Automotive Tire Changing Mechanism</a:t>
            </a:r>
            <a:r>
              <a:rPr lang="en-US" sz="20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0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Final Presentation </a:t>
            </a:r>
            <a:r>
              <a:rPr lang="mr-IN" sz="20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2000" b="1" cap="none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Spring 2017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79922" y="3664290"/>
            <a:ext cx="5834411" cy="955565"/>
          </a:xfrm>
        </p:spPr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Group Members: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956" y="1346318"/>
            <a:ext cx="1336907" cy="133429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027618"/>
              </p:ext>
            </p:extLst>
          </p:nvPr>
        </p:nvGraphicFramePr>
        <p:xfrm>
          <a:off x="179562" y="4142073"/>
          <a:ext cx="4292600" cy="1280160"/>
        </p:xfrm>
        <a:graphic>
          <a:graphicData uri="http://schemas.openxmlformats.org/drawingml/2006/table">
            <a:tbl>
              <a:tblPr bandRow="1"/>
              <a:tblGrid>
                <a:gridCol w="2527232"/>
                <a:gridCol w="1765368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1- Mohammed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Al-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Otaibi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201202606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2- Yousef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Naffaa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201201700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3- Saeed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Al-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Ghamdi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201101066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4- Abdullah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Al-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Zahrani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201101872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576956" y="3458735"/>
            <a:ext cx="6096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Project 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Advisors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:</a:t>
            </a:r>
            <a:endParaRPr lang="ar-SA" b="1" dirty="0" smtClean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Advisor Name: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Dr.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Muhammad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Times New Roman" charset="0"/>
              </a:rPr>
              <a:t>Asad</a:t>
            </a:r>
            <a:endParaRPr lang="en-US" sz="1400" dirty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Co-Advisor Name: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Dr</a:t>
            </a:r>
            <a:r>
              <a:rPr lang="en-US" sz="1400" dirty="0" smtClean="0">
                <a:solidFill>
                  <a:srgbClr val="000000"/>
                </a:solidFill>
                <a:latin typeface="Times New Roman" charset="0"/>
                <a:ea typeface="Calibri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  <a:ea typeface="Calibri" charset="0"/>
              </a:rPr>
              <a:t>Nader </a:t>
            </a:r>
            <a:r>
              <a:rPr lang="en-US" sz="1400" dirty="0" err="1">
                <a:solidFill>
                  <a:srgbClr val="000000"/>
                </a:solidFill>
                <a:latin typeface="Times New Roman" charset="0"/>
                <a:ea typeface="Calibri" charset="0"/>
              </a:rPr>
              <a:t>Sawalhi</a:t>
            </a:r>
            <a:endParaRPr lang="en-US" sz="1400" dirty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1">
        <p:fade/>
      </p:transition>
    </mc:Choice>
    <mc:Fallback xmlns="">
      <p:transition spd="med" advTm="7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" charset="0"/>
                <a:ea typeface="Times" charset="0"/>
                <a:cs typeface="Times" charset="0"/>
              </a:rPr>
              <a:t> Design Specifications and Items Selection</a:t>
            </a:r>
            <a:endParaRPr lang="en-US" sz="32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1103382" y="1435437"/>
                <a:ext cx="99822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latin typeface="Times" charset="0"/>
                    <a:ea typeface="Times" charset="0"/>
                    <a:cs typeface="Times" charset="0"/>
                  </a:rPr>
                  <a:t>Bearing: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</m:t>
                    </m:r>
                    <m:r>
                      <a:rPr lang="en-US" i="1" baseline="-25000">
                        <a:latin typeface="Cambria Math" charset="0"/>
                      </a:rPr>
                      <m:t>10</m:t>
                    </m:r>
                    <m:r>
                      <a:rPr lang="en-US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 charset="0"/>
                                  </a:rPr>
                                  <m:t>𝜁</m:t>
                                </m:r>
                                <m:r>
                                  <a:rPr lang="en-US" i="1" baseline="-25000">
                                    <a:latin typeface="Cambria Math" charset="0"/>
                                  </a:rPr>
                                  <m:t>𝐷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60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</a:rPr>
                                  <m:t>𝜁</m:t>
                                </m:r>
                                <m:r>
                                  <a:rPr lang="en-US" i="1" baseline="-25000">
                                    <a:latin typeface="Cambria Math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1/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5000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200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60</m:t>
                                    </m:r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6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1/3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>
                        <a:latin typeface="Cambria Math" charset="0"/>
                      </a:rPr>
                      <m:t>3.9 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KN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>
                  <a:latin typeface="Times" charset="0"/>
                  <a:ea typeface="Times" charset="0"/>
                  <a:cs typeface="Times" charset="0"/>
                </a:endParaRPr>
              </a:p>
              <a:p>
                <a:pPr>
                  <a:buFont typeface="Wingdings" charset="2"/>
                  <a:buChar char="v"/>
                </a:pPr>
                <a:endParaRPr lang="en-US" dirty="0"/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82" y="1435437"/>
                <a:ext cx="9982200" cy="4572000"/>
              </a:xfrm>
              <a:blipFill rotWithShape="0">
                <a:blip r:embed="rId2"/>
                <a:stretch>
                  <a:fillRect l="-1465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10</a:t>
            </a:fld>
            <a:endParaRPr lang="uk-UA"/>
          </a:p>
        </p:txBody>
      </p:sp>
      <p:pic>
        <p:nvPicPr>
          <p:cNvPr id="6" name="Picture 5" descr="mage result for deep groove ball bearing ree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82" y="3178641"/>
            <a:ext cx="4835221" cy="31777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1822"/>
              </p:ext>
            </p:extLst>
          </p:nvPr>
        </p:nvGraphicFramePr>
        <p:xfrm>
          <a:off x="6580908" y="1767177"/>
          <a:ext cx="5412180" cy="4846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090"/>
                <a:gridCol w="2706090"/>
              </a:tblGrid>
              <a:tr h="38243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Deep Groove Ball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Bearing</a:t>
                      </a:r>
                      <a:r>
                        <a:rPr lang="en-US" baseline="0" dirty="0" smtClean="0"/>
                        <a:t> Specification (KOYO.60005)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9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Inner diameter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25mm</a:t>
                      </a:r>
                      <a:endParaRPr lang="en-US" b="1" dirty="0"/>
                    </a:p>
                  </a:txBody>
                  <a:tcPr/>
                </a:tc>
              </a:tr>
              <a:tr h="382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Outer diameter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mm</a:t>
                      </a:r>
                    </a:p>
                  </a:txBody>
                  <a:tcPr/>
                </a:tc>
              </a:tr>
              <a:tr h="382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Thickness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mm</a:t>
                      </a:r>
                    </a:p>
                  </a:txBody>
                  <a:tcPr/>
                </a:tc>
              </a:tr>
              <a:tr h="38243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bearing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0.055 kg</a:t>
                      </a:r>
                      <a:r>
                        <a:rPr lang="en-US" b="1" dirty="0" smtClean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669255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dynamic load rating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8.06 KN</a:t>
                      </a:r>
                      <a:r>
                        <a:rPr lang="en-US" b="1" dirty="0" smtClean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669255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dynamic load rating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4.75 KN</a:t>
                      </a:r>
                      <a:r>
                        <a:rPr lang="en-US" b="1" dirty="0" smtClean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38243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Fatigue load limit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0.212 KN</a:t>
                      </a:r>
                      <a:r>
                        <a:rPr lang="en-US" b="1" dirty="0" smtClean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</a:tr>
              <a:tr h="669255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Limiting speed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20,000 rev/min</a:t>
                      </a:r>
                    </a:p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4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096962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Manufacturing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11</a:t>
            </a:fld>
            <a:endParaRPr lang="uk-UA"/>
          </a:p>
        </p:txBody>
      </p:sp>
      <p:pic>
        <p:nvPicPr>
          <p:cNvPr id="5" name="Content Placeholder 4" descr="Project%20photo/d9e8be84-08ba-4edd-ad0e-7d8f240cf3f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3" y="1668439"/>
            <a:ext cx="4506685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Project%20photo/1856eb8e-3e5a-4b66-b969-114807a5930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37" y="1668439"/>
            <a:ext cx="5965864" cy="215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39" y="3952094"/>
            <a:ext cx="2976860" cy="276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096962"/>
          </a:xfrm>
        </p:spPr>
        <p:txBody>
          <a:bodyPr/>
          <a:lstStyle/>
          <a:p>
            <a:r>
              <a:rPr lang="en-US" sz="3200" dirty="0">
                <a:latin typeface="Times New Roman"/>
                <a:cs typeface="Times New Roman"/>
              </a:rPr>
              <a:t>Manufacturing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12</a:t>
            </a:fld>
            <a:endParaRPr lang="uk-UA"/>
          </a:p>
        </p:txBody>
      </p:sp>
      <p:pic>
        <p:nvPicPr>
          <p:cNvPr id="5" name="Content Placeholder 4" descr="Project%20photo/a4ab3712-d0e9-44a3-877c-6dca7f177ed2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13" y="3621547"/>
            <a:ext cx="4757900" cy="305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roject%20photo/171c3e99-a3e9-4f2e-9090-05ad452545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597" y="4195627"/>
            <a:ext cx="2407593" cy="172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roject%20photo/a378d2d0-751c-46d7-9084-74229d1fd6e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837" y="1435576"/>
            <a:ext cx="2218690" cy="232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5852" y="534832"/>
            <a:ext cx="1985853" cy="3640730"/>
          </a:xfrm>
          <a:prstGeom prst="rect">
            <a:avLst/>
          </a:prstGeom>
        </p:spPr>
      </p:pic>
      <p:pic>
        <p:nvPicPr>
          <p:cNvPr id="19" name="Picture 18" descr="Project%20photo/IMG_295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1" y="2034309"/>
            <a:ext cx="2734945" cy="2627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6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096962"/>
          </a:xfrm>
        </p:spPr>
        <p:txBody>
          <a:bodyPr/>
          <a:lstStyle/>
          <a:p>
            <a:r>
              <a:rPr lang="en-US" sz="3200" dirty="0">
                <a:latin typeface="Times New Roman"/>
                <a:cs typeface="Times New Roman"/>
              </a:rPr>
              <a:t>Manufacturing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13</a:t>
            </a:fld>
            <a:endParaRPr lang="uk-UA"/>
          </a:p>
        </p:txBody>
      </p:sp>
      <p:pic>
        <p:nvPicPr>
          <p:cNvPr id="5" name="Content Placeholder 4" descr="Project%20photo/42bc5964-fd0f-441b-ade7-9914fb38b72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40" y="1500072"/>
            <a:ext cx="6569487" cy="4856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8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096962"/>
          </a:xfrm>
        </p:spPr>
        <p:txBody>
          <a:bodyPr/>
          <a:lstStyle/>
          <a:p>
            <a:r>
              <a:rPr lang="en-US" sz="3200" dirty="0">
                <a:latin typeface="Times New Roman"/>
                <a:cs typeface="Times New Roman"/>
              </a:rPr>
              <a:t>Manufacturing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14</a:t>
            </a:fld>
            <a:endParaRPr lang="uk-UA"/>
          </a:p>
        </p:txBody>
      </p:sp>
      <p:pic>
        <p:nvPicPr>
          <p:cNvPr id="7" name="Picture 6" descr="Project%20photo/c11d5c00-80eb-4d4c-aa57-f0e5b81937c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22" y="1572491"/>
            <a:ext cx="5735360" cy="4925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0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096962"/>
          </a:xfrm>
        </p:spPr>
        <p:txBody>
          <a:bodyPr/>
          <a:lstStyle/>
          <a:p>
            <a:r>
              <a:rPr lang="en-US" sz="3200" dirty="0">
                <a:latin typeface="Times New Roman"/>
                <a:cs typeface="Times New Roman"/>
              </a:rPr>
              <a:t>Manufacturing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15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34" y="1599667"/>
            <a:ext cx="5719693" cy="47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Wrench Specification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21651"/>
              </p:ext>
            </p:extLst>
          </p:nvPr>
        </p:nvGraphicFramePr>
        <p:xfrm>
          <a:off x="1104900" y="1600198"/>
          <a:ext cx="5489864" cy="4281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932"/>
                <a:gridCol w="2744932"/>
              </a:tblGrid>
              <a:tr h="713509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Impact Wrench Specification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350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Max Torque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440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N.m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  <a:p>
                      <a:endParaRPr lang="en-US" b="1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  <a:tr h="71350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No. load Speed </a:t>
                      </a:r>
                      <a:endParaRPr lang="en-US" b="1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2200 rpm</a:t>
                      </a:r>
                      <a:r>
                        <a:rPr lang="en-US" b="1" dirty="0" smtClean="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endParaRPr lang="en-US" b="1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  <a:tr h="71350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Weight: </a:t>
                      </a:r>
                      <a:endParaRPr lang="en-US" b="1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" charset="0"/>
                          <a:ea typeface="Times" charset="0"/>
                          <a:cs typeface="Times" charset="0"/>
                        </a:rPr>
                        <a:t>3.2</a:t>
                      </a:r>
                      <a:r>
                        <a:rPr lang="en-US" b="1" baseline="0" dirty="0" smtClean="0">
                          <a:latin typeface="Times" charset="0"/>
                          <a:ea typeface="Times" charset="0"/>
                          <a:cs typeface="Times" charset="0"/>
                        </a:rPr>
                        <a:t> Kg</a:t>
                      </a:r>
                      <a:endParaRPr lang="en-US" b="1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  <a:tr h="71350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" charset="0"/>
                          <a:ea typeface="Times" charset="0"/>
                          <a:cs typeface="Times" charset="0"/>
                        </a:rPr>
                        <a:t>Power </a:t>
                      </a:r>
                      <a:endParaRPr lang="en-US" b="1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710 Watts</a:t>
                      </a:r>
                      <a:r>
                        <a:rPr lang="en-US" b="1" dirty="0" smtClean="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endParaRPr lang="en-US" b="1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  <a:tr h="71350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Amps</a:t>
                      </a:r>
                      <a:endParaRPr lang="en-US" b="1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7.5 Amps</a:t>
                      </a:r>
                      <a:r>
                        <a:rPr lang="en-US" b="1" dirty="0" smtClean="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endParaRPr lang="en-US" b="1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16</a:t>
            </a:fld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984" y="1600198"/>
            <a:ext cx="4473080" cy="42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Testing &amp; Result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749541"/>
              </p:ext>
            </p:extLst>
          </p:nvPr>
        </p:nvGraphicFramePr>
        <p:xfrm>
          <a:off x="1104900" y="2576680"/>
          <a:ext cx="9980682" cy="353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6894"/>
                <a:gridCol w="3326894"/>
                <a:gridCol w="3326894"/>
              </a:tblGrid>
              <a:tr h="8832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Unscrew one nut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Unscrew five nuts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</a:tr>
              <a:tr h="8832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Lug wrench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</a:tr>
              <a:tr h="8832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Impact wrench 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</a:tr>
              <a:tr h="8832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Our design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17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104900" y="1690255"/>
            <a:ext cx="584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The time taken to unscrew nuts in seconds. </a:t>
            </a:r>
          </a:p>
        </p:txBody>
      </p:sp>
    </p:spTree>
    <p:extLst>
      <p:ext uri="{BB962C8B-B14F-4D97-AF65-F5344CB8AC3E}">
        <p14:creationId xmlns:p14="http://schemas.microsoft.com/office/powerpoint/2010/main" val="3571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Video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53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" charset="0"/>
                <a:ea typeface="Times" charset="0"/>
                <a:cs typeface="Times" charset="0"/>
              </a:rPr>
              <a:t>Summary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Font typeface="Wingdings" charset="2"/>
              <a:buChar char="v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We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successfully managed to design and manufacture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an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automotive tire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changing mechanism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that reduces the time for change tires. </a:t>
            </a: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Our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project can be used in a variety of applications such as tire manufacturing companies and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workshops. </a:t>
            </a:r>
            <a:endParaRPr lang="en-US" sz="2400" dirty="0">
              <a:latin typeface="Times" charset="0"/>
              <a:ea typeface="Times" charset="0"/>
              <a:cs typeface="Times" charset="0"/>
            </a:endParaRP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Our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design has the capacity to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unscrew 5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nuts in 11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seconds. </a:t>
            </a: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We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used the theoretical knowledge that we have gained from mechanical engineering courses and apply it in our project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practically. </a:t>
            </a: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Finally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, working on this project taught us how to work under pressure, especially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when we had to meet strict deadlines.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0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5659" y="0"/>
            <a:ext cx="9980682" cy="1096962"/>
          </a:xfrm>
        </p:spPr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Outline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Objectives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and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Motivation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of the W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ork</a:t>
            </a:r>
          </a:p>
          <a:p>
            <a:pPr>
              <a:buFont typeface="Wingdings" charset="2"/>
              <a:buChar char="v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Brief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Background</a:t>
            </a:r>
          </a:p>
          <a:p>
            <a:pPr>
              <a:buFont typeface="Wingdings" charset="2"/>
              <a:buChar char="v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Design</a:t>
            </a:r>
          </a:p>
          <a:p>
            <a:pPr>
              <a:buFont typeface="Wingdings" charset="2"/>
              <a:buChar char="v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Design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S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pecifications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and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Items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S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election</a:t>
            </a:r>
            <a:endParaRPr lang="en-US" sz="2400" dirty="0">
              <a:latin typeface="Times" charset="0"/>
              <a:ea typeface="Times" charset="0"/>
              <a:cs typeface="Times" charset="0"/>
            </a:endParaRPr>
          </a:p>
          <a:p>
            <a:pPr>
              <a:buFont typeface="Wingdings" charset="2"/>
              <a:buChar char="v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Testing </a:t>
            </a:r>
            <a:r>
              <a:rPr lang="en-US" sz="2400" dirty="0">
                <a:latin typeface="Times" charset="0"/>
                <a:ea typeface="Times" charset="0"/>
                <a:cs typeface="Times" charset="0"/>
              </a:rPr>
              <a:t>and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Results</a:t>
            </a:r>
            <a:endParaRPr lang="en-US" sz="2400" dirty="0">
              <a:latin typeface="Times" charset="0"/>
              <a:ea typeface="Times" charset="0"/>
              <a:cs typeface="Times" charset="0"/>
            </a:endParaRPr>
          </a:p>
          <a:p>
            <a:pPr>
              <a:buFont typeface="Wingdings" charset="2"/>
              <a:buChar char="v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Summary and Conclusions </a:t>
            </a:r>
          </a:p>
          <a:p>
            <a:pPr>
              <a:buFont typeface="Wingdings" charset="2"/>
              <a:buChar char="v"/>
            </a:pP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 Recommendations</a:t>
            </a:r>
          </a:p>
          <a:p>
            <a:pPr>
              <a:buFont typeface="Wingdings" charset="2"/>
              <a:buChar char="v"/>
            </a:pPr>
            <a:endParaRPr lang="en-US" sz="2400" dirty="0">
              <a:latin typeface="Times" charset="0"/>
              <a:ea typeface="Times" charset="0"/>
              <a:cs typeface="Times" charset="0"/>
            </a:endParaRPr>
          </a:p>
          <a:p>
            <a:pPr>
              <a:buFont typeface="Wingdings" charset="2"/>
              <a:buChar char="v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" charset="0"/>
                <a:ea typeface="Times" charset="0"/>
                <a:cs typeface="Times" charset="0"/>
              </a:rPr>
              <a:t>Recommendation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en-US" sz="2200" dirty="0" smtClean="0">
                <a:latin typeface="Times" charset="0"/>
                <a:ea typeface="Times" charset="0"/>
                <a:cs typeface="Times" charset="0"/>
              </a:rPr>
              <a:t>Before </a:t>
            </a:r>
            <a:r>
              <a:rPr lang="en-US" sz="2200" dirty="0">
                <a:latin typeface="Times" charset="0"/>
                <a:ea typeface="Times" charset="0"/>
                <a:cs typeface="Times" charset="0"/>
              </a:rPr>
              <a:t>finalizing the final design for the project, we recommend to search for the available parts and materials in the market, and find </a:t>
            </a:r>
            <a:r>
              <a:rPr lang="en-US" sz="2200" dirty="0" smtClean="0">
                <a:latin typeface="Times" charset="0"/>
                <a:ea typeface="Times" charset="0"/>
                <a:cs typeface="Times" charset="0"/>
              </a:rPr>
              <a:t>alternatives. </a:t>
            </a:r>
            <a:endParaRPr lang="en-US" sz="2200" dirty="0">
              <a:latin typeface="Times" charset="0"/>
              <a:ea typeface="Times" charset="0"/>
              <a:cs typeface="Times" charset="0"/>
            </a:endParaRP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en-US" sz="2200" dirty="0" smtClean="0">
                <a:latin typeface="Times" charset="0"/>
                <a:ea typeface="Times" charset="0"/>
                <a:cs typeface="Times" charset="0"/>
              </a:rPr>
              <a:t>We </a:t>
            </a:r>
            <a:r>
              <a:rPr lang="en-US" sz="2200" dirty="0">
                <a:latin typeface="Times" charset="0"/>
                <a:ea typeface="Times" charset="0"/>
                <a:cs typeface="Times" charset="0"/>
              </a:rPr>
              <a:t>recommend </a:t>
            </a:r>
            <a:r>
              <a:rPr lang="en-US" sz="2200" dirty="0" smtClean="0">
                <a:latin typeface="Times" charset="0"/>
                <a:ea typeface="Times" charset="0"/>
                <a:cs typeface="Times" charset="0"/>
              </a:rPr>
              <a:t>following to </a:t>
            </a:r>
            <a:r>
              <a:rPr lang="en-US" sz="2200" dirty="0">
                <a:latin typeface="Times" charset="0"/>
                <a:ea typeface="Times" charset="0"/>
                <a:cs typeface="Times" charset="0"/>
              </a:rPr>
              <a:t>the tasks’ time durations provided in Gantt chart to avoid any delay in completing the project.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5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264" y="2690611"/>
            <a:ext cx="9980682" cy="1096962"/>
          </a:xfrm>
        </p:spPr>
        <p:txBody>
          <a:bodyPr/>
          <a:lstStyle/>
          <a:p>
            <a:pPr algn="ctr"/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1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07918" y="503238"/>
            <a:ext cx="9980682" cy="1096962"/>
          </a:xfrm>
        </p:spPr>
        <p:txBody>
          <a:bodyPr/>
          <a:lstStyle/>
          <a:p>
            <a:pPr rtl="1"/>
            <a:r>
              <a:rPr lang="en-US" sz="3200" dirty="0">
                <a:latin typeface="Times" charset="0"/>
                <a:ea typeface="Times" charset="0"/>
                <a:cs typeface="Times" charset="0"/>
              </a:rPr>
              <a:t> Objectives and Motivation of the Work</a:t>
            </a:r>
            <a:br>
              <a:rPr lang="en-US" sz="3200" dirty="0">
                <a:latin typeface="Times" charset="0"/>
                <a:ea typeface="Times" charset="0"/>
                <a:cs typeface="Times" charset="0"/>
              </a:rPr>
            </a:b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Objectives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Design </a:t>
            </a:r>
            <a:r>
              <a:rPr lang="en-US" dirty="0">
                <a:latin typeface="Times New Roman"/>
                <a:cs typeface="Times New Roman"/>
              </a:rPr>
              <a:t>and manufacture an automotive tire changing mechanism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Reduce the amount of time and energy.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endParaRPr lang="en-US" dirty="0">
              <a:latin typeface="Times New Roman"/>
              <a:cs typeface="Times New Roman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Minimizing </a:t>
            </a:r>
            <a:r>
              <a:rPr lang="en-US" dirty="0">
                <a:latin typeface="Times New Roman"/>
                <a:cs typeface="Times New Roman"/>
              </a:rPr>
              <a:t>the weight of the prototype. </a:t>
            </a:r>
            <a:endParaRPr lang="en-US" dirty="0" smtClean="0">
              <a:latin typeface="Times New Roman"/>
              <a:cs typeface="Times New Roman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endParaRPr lang="en-US" dirty="0">
              <a:latin typeface="Times New Roman"/>
              <a:cs typeface="Times New Roman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endParaRPr lang="en-US" dirty="0" smtClean="0">
              <a:latin typeface="Times New Roman"/>
              <a:cs typeface="Times New Roman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latin typeface="Times New Roman"/>
                <a:cs typeface="Times New Roman"/>
              </a:rPr>
              <a:t>Applications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dirty="0">
              <a:latin typeface="Times New Roman"/>
              <a:cs typeface="Times New Roman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Tire manufacturing companies.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endParaRPr lang="en-US" dirty="0">
              <a:latin typeface="Times New Roman"/>
              <a:cs typeface="Times New Roman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dirty="0" smtClean="0">
                <a:latin typeface="Times New Roman"/>
                <a:cs typeface="Times New Roman"/>
              </a:rPr>
              <a:t>Workshops.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v"/>
            </a:pPr>
            <a:endParaRPr lang="en-US" dirty="0">
              <a:latin typeface="Times New Roman"/>
              <a:cs typeface="Times New Roman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3</a:t>
            </a:fld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44" y="2844085"/>
            <a:ext cx="3763041" cy="36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417394"/>
            <a:ext cx="9980682" cy="1096962"/>
          </a:xfrm>
        </p:spPr>
        <p:txBody>
          <a:bodyPr/>
          <a:lstStyle/>
          <a:p>
            <a:r>
              <a:rPr lang="en-US" sz="32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3200" dirty="0" smtClean="0">
                <a:latin typeface="Times" charset="0"/>
                <a:ea typeface="Times" charset="0"/>
                <a:cs typeface="Times" charset="0"/>
              </a:rPr>
              <a:t>Brief </a:t>
            </a:r>
            <a:r>
              <a:rPr lang="en-US" sz="3200" dirty="0">
                <a:latin typeface="Times" charset="0"/>
                <a:ea typeface="Times" charset="0"/>
                <a:cs typeface="Times" charset="0"/>
              </a:rPr>
              <a:t>Background</a:t>
            </a:r>
            <a:br>
              <a:rPr lang="en-US" sz="3200" dirty="0">
                <a:latin typeface="Times" charset="0"/>
                <a:ea typeface="Times" charset="0"/>
                <a:cs typeface="Times" charset="0"/>
              </a:rPr>
            </a:b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4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3" y="3275461"/>
            <a:ext cx="2983484" cy="2962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72" y="3275461"/>
            <a:ext cx="4131741" cy="2962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9313" y="2540042"/>
            <a:ext cx="2323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" charset="0"/>
                <a:ea typeface="Times" charset="0"/>
                <a:cs typeface="Times" charset="0"/>
              </a:rPr>
              <a:t>Impact Wrench </a:t>
            </a:r>
            <a:endParaRPr lang="en-US" sz="2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9784" y="2540042"/>
            <a:ext cx="1836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" charset="0"/>
                <a:ea typeface="Times" charset="0"/>
                <a:cs typeface="Times" charset="0"/>
              </a:rPr>
              <a:t>Lug Wrench</a:t>
            </a:r>
            <a:endParaRPr lang="en-US" sz="2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572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>
                <a:latin typeface="Times" charset="0"/>
                <a:ea typeface="Times" charset="0"/>
                <a:cs typeface="Times" charset="0"/>
              </a:rPr>
              <a:t>Similar Mechanisms. </a:t>
            </a:r>
            <a:endParaRPr lang="en-US" sz="28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" charset="0"/>
                <a:ea typeface="Times" charset="0"/>
                <a:cs typeface="Times" charset="0"/>
              </a:rPr>
              <a:t>Design (SolidWorks)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5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98" y="1628919"/>
            <a:ext cx="5406230" cy="4271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628919"/>
            <a:ext cx="4400298" cy="42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6</a:t>
            </a:fld>
            <a:endParaRPr lang="uk-U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" y="-68965"/>
            <a:ext cx="9921922" cy="7014490"/>
          </a:xfrm>
        </p:spPr>
      </p:pic>
    </p:spTree>
    <p:extLst>
      <p:ext uri="{BB962C8B-B14F-4D97-AF65-F5344CB8AC3E}">
        <p14:creationId xmlns:p14="http://schemas.microsoft.com/office/powerpoint/2010/main" val="14512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S</a:t>
            </a:r>
            <a:r>
              <a:rPr lang="en-US" sz="3200" dirty="0" smtClean="0"/>
              <a:t>ummary </a:t>
            </a:r>
            <a:r>
              <a:rPr lang="en-US" sz="3200" dirty="0"/>
              <a:t>of </a:t>
            </a:r>
            <a:r>
              <a:rPr lang="en-US" sz="3200" dirty="0" smtClean="0"/>
              <a:t>Design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024747"/>
              </p:ext>
            </p:extLst>
          </p:nvPr>
        </p:nvGraphicFramePr>
        <p:xfrm>
          <a:off x="1104901" y="1910689"/>
          <a:ext cx="9980682" cy="405338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668245"/>
                <a:gridCol w="1673063"/>
                <a:gridCol w="1730754"/>
                <a:gridCol w="1947099"/>
                <a:gridCol w="1961521"/>
              </a:tblGrid>
              <a:tr h="504421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mbri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Driver Gear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Driven Gear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Circular plate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Shaft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2243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No. of Teeth (mm)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15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31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-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-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</a:tr>
              <a:tr h="5044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PCD (mm)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15.624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35.624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114.3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-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</a:tr>
              <a:tr h="5044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Diameter (mm)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37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37.5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240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25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</a:tr>
              <a:tr h="5044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Module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2.5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2.5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-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-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</a:tr>
              <a:tr h="5044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Thickness (mm)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14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14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10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-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</a:tr>
              <a:tr h="5044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Pressure angle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20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20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-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</a:tr>
              <a:tr h="50442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Length (mm)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-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-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111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" charset="0"/>
                <a:ea typeface="Times" charset="0"/>
                <a:cs typeface="Times" charset="0"/>
              </a:rPr>
              <a:t> Design Specifications and Items </a:t>
            </a:r>
            <a:r>
              <a:rPr lang="en-US" sz="3200" dirty="0" smtClean="0">
                <a:latin typeface="Times" charset="0"/>
                <a:ea typeface="Times" charset="0"/>
                <a:cs typeface="Times" charset="0"/>
              </a:rPr>
              <a:t>Selection</a:t>
            </a:r>
            <a:endParaRPr lang="en-US" sz="32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327546" y="1600200"/>
                <a:ext cx="10759554" cy="4572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charset="2"/>
                  <a:buChar char="v"/>
                </a:pPr>
                <a:r>
                  <a:rPr lang="en-US" b="1" dirty="0">
                    <a:latin typeface="Times" charset="0"/>
                    <a:ea typeface="Times" charset="0"/>
                    <a:cs typeface="Times" charset="0"/>
                  </a:rPr>
                  <a:t> Gears: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𝑅𝑎𝑡𝑖𝑜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𝑁</m:t>
                        </m:r>
                        <m:r>
                          <a:rPr lang="en-US" i="1">
                            <a:latin typeface="Cambria Math" charset="0"/>
                          </a:rPr>
                          <m:t>.</m:t>
                        </m:r>
                        <m:r>
                          <a:rPr lang="en-US" i="1">
                            <a:latin typeface="Cambria Math" charset="0"/>
                          </a:rPr>
                          <m:t>𝑑𝑟𝑖𝑣𝑒𝑛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𝑁</m:t>
                        </m:r>
                        <m:r>
                          <a:rPr lang="en-US" i="1">
                            <a:latin typeface="Cambria Math" charset="0"/>
                          </a:rPr>
                          <m:t>.</m:t>
                        </m:r>
                        <m:r>
                          <a:rPr lang="en-US" i="1">
                            <a:latin typeface="Cambria Math" charset="0"/>
                          </a:rPr>
                          <m:t>𝑑𝑟𝑖𝑣𝑒𝑟</m:t>
                        </m:r>
                      </m:den>
                    </m:f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31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15</m:t>
                        </m:r>
                      </m:den>
                    </m:f>
                    <m:r>
                      <a:rPr lang="en-US" i="1">
                        <a:latin typeface="Cambria Math" charset="0"/>
                      </a:rPr>
                      <m:t>=2.066</m:t>
                    </m:r>
                  </m:oMath>
                </a14:m>
                <a:r>
                  <a:rPr lang="en-US" dirty="0"/>
                  <a:t>	 </a:t>
                </a:r>
                <a:endParaRPr lang="en-US" dirty="0">
                  <a:latin typeface="Times" charset="0"/>
                  <a:ea typeface="Times" charset="0"/>
                  <a:cs typeface="Times" charset="0"/>
                </a:endParaRPr>
              </a:p>
              <a:p>
                <a:pPr>
                  <a:lnSpc>
                    <a:spcPct val="150000"/>
                  </a:lnSpc>
                  <a:buFont typeface="Wingdings" charset="2"/>
                  <a:buChar char="v"/>
                </a:pPr>
                <a:r>
                  <a:rPr lang="en-US" b="1" dirty="0">
                    <a:latin typeface="Times" charset="0"/>
                    <a:ea typeface="Times" charset="0"/>
                    <a:cs typeface="Times" charset="0"/>
                  </a:rPr>
                  <a:t>Torque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imes" charset="0"/>
                    <a:ea typeface="Times" charset="0"/>
                    <a:cs typeface="Times" charset="0"/>
                  </a:rPr>
                  <a:t>Torque required to unscrew </a:t>
                </a: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one </a:t>
                </a:r>
                <a:r>
                  <a:rPr lang="en-US" dirty="0">
                    <a:latin typeface="Times" charset="0"/>
                    <a:ea typeface="Times" charset="0"/>
                    <a:cs typeface="Times" charset="0"/>
                  </a:rPr>
                  <a:t>nut 59 Nm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imes" charset="0"/>
                    <a:ea typeface="Times" charset="0"/>
                    <a:cs typeface="Times" charset="0"/>
                  </a:rPr>
                  <a:t>Torque Required to unscrew </a:t>
                </a: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one nuts </a:t>
                </a:r>
                <a:r>
                  <a:rPr lang="en-US" dirty="0">
                    <a:latin typeface="Times" charset="0"/>
                    <a:ea typeface="Times" charset="0"/>
                    <a:cs typeface="Times" charset="0"/>
                  </a:rPr>
                  <a:t>295 Nm</a:t>
                </a:r>
              </a:p>
              <a:p>
                <a:pPr>
                  <a:buFont typeface="Wingdings" charset="2"/>
                  <a:buChar char="v"/>
                </a:pPr>
                <a:endParaRPr lang="en-US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546" y="1600200"/>
                <a:ext cx="10759554" cy="4572000"/>
              </a:xfrm>
              <a:blipFill rotWithShape="0">
                <a:blip r:embed="rId2"/>
                <a:stretch>
                  <a:fillRect l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8</a:t>
            </a:fld>
            <a:endParaRPr lang="uk-UA"/>
          </a:p>
        </p:txBody>
      </p:sp>
      <p:pic>
        <p:nvPicPr>
          <p:cNvPr id="5" name="Picture 4" descr="../LATEST%202D%20DRAWINGS%20/gear%2031%20and%20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37" y="1669475"/>
            <a:ext cx="6651768" cy="3647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9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" charset="0"/>
                <a:ea typeface="Times" charset="0"/>
                <a:cs typeface="Times" charset="0"/>
              </a:rPr>
              <a:t> Design Specifications and Items Selection</a:t>
            </a:r>
            <a:endParaRPr lang="en-US" sz="32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b="1" dirty="0">
                    <a:latin typeface="Times" charset="0"/>
                    <a:ea typeface="Times" charset="0"/>
                    <a:cs typeface="Times" charset="0"/>
                  </a:rPr>
                  <a:t>Shaft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𝑀</m:t>
                    </m:r>
                    <m:r>
                      <a:rPr lang="en-US" i="1" baseline="-25000">
                        <a:latin typeface="Cambria Math" charset="0"/>
                        <a:ea typeface="Times New Roman" charset="0"/>
                        <a:cs typeface="Times New Roman" charset="0"/>
                      </a:rPr>
                      <m:t>𝑚𝑎𝑥</m:t>
                    </m:r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𝑃𝐿</m:t>
                    </m:r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= 4.45(.077) = 0.343 N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S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𝜋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</m:t>
                        </m:r>
                        <m:r>
                          <a:rPr lang="en-US" i="1" baseline="300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0.025</m:t>
                            </m:r>
                          </m:e>
                        </m:d>
                        <m:r>
                          <a:rPr lang="en-US" baseline="300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^3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32</m:t>
                        </m:r>
                      </m:den>
                    </m:f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 1.534E-06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𝜎</m:t>
                    </m:r>
                    <m:r>
                      <a:rPr lang="en-US" i="1" baseline="-25000">
                        <a:latin typeface="Cambria Math" charset="0"/>
                        <a:ea typeface="Times New Roman" charset="0"/>
                        <a:cs typeface="Times New Roman" charset="0"/>
                      </a:rPr>
                      <m:t>𝑚𝑎𝑥</m:t>
                    </m:r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𝑀</m:t>
                        </m:r>
                        <m:r>
                          <a:rPr lang="en-US" i="1" baseline="-250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𝑚𝑎𝑥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S</m:t>
                        </m:r>
                      </m:den>
                    </m:f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 224 </a:t>
                </a:r>
                <a:r>
                  <a:rPr lang="en-US" dirty="0" err="1">
                    <a:latin typeface="Times New Roman" charset="0"/>
                    <a:ea typeface="Times New Roman" charset="0"/>
                    <a:cs typeface="Times New Roman" charset="0"/>
                  </a:rPr>
                  <a:t>Kpa</a:t>
                </a: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		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𝜏</m:t>
                    </m:r>
                    <m:r>
                      <a:rPr lang="en-US" i="1" baseline="-25000">
                        <a:latin typeface="Cambria Math" charset="0"/>
                        <a:ea typeface="Times New Roman" charset="0"/>
                        <a:cs typeface="Times New Roman" charset="0"/>
                      </a:rPr>
                      <m:t>𝑚𝑎𝑥</m:t>
                    </m:r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𝑇𝑟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𝐽</m:t>
                        </m:r>
                      </m:den>
                    </m:f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140.5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.0125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0.025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32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 45.8 </m:t>
                    </m:r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𝑀𝑝𝑎</m:t>
                    </m:r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			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SOF=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𝑀𝑎𝑥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𝑠h𝑒𝑎𝑟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𝑠𝑡𝑟𝑒𝑠𝑠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𝑓𝑜𝑟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𝑚𝑎𝑡𝑒𝑟𝑖𝑎𝑙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𝑀𝑎𝑥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𝑆h𝑒𝑎𝑟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𝑠𝑡𝑟𝑒𝑠𝑠</m:t>
                        </m:r>
                      </m:den>
                    </m:f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327.5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45.8</m:t>
                        </m:r>
                      </m:den>
                    </m:f>
                    <m:r>
                      <a:rPr lang="en-US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=7.1</m:t>
                    </m:r>
                  </m:oMath>
                </a14:m>
                <a:endParaRPr lang="en-US" b="1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endParaRPr lang="en-US" b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60" b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Custom 6">
      <a:dk1>
        <a:srgbClr val="000000"/>
      </a:dk1>
      <a:lt1>
        <a:srgbClr val="FFFFFF"/>
      </a:lt1>
      <a:dk2>
        <a:srgbClr val="17406D"/>
      </a:dk2>
      <a:lt2>
        <a:srgbClr val="EAEAEA"/>
      </a:lt2>
      <a:accent1>
        <a:srgbClr val="13164C"/>
      </a:accent1>
      <a:accent2>
        <a:srgbClr val="FF9200"/>
      </a:accent2>
      <a:accent3>
        <a:srgbClr val="FF9200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2020</TotalTime>
  <Words>545</Words>
  <Application>Microsoft Macintosh PowerPoint</Application>
  <PresentationFormat>Widescreen</PresentationFormat>
  <Paragraphs>182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Calibri</vt:lpstr>
      <vt:lpstr>Cambria</vt:lpstr>
      <vt:lpstr>Cambria Math</vt:lpstr>
      <vt:lpstr>Euphemia</vt:lpstr>
      <vt:lpstr>Plantagenet Cherokee</vt:lpstr>
      <vt:lpstr>Times</vt:lpstr>
      <vt:lpstr>Times New Roman</vt:lpstr>
      <vt:lpstr>Wingdings</vt:lpstr>
      <vt:lpstr>Arial</vt:lpstr>
      <vt:lpstr>Academic Literature 16x9</vt:lpstr>
      <vt:lpstr> Design &amp; Manufacturing Of Automotive Tire Changing Mechanism Final Presentation – Spring 2017 </vt:lpstr>
      <vt:lpstr>Outline </vt:lpstr>
      <vt:lpstr> Objectives and Motivation of the Work </vt:lpstr>
      <vt:lpstr> Brief Background </vt:lpstr>
      <vt:lpstr>Design (SolidWorks) </vt:lpstr>
      <vt:lpstr>PowerPoint Presentation</vt:lpstr>
      <vt:lpstr> Summary of Design</vt:lpstr>
      <vt:lpstr> Design Specifications and Items Selection</vt:lpstr>
      <vt:lpstr> Design Specifications and Items Selection</vt:lpstr>
      <vt:lpstr> Design Specifications and Items Selection</vt:lpstr>
      <vt:lpstr>Manufacturing </vt:lpstr>
      <vt:lpstr>Manufacturing </vt:lpstr>
      <vt:lpstr>Manufacturing </vt:lpstr>
      <vt:lpstr>Manufacturing </vt:lpstr>
      <vt:lpstr>Manufacturing </vt:lpstr>
      <vt:lpstr>Impact Wrench Specification </vt:lpstr>
      <vt:lpstr>Testing &amp; Result </vt:lpstr>
      <vt:lpstr>Video </vt:lpstr>
      <vt:lpstr>Summary</vt:lpstr>
      <vt:lpstr>Recommendation</vt:lpstr>
      <vt:lpstr>Thank you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189</cp:revision>
  <dcterms:created xsi:type="dcterms:W3CDTF">2017-04-17T21:20:42Z</dcterms:created>
  <dcterms:modified xsi:type="dcterms:W3CDTF">2017-06-03T22:26:17Z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