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26" r:id="rId1"/>
  </p:sldMasterIdLst>
  <p:sldIdLst>
    <p:sldId id="269" r:id="rId2"/>
    <p:sldId id="258" r:id="rId3"/>
    <p:sldId id="278" r:id="rId4"/>
    <p:sldId id="279" r:id="rId5"/>
    <p:sldId id="262" r:id="rId6"/>
    <p:sldId id="263" r:id="rId7"/>
    <p:sldId id="264" r:id="rId8"/>
    <p:sldId id="265" r:id="rId9"/>
    <p:sldId id="266" r:id="rId10"/>
    <p:sldId id="270" r:id="rId11"/>
    <p:sldId id="282" r:id="rId12"/>
    <p:sldId id="274" r:id="rId13"/>
    <p:sldId id="272" r:id="rId14"/>
    <p:sldId id="273" r:id="rId15"/>
    <p:sldId id="280" r:id="rId16"/>
    <p:sldId id="276" r:id="rId17"/>
    <p:sldId id="281" r:id="rId1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96"/>
    <p:restoredTop sz="94674"/>
  </p:normalViewPr>
  <p:slideViewPr>
    <p:cSldViewPr>
      <p:cViewPr varScale="1">
        <p:scale>
          <a:sx n="121" d="100"/>
          <a:sy n="121" d="100"/>
        </p:scale>
        <p:origin x="69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DDFE-172D-4EE9-A09E-ED3F5F68CE6C}" type="datetimeFigureOut">
              <a:rPr lang="ar-SA" smtClean="0"/>
              <a:t>18 شعبان، 1439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4E7A-6E3D-4026-9F38-A5874CCB25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1961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DDFE-172D-4EE9-A09E-ED3F5F68CE6C}" type="datetimeFigureOut">
              <a:rPr lang="ar-SA" smtClean="0"/>
              <a:t>18 شعبان، 1439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4E7A-6E3D-4026-9F38-A5874CCB25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770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DDFE-172D-4EE9-A09E-ED3F5F68CE6C}" type="datetimeFigureOut">
              <a:rPr lang="ar-SA" smtClean="0"/>
              <a:t>18 شعبان، 1439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4E7A-6E3D-4026-9F38-A5874CCB25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425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DDFE-172D-4EE9-A09E-ED3F5F68CE6C}" type="datetimeFigureOut">
              <a:rPr lang="ar-SA" smtClean="0"/>
              <a:t>18 شعبان، 1439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4E7A-6E3D-4026-9F38-A5874CCB25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601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DDFE-172D-4EE9-A09E-ED3F5F68CE6C}" type="datetimeFigureOut">
              <a:rPr lang="ar-SA" smtClean="0"/>
              <a:t>18 شعبان، 1439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4E7A-6E3D-4026-9F38-A5874CCB25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5969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DDFE-172D-4EE9-A09E-ED3F5F68CE6C}" type="datetimeFigureOut">
              <a:rPr lang="ar-SA" smtClean="0"/>
              <a:t>18 شعبان، 1439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4E7A-6E3D-4026-9F38-A5874CCB25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413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DDFE-172D-4EE9-A09E-ED3F5F68CE6C}" type="datetimeFigureOut">
              <a:rPr lang="ar-SA" smtClean="0"/>
              <a:t>18 شعبان، 1439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4E7A-6E3D-4026-9F38-A5874CCB2575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940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DDFE-172D-4EE9-A09E-ED3F5F68CE6C}" type="datetimeFigureOut">
              <a:rPr lang="ar-SA" smtClean="0"/>
              <a:t>18 شعبان، 1439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4E7A-6E3D-4026-9F38-A5874CCB25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577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DDFE-172D-4EE9-A09E-ED3F5F68CE6C}" type="datetimeFigureOut">
              <a:rPr lang="ar-SA" smtClean="0"/>
              <a:t>18 شعبان، 1439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4E7A-6E3D-4026-9F38-A5874CCB25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948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DDFE-172D-4EE9-A09E-ED3F5F68CE6C}" type="datetimeFigureOut">
              <a:rPr lang="ar-SA" smtClean="0"/>
              <a:t>18 شعبان، 1439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4E7A-6E3D-4026-9F38-A5874CCB25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4073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814DDFE-172D-4EE9-A09E-ED3F5F68CE6C}" type="datetimeFigureOut">
              <a:rPr lang="ar-SA" smtClean="0"/>
              <a:t>18 شعبان، 1439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ar-S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4E7A-6E3D-4026-9F38-A5874CCB25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22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814DDFE-172D-4EE9-A09E-ED3F5F68CE6C}" type="datetimeFigureOut">
              <a:rPr lang="ar-SA" smtClean="0"/>
              <a:t>18 شعبان، 1439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5BF4E7A-6E3D-4026-9F38-A5874CCB25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365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(null)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(null)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Design and Manufacturing of an improved Car Wiper  Mechanism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/>
              <a:t>SUPERVISOR: Dr. Muhammad </a:t>
            </a:r>
            <a:r>
              <a:rPr lang="en-US" dirty="0" err="1"/>
              <a:t>Asad</a:t>
            </a:r>
            <a:r>
              <a:rPr lang="en-US" dirty="0"/>
              <a:t>                </a:t>
            </a:r>
          </a:p>
          <a:p>
            <a:pPr algn="l" rtl="0"/>
            <a:r>
              <a:rPr lang="en-US" dirty="0"/>
              <a:t>Co SUPERVISOR: Dr. Nader </a:t>
            </a:r>
            <a:r>
              <a:rPr lang="en-US" dirty="0" err="1"/>
              <a:t>Sawalhi</a:t>
            </a:r>
            <a:r>
              <a:rPr lang="en-US" dirty="0"/>
              <a:t> </a:t>
            </a:r>
          </a:p>
          <a:p>
            <a:pPr marL="0" indent="0" algn="l" rtl="0">
              <a:buNone/>
            </a:pPr>
            <a:r>
              <a:rPr lang="en-US" dirty="0"/>
              <a:t>1.   </a:t>
            </a:r>
            <a:r>
              <a:rPr lang="en-US" dirty="0" err="1"/>
              <a:t>Abdulaziz</a:t>
            </a:r>
            <a:r>
              <a:rPr lang="en-US" dirty="0"/>
              <a:t> </a:t>
            </a:r>
            <a:r>
              <a:rPr lang="en-US" dirty="0" err="1"/>
              <a:t>Alshehri</a:t>
            </a:r>
            <a:r>
              <a:rPr lang="en-US" dirty="0"/>
              <a:t>* - 201201996 </a:t>
            </a:r>
          </a:p>
          <a:p>
            <a:pPr marL="0" indent="0" algn="l" rtl="0">
              <a:buNone/>
            </a:pPr>
            <a:r>
              <a:rPr lang="en-US" dirty="0"/>
              <a:t>2.   Abdullah </a:t>
            </a:r>
            <a:r>
              <a:rPr lang="en-US" dirty="0" err="1"/>
              <a:t>Alshammari</a:t>
            </a:r>
            <a:r>
              <a:rPr lang="en-US" dirty="0"/>
              <a:t> - 201202417 </a:t>
            </a:r>
          </a:p>
          <a:p>
            <a:pPr marL="0" indent="0" algn="l" rtl="0">
              <a:buNone/>
            </a:pPr>
            <a:r>
              <a:rPr lang="en-US" dirty="0"/>
              <a:t>3.   </a:t>
            </a:r>
            <a:r>
              <a:rPr lang="en-US" dirty="0" err="1"/>
              <a:t>Abdulmohsen</a:t>
            </a:r>
            <a:r>
              <a:rPr lang="en-US" dirty="0"/>
              <a:t> </a:t>
            </a:r>
            <a:r>
              <a:rPr lang="en-US" dirty="0" err="1"/>
              <a:t>Alkhaldi</a:t>
            </a:r>
            <a:r>
              <a:rPr lang="en-US" dirty="0"/>
              <a:t> - 201200454 </a:t>
            </a:r>
          </a:p>
          <a:p>
            <a:pPr marL="0" indent="0" algn="l" rtl="0">
              <a:buNone/>
            </a:pPr>
            <a:r>
              <a:rPr lang="en-US" dirty="0"/>
              <a:t>4.   </a:t>
            </a:r>
            <a:r>
              <a:rPr lang="en-US" dirty="0" err="1"/>
              <a:t>Faleh</a:t>
            </a:r>
            <a:r>
              <a:rPr lang="en-US" dirty="0"/>
              <a:t> </a:t>
            </a:r>
            <a:r>
              <a:rPr lang="en-US" dirty="0" err="1"/>
              <a:t>Aldossary</a:t>
            </a:r>
            <a:r>
              <a:rPr lang="en-US" dirty="0"/>
              <a:t> -201202444 </a:t>
            </a:r>
          </a:p>
          <a:p>
            <a:pPr marL="0" indent="0" algn="l" rtl="0">
              <a:buNone/>
            </a:pPr>
            <a:r>
              <a:rPr lang="en-US" dirty="0"/>
              <a:t>5.   </a:t>
            </a:r>
            <a:r>
              <a:rPr lang="en-US" dirty="0" err="1"/>
              <a:t>Abdulhadi</a:t>
            </a:r>
            <a:r>
              <a:rPr lang="en-US" dirty="0"/>
              <a:t> Abdullah -201300520 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40737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Conceptual Design Theoretical Calculations and Fabrication </a:t>
            </a:r>
            <a:br>
              <a:rPr lang="en-US" dirty="0"/>
            </a:b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491E57-821E-9A4B-A840-061B4D32B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87" y="2276872"/>
            <a:ext cx="6412869" cy="4531660"/>
          </a:xfrm>
        </p:spPr>
      </p:pic>
    </p:spTree>
    <p:extLst>
      <p:ext uri="{BB962C8B-B14F-4D97-AF65-F5344CB8AC3E}">
        <p14:creationId xmlns:p14="http://schemas.microsoft.com/office/powerpoint/2010/main" val="2219514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8E17-F951-6440-949E-204CCB8E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045" y="964692"/>
            <a:ext cx="6062299" cy="952140"/>
          </a:xfrm>
        </p:spPr>
        <p:txBody>
          <a:bodyPr>
            <a:normAutofit fontScale="90000"/>
          </a:bodyPr>
          <a:lstStyle/>
          <a:p>
            <a:r>
              <a:rPr lang="en-US" dirty="0"/>
              <a:t>Conceptual Design Theoretical Calculations and Fabrication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1F1741-7F73-2645-9B2F-A3A915B30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843" r="613" b="14159"/>
          <a:stretch/>
        </p:blipFill>
        <p:spPr>
          <a:xfrm>
            <a:off x="4932040" y="2686417"/>
            <a:ext cx="3777959" cy="329436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536FAA-64C0-1741-A0BC-3DBE857BF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r="2400" b="18500"/>
          <a:stretch/>
        </p:blipFill>
        <p:spPr>
          <a:xfrm>
            <a:off x="568333" y="2686417"/>
            <a:ext cx="4045152" cy="32493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2313E2-4C72-5347-847F-3EC42014F696}"/>
              </a:ext>
            </a:extLst>
          </p:cNvPr>
          <p:cNvSpPr txBox="1"/>
          <p:nvPr/>
        </p:nvSpPr>
        <p:spPr>
          <a:xfrm rot="19639909">
            <a:off x="2696617" y="4727276"/>
            <a:ext cx="207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dirty="0">
                <a:solidFill>
                  <a:schemeClr val="bg1"/>
                </a:solidFill>
              </a:rPr>
              <a:t>16 cm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4BB788-8D9E-A341-8016-E0ED7295524C}"/>
              </a:ext>
            </a:extLst>
          </p:cNvPr>
          <p:cNvSpPr txBox="1"/>
          <p:nvPr/>
        </p:nvSpPr>
        <p:spPr>
          <a:xfrm rot="2869588">
            <a:off x="5060851" y="3963892"/>
            <a:ext cx="251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dirty="0">
                <a:solidFill>
                  <a:schemeClr val="bg1"/>
                </a:solidFill>
              </a:rPr>
              <a:t>18.5 cm </a:t>
            </a:r>
          </a:p>
        </p:txBody>
      </p:sp>
    </p:spTree>
    <p:extLst>
      <p:ext uri="{BB962C8B-B14F-4D97-AF65-F5344CB8AC3E}">
        <p14:creationId xmlns:p14="http://schemas.microsoft.com/office/powerpoint/2010/main" val="2069020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Conceptual Design Theoretical Calculations and Fabrication </a:t>
            </a:r>
            <a:br>
              <a:rPr lang="en-US" dirty="0"/>
            </a:br>
            <a:endParaRPr lang="ar-SA" dirty="0"/>
          </a:p>
        </p:txBody>
      </p:sp>
      <p:pic>
        <p:nvPicPr>
          <p:cNvPr id="4" name="2018-05-03-VIDEO-00021741">
            <a:hlinkClick r:id="" action="ppaction://media"/>
            <a:extLst>
              <a:ext uri="{FF2B5EF4-FFF2-40B4-BE49-F238E27FC236}">
                <a16:creationId xmlns:a16="http://schemas.microsoft.com/office/drawing/2014/main" id="{50DE85BC-18BB-E648-B596-A53E7C0FD9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752" y="2564904"/>
            <a:ext cx="4824536" cy="3101975"/>
          </a:xfrm>
        </p:spPr>
      </p:pic>
    </p:spTree>
    <p:extLst>
      <p:ext uri="{BB962C8B-B14F-4D97-AF65-F5344CB8AC3E}">
        <p14:creationId xmlns:p14="http://schemas.microsoft.com/office/powerpoint/2010/main" val="221951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Design specifications and items selections</a:t>
            </a:r>
            <a:br>
              <a:rPr lang="en-US" dirty="0"/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endParaRPr lang="en-US" dirty="0"/>
          </a:p>
          <a:p>
            <a:pPr algn="l" rtl="0"/>
            <a:r>
              <a:rPr lang="en-US" dirty="0"/>
              <a:t>Motor</a:t>
            </a:r>
          </a:p>
          <a:p>
            <a:pPr marL="114300" indent="0" algn="l" rtl="0">
              <a:buNone/>
            </a:pPr>
            <a:endParaRPr lang="en-US" dirty="0"/>
          </a:p>
          <a:p>
            <a:pPr algn="l" rtl="0"/>
            <a:r>
              <a:rPr lang="en-US" dirty="0"/>
              <a:t>Windshield</a:t>
            </a:r>
          </a:p>
          <a:p>
            <a:pPr marL="114300" indent="0" algn="l" rtl="0">
              <a:buNone/>
            </a:pPr>
            <a:endParaRPr lang="en-US" dirty="0"/>
          </a:p>
          <a:p>
            <a:pPr algn="l" rtl="0"/>
            <a:r>
              <a:rPr lang="en-US" dirty="0"/>
              <a:t>Slotted slider crank</a:t>
            </a:r>
          </a:p>
          <a:p>
            <a:pPr marL="114300" indent="0" algn="l" rtl="0">
              <a:buNone/>
            </a:pPr>
            <a:endParaRPr lang="en-US" dirty="0"/>
          </a:p>
          <a:p>
            <a:pPr algn="l" rtl="0"/>
            <a:r>
              <a:rPr lang="en-US" dirty="0"/>
              <a:t>Wipers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30294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Experimental Setup, Testing and Results</a:t>
            </a:r>
            <a:br>
              <a:rPr lang="en-US" dirty="0"/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259633" y="2348881"/>
            <a:ext cx="6912768" cy="4392488"/>
          </a:xfrm>
        </p:spPr>
        <p:txBody>
          <a:bodyPr>
            <a:normAutofit fontScale="85000" lnSpcReduction="10000"/>
          </a:bodyPr>
          <a:lstStyle/>
          <a:p>
            <a:pPr marL="400050" indent="-285750"/>
            <a:r>
              <a:rPr lang="en-US" dirty="0"/>
              <a:t>Bringing the original car wiper mechanism.</a:t>
            </a:r>
          </a:p>
          <a:p>
            <a:pPr marL="400050" indent="-285750"/>
            <a:endParaRPr lang="en-US" dirty="0"/>
          </a:p>
          <a:p>
            <a:pPr marL="400050" indent="-285750"/>
            <a:r>
              <a:rPr lang="en-US" dirty="0"/>
              <a:t>Designing out new mechanism and add it to the original mechanism.</a:t>
            </a:r>
          </a:p>
          <a:p>
            <a:pPr marL="400050" indent="-285750"/>
            <a:endParaRPr lang="en-US" dirty="0"/>
          </a:p>
          <a:p>
            <a:pPr marL="400050" indent="-285750"/>
            <a:r>
              <a:rPr lang="en-US" dirty="0"/>
              <a:t>Assemble the components of the design project.</a:t>
            </a:r>
          </a:p>
          <a:p>
            <a:pPr marL="400050" indent="-285750"/>
            <a:endParaRPr lang="en-US" dirty="0"/>
          </a:p>
          <a:p>
            <a:pPr marL="400050" indent="-285750"/>
            <a:r>
              <a:rPr lang="en-US" dirty="0"/>
              <a:t>Using a motor of 12V , 2.4 A  for both wipers </a:t>
            </a:r>
          </a:p>
          <a:p>
            <a:pPr marL="400050" indent="-285750"/>
            <a:endParaRPr lang="en-US" dirty="0"/>
          </a:p>
          <a:p>
            <a:pPr marL="400050" indent="-285750"/>
            <a:r>
              <a:rPr lang="en-US" dirty="0"/>
              <a:t>Making a base that holds our mechanism and the motor.</a:t>
            </a:r>
          </a:p>
          <a:p>
            <a:pPr marL="400050" indent="-285750"/>
            <a:endParaRPr lang="en-US" dirty="0"/>
          </a:p>
          <a:p>
            <a:pPr marL="400050" indent="-285750"/>
            <a:r>
              <a:rPr lang="en-US" dirty="0"/>
              <a:t>Test the design and make sure that it is working. </a:t>
            </a:r>
          </a:p>
          <a:p>
            <a:pPr marL="400050" indent="-285750"/>
            <a:endParaRPr lang="en-US" dirty="0"/>
          </a:p>
          <a:p>
            <a:pPr marL="400050" indent="-285750"/>
            <a:r>
              <a:rPr lang="en-US" dirty="0"/>
              <a:t>The results of this project achieved by clearing the uncover area of the windshield.  </a:t>
            </a:r>
          </a:p>
          <a:p>
            <a:pPr marL="114300" indent="0" algn="l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4327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35DC4-150B-714B-8338-DFC097E2A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Setup, Testing and Results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75D6D0-3A9B-CE46-B526-751779C34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2" r="614" b="11838"/>
          <a:stretch/>
        </p:blipFill>
        <p:spPr>
          <a:xfrm>
            <a:off x="251520" y="2780928"/>
            <a:ext cx="2774632" cy="25922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510821-C3BA-9645-8C1D-6AB927A3D3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r="5200" b="10100"/>
          <a:stretch/>
        </p:blipFill>
        <p:spPr>
          <a:xfrm>
            <a:off x="3116077" y="2772124"/>
            <a:ext cx="2752067" cy="2601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A4DC58-E984-DE43-889B-2F90A49244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r="1000" b="17450"/>
          <a:stretch/>
        </p:blipFill>
        <p:spPr>
          <a:xfrm>
            <a:off x="6028692" y="2780928"/>
            <a:ext cx="300780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1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Conclusions and Future work</a:t>
            </a:r>
            <a:br>
              <a:rPr lang="en-US" dirty="0"/>
            </a:br>
            <a:endParaRPr lang="ar-S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4773CF-62B0-2145-B148-7BAE5BC86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 another motor that rotates the small link.</a:t>
            </a:r>
          </a:p>
          <a:p>
            <a:endParaRPr lang="en-US" dirty="0"/>
          </a:p>
          <a:p>
            <a:r>
              <a:rPr lang="en-US" dirty="0"/>
              <a:t>Use 360 degree motor for extend the wiper twice in the travel.</a:t>
            </a:r>
          </a:p>
          <a:p>
            <a:endParaRPr lang="en-US" dirty="0"/>
          </a:p>
          <a:p>
            <a:r>
              <a:rPr lang="en-US" dirty="0"/>
              <a:t>Make the extension wiper on the same shaft with the original mechanism.</a:t>
            </a:r>
          </a:p>
        </p:txBody>
      </p:sp>
    </p:spTree>
    <p:extLst>
      <p:ext uri="{BB962C8B-B14F-4D97-AF65-F5344CB8AC3E}">
        <p14:creationId xmlns:p14="http://schemas.microsoft.com/office/powerpoint/2010/main" val="1521818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E757C2-603E-48B8-9ACB-A3E23F578F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099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BE438-4972-1044-8604-E4BFB27D7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136" y="973600"/>
            <a:ext cx="3347864" cy="492428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2400" dirty="0"/>
              <a:t>Thank you for listening !</a:t>
            </a:r>
          </a:p>
        </p:txBody>
      </p:sp>
    </p:spTree>
    <p:extLst>
      <p:ext uri="{BB962C8B-B14F-4D97-AF65-F5344CB8AC3E}">
        <p14:creationId xmlns:p14="http://schemas.microsoft.com/office/powerpoint/2010/main" val="2489596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Project Objectives </a:t>
            </a:r>
          </a:p>
          <a:p>
            <a:pPr algn="l" rtl="0"/>
            <a:r>
              <a:rPr lang="en-US" dirty="0"/>
              <a:t>Background, Motivation and relevance</a:t>
            </a:r>
          </a:p>
          <a:p>
            <a:pPr algn="l" rtl="0"/>
            <a:r>
              <a:rPr lang="en-US" dirty="0"/>
              <a:t>Design Constraints Engineering Standards </a:t>
            </a:r>
          </a:p>
          <a:p>
            <a:pPr algn="l" rtl="0"/>
            <a:r>
              <a:rPr lang="en-US" dirty="0"/>
              <a:t>Conceptual Design Theoretical Calculations and Fabrication </a:t>
            </a:r>
          </a:p>
          <a:p>
            <a:pPr algn="l" rtl="0"/>
            <a:r>
              <a:rPr lang="en-US" dirty="0"/>
              <a:t>Design specifications and item selection</a:t>
            </a:r>
          </a:p>
          <a:p>
            <a:pPr algn="l" rtl="0"/>
            <a:r>
              <a:rPr lang="en-US" dirty="0"/>
              <a:t>Experimental Setup, Testing and Results</a:t>
            </a:r>
          </a:p>
          <a:p>
            <a:pPr algn="l" rtl="0"/>
            <a:r>
              <a:rPr lang="en-US" dirty="0"/>
              <a:t>Conclusions and Future work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83592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Project Objectives </a:t>
            </a:r>
            <a:br>
              <a:rPr lang="en-US" dirty="0"/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36912"/>
            <a:ext cx="5342219" cy="2807179"/>
          </a:xfrm>
        </p:spPr>
        <p:txBody>
          <a:bodyPr>
            <a:normAutofit fontScale="77500" lnSpcReduction="20000"/>
          </a:bodyPr>
          <a:lstStyle/>
          <a:p>
            <a:pPr marL="628650" lvl="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Design an improved  car wiper. </a:t>
            </a:r>
          </a:p>
          <a:p>
            <a:pPr marL="628650" lvl="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Produce a CAD model. for the new design.</a:t>
            </a:r>
          </a:p>
          <a:p>
            <a:pPr marL="628650" lvl="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Manufacturing a prototype. </a:t>
            </a:r>
          </a:p>
          <a:p>
            <a:pPr marL="628650" lvl="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Test and evaluate the prototype.   </a:t>
            </a:r>
          </a:p>
          <a:p>
            <a:pPr marL="114300" indent="0" algn="l">
              <a:lnSpc>
                <a:spcPct val="150000"/>
              </a:lnSpc>
              <a:buNone/>
            </a:pPr>
            <a:endParaRPr lang="ar-SA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12" y="2780928"/>
            <a:ext cx="315597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326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Background, Motivation and relevance</a:t>
            </a:r>
            <a:br>
              <a:rPr lang="en-US" dirty="0"/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83568" y="2276872"/>
            <a:ext cx="7416824" cy="4219955"/>
          </a:xfrm>
        </p:spPr>
        <p:txBody>
          <a:bodyPr>
            <a:normAutofit fontScale="77500" lnSpcReduction="20000"/>
          </a:bodyPr>
          <a:lstStyle/>
          <a:p>
            <a:pPr marL="457200" indent="-342900"/>
            <a:r>
              <a:rPr lang="en-US" sz="2200" dirty="0"/>
              <a:t>Developing and improve the mechanism of the wiper.</a:t>
            </a:r>
          </a:p>
          <a:p>
            <a:pPr marL="457200" indent="-342900"/>
            <a:endParaRPr lang="en-US" sz="2200" dirty="0"/>
          </a:p>
          <a:p>
            <a:pPr marL="457200" indent="-342900"/>
            <a:r>
              <a:rPr lang="en-US" sz="2200" dirty="0"/>
              <a:t>Function of car wiper in regular mechanism which does not clean whole windshield and how it is improved by our project.</a:t>
            </a:r>
          </a:p>
          <a:p>
            <a:pPr marL="457200" indent="-342900"/>
            <a:endParaRPr lang="en-US" sz="2200" dirty="0"/>
          </a:p>
          <a:p>
            <a:pPr marL="457200" indent="-342900"/>
            <a:r>
              <a:rPr lang="en-US" sz="2200" dirty="0"/>
              <a:t>Our design to cover the whole area of the windshield.</a:t>
            </a:r>
          </a:p>
          <a:p>
            <a:pPr marL="457200" indent="-342900"/>
            <a:endParaRPr lang="en-US" sz="2200" dirty="0"/>
          </a:p>
          <a:p>
            <a:pPr marL="457200" indent="-342900"/>
            <a:r>
              <a:rPr lang="en-US" sz="2200" dirty="0"/>
              <a:t>Using extra wiper to clean the complete area. </a:t>
            </a:r>
          </a:p>
          <a:p>
            <a:pPr marL="457200" indent="-342900"/>
            <a:endParaRPr lang="en-US" sz="2200" dirty="0"/>
          </a:p>
          <a:p>
            <a:pPr marL="457200" indent="-342900"/>
            <a:r>
              <a:rPr lang="en-US" sz="2200" dirty="0"/>
              <a:t>Our project can increase the safety of the driver.</a:t>
            </a:r>
          </a:p>
          <a:p>
            <a:pPr marL="457200" indent="-342900"/>
            <a:endParaRPr lang="en-US" sz="2200" dirty="0"/>
          </a:p>
          <a:p>
            <a:pPr marL="457200" indent="-342900"/>
            <a:r>
              <a:rPr lang="en-US" sz="2200" dirty="0"/>
              <a:t>Our design is friendly with the environment  because it dose not cause pollution or any negative side. </a:t>
            </a:r>
          </a:p>
          <a:p>
            <a:pPr marL="114300" indent="0" algn="l">
              <a:buNone/>
            </a:pPr>
            <a:endParaRPr lang="en-US" dirty="0"/>
          </a:p>
          <a:p>
            <a:pPr marL="114300" indent="0" algn="l">
              <a:buNone/>
            </a:pPr>
            <a:endParaRPr lang="en-US" dirty="0"/>
          </a:p>
          <a:p>
            <a:pPr marL="114300" indent="0" algn="l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2851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Design Constraints Engineering Standards </a:t>
            </a:r>
            <a:br>
              <a:rPr lang="en-US" dirty="0"/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 rtl="0"/>
            <a:endParaRPr lang="en-US" sz="2400" dirty="0"/>
          </a:p>
          <a:p>
            <a:pPr algn="l" rtl="0"/>
            <a:endParaRPr lang="en-US" sz="2400" dirty="0"/>
          </a:p>
          <a:p>
            <a:pPr algn="l" rtl="0"/>
            <a:r>
              <a:rPr lang="en-US" sz="2400" b="1" dirty="0"/>
              <a:t>Sustainability</a:t>
            </a:r>
          </a:p>
          <a:p>
            <a:pPr algn="l" rtl="0"/>
            <a:endParaRPr lang="en-US" sz="2400" b="1" dirty="0"/>
          </a:p>
          <a:p>
            <a:pPr marL="114300" indent="0" algn="l" rtl="0">
              <a:buNone/>
            </a:pPr>
            <a:endParaRPr lang="en-US" sz="2400" b="1" dirty="0"/>
          </a:p>
          <a:p>
            <a:pPr algn="l" rtl="0"/>
            <a:r>
              <a:rPr lang="en-US" sz="2400" b="1" dirty="0"/>
              <a:t>Environmental</a:t>
            </a:r>
          </a:p>
          <a:p>
            <a:pPr algn="l" rtl="0"/>
            <a:endParaRPr lang="en-US" sz="2400" b="1" dirty="0"/>
          </a:p>
          <a:p>
            <a:pPr algn="l" rtl="0"/>
            <a:endParaRPr lang="en-US" sz="2400" b="1" dirty="0"/>
          </a:p>
          <a:p>
            <a:pPr algn="l" rtl="0"/>
            <a:r>
              <a:rPr lang="en-US" sz="2400" b="1" dirty="0"/>
              <a:t>Social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927447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Design Constraints Engineering Standards </a:t>
            </a:r>
            <a:br>
              <a:rPr lang="en-US" dirty="0"/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 rtl="0"/>
            <a:endParaRPr lang="en-US" sz="2400" dirty="0"/>
          </a:p>
          <a:p>
            <a:pPr algn="l" rtl="0"/>
            <a:endParaRPr lang="en-US" sz="2400" dirty="0"/>
          </a:p>
          <a:p>
            <a:pPr algn="l" rtl="0"/>
            <a:r>
              <a:rPr lang="en-US" sz="2400" b="1" dirty="0"/>
              <a:t>Economic</a:t>
            </a:r>
          </a:p>
          <a:p>
            <a:pPr algn="l" rtl="0"/>
            <a:endParaRPr lang="en-US" sz="2400" b="1" dirty="0"/>
          </a:p>
          <a:p>
            <a:pPr algn="l" rtl="0"/>
            <a:endParaRPr lang="en-US" sz="2400" b="1" dirty="0"/>
          </a:p>
          <a:p>
            <a:pPr algn="l" rtl="0"/>
            <a:r>
              <a:rPr lang="en-US" sz="2400" b="1" dirty="0"/>
              <a:t>Manufacturability</a:t>
            </a:r>
          </a:p>
          <a:p>
            <a:pPr algn="l" rtl="0"/>
            <a:endParaRPr lang="en-US" sz="2400" b="1" dirty="0"/>
          </a:p>
          <a:p>
            <a:pPr algn="l" rtl="0"/>
            <a:endParaRPr lang="en-US" sz="2400" b="1" dirty="0"/>
          </a:p>
          <a:p>
            <a:pPr algn="l" rtl="0"/>
            <a:r>
              <a:rPr lang="en-US" sz="2400" b="1" dirty="0"/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390402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Design Constraints Engineering Standards </a:t>
            </a:r>
            <a:br>
              <a:rPr lang="en-US" dirty="0"/>
            </a:br>
            <a:endParaRPr lang="ar-SA" dirty="0"/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8535221"/>
              </p:ext>
            </p:extLst>
          </p:nvPr>
        </p:nvGraphicFramePr>
        <p:xfrm>
          <a:off x="683568" y="2348880"/>
          <a:ext cx="5040560" cy="322624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6985">
                <a:tc>
                  <a:txBody>
                    <a:bodyPr/>
                    <a:lstStyle/>
                    <a:p>
                      <a:pPr algn="ctr" rtl="0"/>
                      <a:r>
                        <a:rPr lang="en-US" sz="2800" dirty="0">
                          <a:solidFill>
                            <a:schemeClr val="tx1"/>
                          </a:solidFill>
                          <a:cs typeface="+mj-cs"/>
                        </a:rPr>
                        <a:t>Engineering Standards </a:t>
                      </a:r>
                      <a:endParaRPr lang="ar-SA" sz="28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dirty="0">
                          <a:solidFill>
                            <a:schemeClr val="tx1"/>
                          </a:solidFill>
                          <a:cs typeface="+mj-cs"/>
                        </a:rPr>
                        <a:t>Components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cs typeface="+mj-cs"/>
                        </a:rPr>
                        <a:t> </a:t>
                      </a:r>
                      <a:endParaRPr lang="ar-SA" sz="32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456">
                <a:tc>
                  <a:txBody>
                    <a:bodyPr/>
                    <a:lstStyle/>
                    <a:p>
                      <a:pPr algn="ctr" rtl="0"/>
                      <a:r>
                        <a:rPr lang="en-US" dirty="0"/>
                        <a:t>Acrylic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/>
                        <a:t>Windshield</a:t>
                      </a:r>
                      <a:r>
                        <a:rPr lang="en-US" baseline="0" dirty="0"/>
                        <a:t> 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456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Mild </a:t>
                      </a:r>
                      <a:r>
                        <a:rPr lang="en-US" baseline="0" dirty="0"/>
                        <a:t>Steel. st37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/>
                        <a:t>Slotted slider crank 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456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Polycarbonate 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/>
                        <a:t>Wipers 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0B5F5F2-97D3-854E-9758-79B862E6E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r="6601" b="17450"/>
          <a:stretch/>
        </p:blipFill>
        <p:spPr>
          <a:xfrm>
            <a:off x="5868144" y="2924944"/>
            <a:ext cx="288239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54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Conceptual Design Theoretical Calculations and Fabrication </a:t>
            </a:r>
            <a:br>
              <a:rPr lang="en-US" dirty="0"/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We used (slotted slider crank mechanism)</a:t>
            </a:r>
          </a:p>
          <a:p>
            <a:pPr algn="l" rtl="0"/>
            <a:r>
              <a:rPr lang="en-US" dirty="0"/>
              <a:t>Other alternatives such as: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dirty="0"/>
              <a:t>Cam shaft mechanism 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dirty="0"/>
              <a:t>Rack &amp; Pinion mechanism </a:t>
            </a:r>
          </a:p>
          <a:p>
            <a: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29839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Conceptual Design Theoretical Calculations and Fabrication </a:t>
            </a:r>
            <a:br>
              <a:rPr lang="en-US" dirty="0"/>
            </a:br>
            <a:endParaRPr lang="ar-SA" dirty="0"/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5387BFC5-8E81-5546-A2BB-21F38722E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2253900"/>
            <a:ext cx="6350331" cy="4487468"/>
          </a:xfrm>
        </p:spPr>
      </p:pic>
    </p:spTree>
    <p:extLst>
      <p:ext uri="{BB962C8B-B14F-4D97-AF65-F5344CB8AC3E}">
        <p14:creationId xmlns:p14="http://schemas.microsoft.com/office/powerpoint/2010/main" val="158182358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{6350CE3C-4DC9-7B42-B6A1-6801ED75E2CD}tf10001120</Template>
  <TotalTime>378</TotalTime>
  <Words>369</Words>
  <Application>Microsoft Macintosh PowerPoint</Application>
  <PresentationFormat>On-screen Show (4:3)</PresentationFormat>
  <Paragraphs>108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Gill Sans MT</vt:lpstr>
      <vt:lpstr>Majalla UI</vt:lpstr>
      <vt:lpstr>Parcel</vt:lpstr>
      <vt:lpstr>Design and Manufacturing of an improved Car Wiper  Mechanism</vt:lpstr>
      <vt:lpstr>Outline </vt:lpstr>
      <vt:lpstr> Project Objectives  </vt:lpstr>
      <vt:lpstr> Background, Motivation and relevance </vt:lpstr>
      <vt:lpstr> Design Constraints Engineering Standards  </vt:lpstr>
      <vt:lpstr> Design Constraints Engineering Standards  </vt:lpstr>
      <vt:lpstr> Design Constraints Engineering Standards  </vt:lpstr>
      <vt:lpstr> Conceptual Design Theoretical Calculations and Fabrication  </vt:lpstr>
      <vt:lpstr> Conceptual Design Theoretical Calculations and Fabrication  </vt:lpstr>
      <vt:lpstr> Conceptual Design Theoretical Calculations and Fabrication  </vt:lpstr>
      <vt:lpstr>Conceptual Design Theoretical Calculations and Fabrication</vt:lpstr>
      <vt:lpstr> Conceptual Design Theoretical Calculations and Fabrication  </vt:lpstr>
      <vt:lpstr> Design specifications and items selections </vt:lpstr>
      <vt:lpstr> Experimental Setup, Testing and Results </vt:lpstr>
      <vt:lpstr>Experimental Setup, Testing and Results </vt:lpstr>
      <vt:lpstr> Conclusions and Future work </vt:lpstr>
      <vt:lpstr>PowerPoint Presentation</vt:lpstr>
    </vt:vector>
  </TitlesOfParts>
  <Company>Hewlett-Packard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and Manufacturing of an improved Car Wiper  Mechanism</dc:title>
  <dc:creator>Techno Gate</dc:creator>
  <cp:lastModifiedBy>Abdulmohsen Alkhaldi</cp:lastModifiedBy>
  <cp:revision>23</cp:revision>
  <dcterms:created xsi:type="dcterms:W3CDTF">2018-05-02T19:07:58Z</dcterms:created>
  <dcterms:modified xsi:type="dcterms:W3CDTF">2018-05-03T07:45:37Z</dcterms:modified>
</cp:coreProperties>
</file>