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256" r:id="rId2"/>
    <p:sldId id="257" r:id="rId3"/>
    <p:sldId id="268" r:id="rId4"/>
    <p:sldId id="259" r:id="rId5"/>
    <p:sldId id="271" r:id="rId6"/>
    <p:sldId id="278" r:id="rId7"/>
    <p:sldId id="279" r:id="rId8"/>
    <p:sldId id="280" r:id="rId9"/>
    <p:sldId id="281" r:id="rId10"/>
    <p:sldId id="282" r:id="rId11"/>
    <p:sldId id="290" r:id="rId12"/>
    <p:sldId id="286" r:id="rId13"/>
    <p:sldId id="287" r:id="rId14"/>
    <p:sldId id="288" r:id="rId15"/>
    <p:sldId id="289" r:id="rId16"/>
    <p:sldId id="291" r:id="rId17"/>
    <p:sldId id="293" r:id="rId18"/>
    <p:sldId id="294" r:id="rId19"/>
    <p:sldId id="295" r:id="rId20"/>
    <p:sldId id="292" r:id="rId21"/>
    <p:sldId id="296"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2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43" autoAdjust="0"/>
  </p:normalViewPr>
  <p:slideViewPr>
    <p:cSldViewPr>
      <p:cViewPr varScale="1">
        <p:scale>
          <a:sx n="63" d="100"/>
          <a:sy n="63" d="100"/>
        </p:scale>
        <p:origin x="-72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D00AE-0BC8-4E3B-858A-16C7C2988049}" type="datetimeFigureOut">
              <a:rPr lang="en-GB" smtClean="0"/>
              <a:pPr/>
              <a:t>03/05/2018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5860C-B9A7-4822-83EC-7064747E20AB}" type="slidenum">
              <a:rPr lang="en-GB" smtClean="0"/>
              <a:pPr/>
              <a:t>‹#›</a:t>
            </a:fld>
            <a:endParaRPr lang="en-GB"/>
          </a:p>
        </p:txBody>
      </p:sp>
    </p:spTree>
    <p:extLst>
      <p:ext uri="{BB962C8B-B14F-4D97-AF65-F5344CB8AC3E}">
        <p14:creationId xmlns:p14="http://schemas.microsoft.com/office/powerpoint/2010/main" val="4100011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objectives:</a:t>
            </a:r>
          </a:p>
          <a:p>
            <a:r>
              <a:rPr lang="en-US" dirty="0"/>
              <a:t>1) The</a:t>
            </a:r>
            <a:r>
              <a:rPr lang="en-US" baseline="0" dirty="0"/>
              <a:t> first objective of our project is we want to reduce humidity without using refrigeration system, but only heat addition.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Second, </a:t>
            </a:r>
            <a:r>
              <a:rPr lang="en-US" dirty="0">
                <a:latin typeface="Times New Roman" pitchFamily="18" charset="0"/>
                <a:cs typeface="Times New Roman" pitchFamily="18" charset="0"/>
              </a:rPr>
              <a:t>Introduce silica gel as a desiccant dehumidifier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cs typeface="Times New Roman" pitchFamily="18" charset="0"/>
              </a:rPr>
              <a:t>3) Third,</a:t>
            </a:r>
            <a:r>
              <a:rPr lang="en-US" baseline="0" dirty="0">
                <a:latin typeface="Times New Roman" pitchFamily="18" charset="0"/>
                <a:cs typeface="Times New Roman" pitchFamily="18" charset="0"/>
              </a:rPr>
              <a:t> we aim to use the silica gel as a medium to reduce humidity.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pitchFamily="18" charset="0"/>
                <a:cs typeface="Times New Roman" pitchFamily="18" charset="0"/>
              </a:rPr>
              <a:t>4) After achieving the above objectives our ultimate goal is to incorporate the dehumidifier into the </a:t>
            </a:r>
            <a:r>
              <a:rPr lang="en-US" dirty="0">
                <a:latin typeface="Times New Roman" pitchFamily="18" charset="0"/>
                <a:cs typeface="Times New Roman" pitchFamily="18" charset="0"/>
              </a:rPr>
              <a:t>evaporative air conditioner system in the humid region.  </a:t>
            </a:r>
          </a:p>
          <a:p>
            <a:endParaRPr lang="en-US" dirty="0"/>
          </a:p>
        </p:txBody>
      </p:sp>
      <p:sp>
        <p:nvSpPr>
          <p:cNvPr id="4" name="Slide Number Placeholder 3"/>
          <p:cNvSpPr>
            <a:spLocks noGrp="1"/>
          </p:cNvSpPr>
          <p:nvPr>
            <p:ph type="sldNum" sz="quarter" idx="10"/>
          </p:nvPr>
        </p:nvSpPr>
        <p:spPr/>
        <p:txBody>
          <a:bodyPr/>
          <a:lstStyle/>
          <a:p>
            <a:fld id="{C9E0C9EE-CE4D-4007-A195-310EA98F5AE1}" type="slidenum">
              <a:rPr lang="en-US" smtClean="0"/>
              <a:pPr/>
              <a:t>3</a:t>
            </a:fld>
            <a:endParaRPr lang="en-US"/>
          </a:p>
        </p:txBody>
      </p:sp>
    </p:spTree>
    <p:extLst>
      <p:ext uri="{BB962C8B-B14F-4D97-AF65-F5344CB8AC3E}">
        <p14:creationId xmlns:p14="http://schemas.microsoft.com/office/powerpoint/2010/main" val="407453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85860C-B9A7-4822-83EC-7064747E20AB}" type="slidenum">
              <a:rPr lang="en-GB" smtClean="0"/>
              <a:pPr/>
              <a:t>4</a:t>
            </a:fld>
            <a:endParaRPr lang="en-GB"/>
          </a:p>
        </p:txBody>
      </p:sp>
    </p:spTree>
    <p:extLst>
      <p:ext uri="{BB962C8B-B14F-4D97-AF65-F5344CB8AC3E}">
        <p14:creationId xmlns:p14="http://schemas.microsoft.com/office/powerpoint/2010/main" val="2357975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D585860C-B9A7-4822-83EC-7064747E20AB}" type="slidenum">
              <a:rPr lang="en-GB" smtClean="0"/>
              <a:pPr/>
              <a:t>5</a:t>
            </a:fld>
            <a:endParaRPr lang="en-GB"/>
          </a:p>
        </p:txBody>
      </p:sp>
    </p:spTree>
    <p:extLst>
      <p:ext uri="{BB962C8B-B14F-4D97-AF65-F5344CB8AC3E}">
        <p14:creationId xmlns:p14="http://schemas.microsoft.com/office/powerpoint/2010/main" val="235797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F5D05733-8C93-4E4A-B21A-09759912EB61}" type="datetime1">
              <a:rPr lang="en-US" smtClean="0"/>
              <a:t>5/3/2018</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E3C013-DB91-4077-8298-0E4F7F159D20}"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2338A8-B543-4FE6-A34F-BC6F539F053F}"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9BA281-DDEF-439E-9059-4E0FB3E2E5CF}"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5325CE94-8B2E-4EFC-909F-6805DC75B13A}" type="datetime1">
              <a:rPr lang="en-US" smtClean="0"/>
              <a:t>5/3/2018</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02A6D8-1EFC-45DE-B934-5228585C5CA4}" type="datetime1">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664BA8-7FBC-440D-886E-E62E7236C236}" type="datetime1">
              <a:rPr lang="en-US" smtClean="0"/>
              <a:t>5/3/2018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4A66767-7434-4427-8C40-DF614D4F3FF7}" type="datetime1">
              <a:rPr lang="en-US" smtClean="0"/>
              <a:t>5/3/2018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A1695C8-FF8C-42DC-8657-25B7D740617B}" type="datetime1">
              <a:rPr lang="en-US" smtClean="0"/>
              <a:t>5/3/2018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336B87-6856-4243-BF0D-3AF92B4BBCA0}" type="datetime1">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B6F15528-21DE-4FAA-801E-634DDDAF4B2B}"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BE728B-8049-488B-B356-377D0B8C923D}" type="datetime1">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CEBF6444-9004-46C1-8018-506B3752E158}" type="datetime1">
              <a:rPr lang="en-US" smtClean="0"/>
              <a:t>5/3/2018</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pPr algn="ctr"/>
            <a:r>
              <a:rPr lang="en-US" sz="5400" dirty="0"/>
              <a:t> Team 10</a:t>
            </a:r>
          </a:p>
        </p:txBody>
      </p:sp>
      <p:sp>
        <p:nvSpPr>
          <p:cNvPr id="2" name="Title 1"/>
          <p:cNvSpPr>
            <a:spLocks noGrp="1"/>
          </p:cNvSpPr>
          <p:nvPr>
            <p:ph type="title"/>
          </p:nvPr>
        </p:nvSpPr>
        <p:spPr>
          <a:xfrm>
            <a:off x="457200" y="1964097"/>
            <a:ext cx="6324600" cy="1828800"/>
          </a:xfrm>
        </p:spPr>
        <p:txBody>
          <a:bodyPr/>
          <a:lstStyle/>
          <a:p>
            <a:pPr algn="ctr"/>
            <a:r>
              <a:rPr lang="en-US" sz="2800" dirty="0">
                <a:latin typeface="Times New Roman" pitchFamily="18" charset="0"/>
                <a:cs typeface="Times New Roman" pitchFamily="18" charset="0"/>
              </a:rPr>
              <a:t>DESIGN OF Dynamometer for engine testing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7818"/>
            <a:ext cx="6705600" cy="2142850"/>
          </a:xfrm>
          <a:prstGeom prst="rect">
            <a:avLst/>
          </a:prstGeom>
        </p:spPr>
      </p:pic>
      <p:sp>
        <p:nvSpPr>
          <p:cNvPr id="5" name="TextBox 4"/>
          <p:cNvSpPr txBox="1"/>
          <p:nvPr/>
        </p:nvSpPr>
        <p:spPr>
          <a:xfrm>
            <a:off x="1333500" y="3344477"/>
            <a:ext cx="4419600" cy="877163"/>
          </a:xfrm>
          <a:prstGeom prst="rect">
            <a:avLst/>
          </a:prstGeom>
          <a:noFill/>
        </p:spPr>
        <p:txBody>
          <a:bodyPr wrap="square" rtlCol="0">
            <a:spAutoFit/>
          </a:bodyPr>
          <a:lstStyle/>
          <a:p>
            <a:pPr algn="ctr"/>
            <a:r>
              <a:rPr lang="en-US" sz="1700" dirty="0">
                <a:solidFill>
                  <a:srgbClr val="FFC000"/>
                </a:solidFill>
              </a:rPr>
              <a:t>Mechanical Engineering Assessment III</a:t>
            </a:r>
          </a:p>
          <a:p>
            <a:pPr algn="ctr"/>
            <a:r>
              <a:rPr lang="en-US" sz="1700" dirty="0">
                <a:solidFill>
                  <a:srgbClr val="FFC000"/>
                </a:solidFill>
              </a:rPr>
              <a:t>Mid Term Presentations Schedule</a:t>
            </a:r>
          </a:p>
          <a:p>
            <a:pPr algn="ctr"/>
            <a:r>
              <a:rPr lang="en-US" sz="1700" dirty="0">
                <a:solidFill>
                  <a:srgbClr val="FFC000"/>
                </a:solidFill>
              </a:rPr>
              <a:t>SPRING 2017/2018</a:t>
            </a:r>
          </a:p>
        </p:txBody>
      </p:sp>
      <p:sp>
        <p:nvSpPr>
          <p:cNvPr id="7" name="TextBox 6"/>
          <p:cNvSpPr txBox="1"/>
          <p:nvPr/>
        </p:nvSpPr>
        <p:spPr>
          <a:xfrm>
            <a:off x="457200" y="4416819"/>
            <a:ext cx="6172200" cy="1477328"/>
          </a:xfrm>
          <a:prstGeom prst="rect">
            <a:avLst/>
          </a:prstGeom>
          <a:noFill/>
        </p:spPr>
        <p:txBody>
          <a:bodyPr wrap="square" rtlCol="0">
            <a:spAutoFit/>
          </a:bodyPr>
          <a:lstStyle/>
          <a:p>
            <a:r>
              <a:rPr lang="en-US" dirty="0">
                <a:solidFill>
                  <a:schemeClr val="accent5">
                    <a:lumMod val="40000"/>
                    <a:lumOff val="60000"/>
                  </a:schemeClr>
                </a:solidFill>
                <a:latin typeface="Times New Roman" panose="02020603050405020304" pitchFamily="18" charset="0"/>
                <a:cs typeface="Times New Roman" panose="02020603050405020304" pitchFamily="18" charset="0"/>
              </a:rPr>
              <a:t>SALEH SAMHOOD                      201201571</a:t>
            </a:r>
          </a:p>
          <a:p>
            <a:r>
              <a:rPr lang="en-US" dirty="0">
                <a:solidFill>
                  <a:schemeClr val="accent5">
                    <a:lumMod val="40000"/>
                    <a:lumOff val="60000"/>
                  </a:schemeClr>
                </a:solidFill>
                <a:latin typeface="Times New Roman" panose="02020603050405020304" pitchFamily="18" charset="0"/>
                <a:cs typeface="Times New Roman" panose="02020603050405020304" pitchFamily="18" charset="0"/>
              </a:rPr>
              <a:t>MOHAMMED ABU ALSAUD      201302399</a:t>
            </a:r>
          </a:p>
          <a:p>
            <a:r>
              <a:rPr lang="en-US" dirty="0">
                <a:solidFill>
                  <a:schemeClr val="accent5">
                    <a:lumMod val="40000"/>
                    <a:lumOff val="60000"/>
                  </a:schemeClr>
                </a:solidFill>
                <a:latin typeface="Times New Roman" panose="02020603050405020304" pitchFamily="18" charset="0"/>
                <a:cs typeface="Times New Roman" panose="02020603050405020304" pitchFamily="18" charset="0"/>
              </a:rPr>
              <a:t>RAYAN ABABUTAIN                   201200459</a:t>
            </a:r>
          </a:p>
          <a:p>
            <a:r>
              <a:rPr lang="en-US" dirty="0">
                <a:solidFill>
                  <a:schemeClr val="accent5">
                    <a:lumMod val="40000"/>
                    <a:lumOff val="60000"/>
                  </a:schemeClr>
                </a:solidFill>
                <a:latin typeface="Times New Roman" panose="02020603050405020304" pitchFamily="18" charset="0"/>
                <a:cs typeface="Times New Roman" panose="02020603050405020304" pitchFamily="18" charset="0"/>
              </a:rPr>
              <a:t>HASSAN ALWAYAL                     201200150</a:t>
            </a:r>
          </a:p>
          <a:p>
            <a:r>
              <a:rPr lang="en-US" dirty="0">
                <a:solidFill>
                  <a:schemeClr val="accent5">
                    <a:lumMod val="40000"/>
                    <a:lumOff val="60000"/>
                  </a:schemeClr>
                </a:solidFill>
                <a:latin typeface="Times New Roman" panose="02020603050405020304" pitchFamily="18" charset="0"/>
                <a:cs typeface="Times New Roman" panose="02020603050405020304" pitchFamily="18" charset="0"/>
              </a:rPr>
              <a:t>IBRAHIM ALOREIFEJ                 201200230 </a:t>
            </a:r>
          </a:p>
        </p:txBody>
      </p:sp>
      <p:sp>
        <p:nvSpPr>
          <p:cNvPr id="8" name="TextBox 7"/>
          <p:cNvSpPr txBox="1"/>
          <p:nvPr/>
        </p:nvSpPr>
        <p:spPr>
          <a:xfrm>
            <a:off x="533400" y="6188425"/>
            <a:ext cx="3124200" cy="400110"/>
          </a:xfrm>
          <a:prstGeom prst="rect">
            <a:avLst/>
          </a:prstGeom>
          <a:noFill/>
        </p:spPr>
        <p:txBody>
          <a:bodyPr wrap="square" rtlCol="0">
            <a:spAutoFit/>
          </a:bodyPr>
          <a:lstStyle/>
          <a:p>
            <a:r>
              <a:rPr lang="en-US" sz="2000" b="1" dirty="0">
                <a:solidFill>
                  <a:schemeClr val="bg1"/>
                </a:solidFill>
                <a:latin typeface="Times New Roman" pitchFamily="18" charset="0"/>
                <a:cs typeface="Times New Roman" pitchFamily="18" charset="0"/>
              </a:rPr>
              <a:t>Advisor</a:t>
            </a:r>
            <a:r>
              <a:rPr lang="en-US" sz="2000" dirty="0">
                <a:solidFill>
                  <a:schemeClr val="bg1"/>
                </a:solidFill>
                <a:latin typeface="Times New Roman" pitchFamily="18" charset="0"/>
                <a:cs typeface="Times New Roman" pitchFamily="18" charset="0"/>
              </a:rPr>
              <a:t>: Dr. </a:t>
            </a:r>
            <a:r>
              <a:rPr lang="en-US" sz="2000" dirty="0" err="1">
                <a:solidFill>
                  <a:schemeClr val="bg1"/>
                </a:solidFill>
                <a:latin typeface="Times New Roman" pitchFamily="18" charset="0"/>
                <a:cs typeface="Times New Roman" pitchFamily="18" charset="0"/>
              </a:rPr>
              <a:t>Panos</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Sphicas</a:t>
            </a:r>
            <a:endParaRPr lang="en-US" sz="2000" dirty="0">
              <a:solidFill>
                <a:schemeClr val="bg1"/>
              </a:solidFill>
              <a:latin typeface="Times New Roman" pitchFamily="18" charset="0"/>
              <a:cs typeface="Times New Roman" pitchFamily="18" charset="0"/>
            </a:endParaRPr>
          </a:p>
        </p:txBody>
      </p:sp>
      <p:sp>
        <p:nvSpPr>
          <p:cNvPr id="9" name="TextBox 8"/>
          <p:cNvSpPr txBox="1"/>
          <p:nvPr/>
        </p:nvSpPr>
        <p:spPr>
          <a:xfrm>
            <a:off x="3733799" y="6225432"/>
            <a:ext cx="3048001" cy="400110"/>
          </a:xfrm>
          <a:prstGeom prst="rect">
            <a:avLst/>
          </a:prstGeom>
          <a:noFill/>
        </p:spPr>
        <p:txBody>
          <a:bodyPr wrap="square" rtlCol="0">
            <a:spAutoFit/>
          </a:bodyPr>
          <a:lstStyle/>
          <a:p>
            <a:r>
              <a:rPr lang="en-US" sz="2000" b="1" dirty="0">
                <a:solidFill>
                  <a:schemeClr val="bg1"/>
                </a:solidFill>
                <a:latin typeface="Times New Roman" pitchFamily="18" charset="0"/>
                <a:cs typeface="Times New Roman" pitchFamily="18" charset="0"/>
              </a:rPr>
              <a:t>Co-Advisor</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Essam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Jasim</a:t>
            </a:r>
            <a:endParaRPr lang="en-US" sz="2000" dirty="0">
              <a:solidFill>
                <a:schemeClr val="bg1"/>
              </a:solidFill>
              <a:latin typeface="Times New Roman" pitchFamily="18" charset="0"/>
              <a:cs typeface="Times New Roman" pitchFamily="18" charset="0"/>
            </a:endParaRPr>
          </a:p>
        </p:txBody>
      </p:sp>
      <p:sp>
        <p:nvSpPr>
          <p:cNvPr id="6" name="Slide Number Placeholder 5"/>
          <p:cNvSpPr>
            <a:spLocks noGrp="1"/>
          </p:cNvSpPr>
          <p:nvPr>
            <p:ph type="sldNum" sz="quarter" idx="11"/>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520756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10000"/>
              </a:bodyPr>
              <a:lstStyle/>
              <a:p>
                <a:pPr marL="45720" indent="0">
                  <a:buNone/>
                </a:pPr>
                <a14:m>
                  <m:oMath xmlns:m="http://schemas.openxmlformats.org/officeDocument/2006/math">
                    <m:f>
                      <m:fPr>
                        <m:ctrlPr>
                          <a:rPr lang="en-US" i="1">
                            <a:latin typeface="Cambria Math"/>
                          </a:rPr>
                        </m:ctrlPr>
                      </m:fPr>
                      <m:num>
                        <m:r>
                          <a:rPr lang="en-US" i="1">
                            <a:latin typeface="Cambria Math" panose="02040503050406030204" pitchFamily="18" charset="0"/>
                          </a:rPr>
                          <m:t>𝐹𝑎</m:t>
                        </m:r>
                      </m:num>
                      <m:den>
                        <m:r>
                          <a:rPr lang="en-US" i="1">
                            <a:latin typeface="Cambria Math" panose="02040503050406030204" pitchFamily="18" charset="0"/>
                          </a:rPr>
                          <m:t>𝐶𝑜</m:t>
                        </m:r>
                      </m:den>
                    </m:f>
                  </m:oMath>
                </a14:m>
                <a:r>
                  <a:rPr lang="en-US" dirty="0"/>
                  <a:t> = </a:t>
                </a:r>
                <a14:m>
                  <m:oMath xmlns:m="http://schemas.openxmlformats.org/officeDocument/2006/math">
                    <m:f>
                      <m:fPr>
                        <m:ctrlPr>
                          <a:rPr lang="en-US" i="1">
                            <a:latin typeface="Cambria Math"/>
                          </a:rPr>
                        </m:ctrlPr>
                      </m:fPr>
                      <m:num>
                        <m:r>
                          <a:rPr lang="en-US" i="1">
                            <a:latin typeface="Cambria Math" panose="02040503050406030204" pitchFamily="18" charset="0"/>
                          </a:rPr>
                          <m:t>5720 </m:t>
                        </m:r>
                        <m:r>
                          <a:rPr lang="en-US" i="1">
                            <a:latin typeface="Cambria Math" panose="02040503050406030204" pitchFamily="18" charset="0"/>
                          </a:rPr>
                          <m:t>𝑁</m:t>
                        </m:r>
                      </m:num>
                      <m:den>
                        <m:r>
                          <a:rPr lang="en-US" i="1">
                            <a:latin typeface="Cambria Math" panose="02040503050406030204" pitchFamily="18" charset="0"/>
                          </a:rPr>
                          <m:t>19.6 </m:t>
                        </m:r>
                        <m:r>
                          <a:rPr lang="en-US" i="1">
                            <a:latin typeface="Cambria Math" panose="02040503050406030204" pitchFamily="18" charset="0"/>
                          </a:rPr>
                          <m:t>𝑥</m:t>
                        </m:r>
                        <m:sSup>
                          <m:sSupPr>
                            <m:ctrlPr>
                              <a:rPr lang="en-US" i="1">
                                <a:latin typeface="Cambria Math"/>
                              </a:rPr>
                            </m:ctrlPr>
                          </m:sSupPr>
                          <m:e>
                            <m:r>
                              <a:rPr lang="en-US" i="1">
                                <a:latin typeface="Cambria Math" panose="02040503050406030204" pitchFamily="18" charset="0"/>
                              </a:rPr>
                              <m:t>10</m:t>
                            </m:r>
                          </m:e>
                          <m:sup>
                            <m:r>
                              <a:rPr lang="en-US" i="1">
                                <a:latin typeface="Cambria Math" panose="02040503050406030204" pitchFamily="18" charset="0"/>
                              </a:rPr>
                              <m:t>3</m:t>
                            </m:r>
                          </m:sup>
                        </m:sSup>
                        <m:r>
                          <a:rPr lang="en-US" i="1">
                            <a:latin typeface="Cambria Math" panose="02040503050406030204" pitchFamily="18" charset="0"/>
                          </a:rPr>
                          <m:t> </m:t>
                        </m:r>
                        <m:r>
                          <a:rPr lang="en-US" i="1">
                            <a:latin typeface="Cambria Math" panose="02040503050406030204" pitchFamily="18" charset="0"/>
                          </a:rPr>
                          <m:t>𝑁</m:t>
                        </m:r>
                      </m:den>
                    </m:f>
                    <m:r>
                      <a:rPr lang="en-US" i="1">
                        <a:latin typeface="Cambria Math" panose="02040503050406030204" pitchFamily="18" charset="0"/>
                      </a:rPr>
                      <m:t>=0.29 </m:t>
                    </m:r>
                  </m:oMath>
                </a14:m>
                <a:r>
                  <a:rPr lang="en-US" dirty="0"/>
                  <a:t>	which e is between 0.28 and 0.42 (Table 11-1)</a:t>
                </a:r>
              </a:p>
              <a:p>
                <a:pPr marL="45720" indent="0">
                  <a:buNone/>
                </a:pPr>
                <a:r>
                  <a:rPr lang="en-US" dirty="0"/>
                  <a:t>Interpolating for e </a:t>
                </a:r>
              </a:p>
              <a:p>
                <a:pPr marL="45720" indent="0">
                  <a:buNone/>
                </a:pPr>
                <a14:m>
                  <m:oMath xmlns:m="http://schemas.openxmlformats.org/officeDocument/2006/math">
                    <m:f>
                      <m:fPr>
                        <m:ctrlPr>
                          <a:rPr lang="en-US" i="1">
                            <a:latin typeface="Cambria Math"/>
                          </a:rPr>
                        </m:ctrlPr>
                      </m:fPr>
                      <m:num>
                        <m:r>
                          <a:rPr lang="en-US" i="1">
                            <a:latin typeface="Cambria Math" panose="02040503050406030204" pitchFamily="18" charset="0"/>
                          </a:rPr>
                          <m:t>0.42−0.28 </m:t>
                        </m:r>
                      </m:num>
                      <m:den>
                        <m:r>
                          <a:rPr lang="en-US" i="1">
                            <a:latin typeface="Cambria Math" panose="02040503050406030204" pitchFamily="18" charset="0"/>
                          </a:rPr>
                          <m:t>0.42−0.29 </m:t>
                        </m:r>
                      </m:den>
                    </m:f>
                  </m:oMath>
                </a14:m>
                <a:r>
                  <a:rPr lang="en-US" dirty="0"/>
                  <a:t> = </a:t>
                </a:r>
                <a14:m>
                  <m:oMath xmlns:m="http://schemas.openxmlformats.org/officeDocument/2006/math">
                    <m:f>
                      <m:fPr>
                        <m:ctrlPr>
                          <a:rPr lang="en-US" i="1">
                            <a:latin typeface="Cambria Math"/>
                          </a:rPr>
                        </m:ctrlPr>
                      </m:fPr>
                      <m:num>
                        <m:r>
                          <a:rPr lang="en-US" i="1">
                            <a:latin typeface="Cambria Math" panose="02040503050406030204" pitchFamily="18" charset="0"/>
                          </a:rPr>
                          <m:t>0.42− 0.38</m:t>
                        </m:r>
                      </m:num>
                      <m:den>
                        <m:r>
                          <a:rPr lang="en-US" i="1">
                            <a:latin typeface="Cambria Math" panose="02040503050406030204" pitchFamily="18" charset="0"/>
                          </a:rPr>
                          <m:t>0.42 − </m:t>
                        </m:r>
                        <m:r>
                          <a:rPr lang="en-US" i="1">
                            <a:latin typeface="Cambria Math" panose="02040503050406030204" pitchFamily="18" charset="0"/>
                          </a:rPr>
                          <m:t>𝑥</m:t>
                        </m:r>
                      </m:den>
                    </m:f>
                  </m:oMath>
                </a14:m>
                <a:r>
                  <a:rPr lang="en-US" dirty="0"/>
                  <a:t> = e= 0.384</a:t>
                </a:r>
              </a:p>
              <a:p>
                <a:pPr marL="45720" indent="0">
                  <a:buNone/>
                </a:pPr>
                <a:endParaRPr lang="en-US" i="1" dirty="0">
                  <a:latin typeface="Cambria Math" panose="02040503050406030204" pitchFamily="18" charset="0"/>
                </a:endParaRPr>
              </a:p>
              <a:p>
                <a:pPr marL="45720" indent="0">
                  <a:buNone/>
                </a:pPr>
                <a14:m>
                  <m:oMath xmlns:m="http://schemas.openxmlformats.org/officeDocument/2006/math">
                    <m:f>
                      <m:fPr>
                        <m:ctrlPr>
                          <a:rPr lang="en-US" i="1">
                            <a:latin typeface="Cambria Math"/>
                          </a:rPr>
                        </m:ctrlPr>
                      </m:fPr>
                      <m:num>
                        <m:r>
                          <a:rPr lang="en-US" i="1">
                            <a:latin typeface="Cambria Math" panose="02040503050406030204" pitchFamily="18" charset="0"/>
                          </a:rPr>
                          <m:t>𝐹𝑎</m:t>
                        </m:r>
                      </m:num>
                      <m:den>
                        <m:r>
                          <a:rPr lang="en-US" i="1">
                            <a:latin typeface="Cambria Math" panose="02040503050406030204" pitchFamily="18" charset="0"/>
                          </a:rPr>
                          <m:t>𝑉</m:t>
                        </m:r>
                        <m:r>
                          <a:rPr lang="en-US" i="1">
                            <a:latin typeface="Cambria Math" panose="02040503050406030204" pitchFamily="18" charset="0"/>
                          </a:rPr>
                          <m:t>∗</m:t>
                        </m:r>
                        <m:r>
                          <m:rPr>
                            <m:sty m:val="p"/>
                          </m:rPr>
                          <a:rPr lang="en-US">
                            <a:latin typeface="Cambria Math" panose="02040503050406030204" pitchFamily="18" charset="0"/>
                          </a:rPr>
                          <m:t>F</m:t>
                        </m:r>
                        <m:r>
                          <a:rPr lang="en-US" i="1">
                            <a:latin typeface="Cambria Math" panose="02040503050406030204" pitchFamily="18" charset="0"/>
                          </a:rPr>
                          <m:t>ᵣ</m:t>
                        </m:r>
                      </m:den>
                    </m:f>
                  </m:oMath>
                </a14:m>
                <a:r>
                  <a:rPr lang="en-US" dirty="0"/>
                  <a:t> = </a:t>
                </a:r>
                <a14:m>
                  <m:oMath xmlns:m="http://schemas.openxmlformats.org/officeDocument/2006/math">
                    <m:f>
                      <m:fPr>
                        <m:ctrlPr>
                          <a:rPr lang="en-US" i="1">
                            <a:latin typeface="Cambria Math"/>
                          </a:rPr>
                        </m:ctrlPr>
                      </m:fPr>
                      <m:num>
                        <m:r>
                          <a:rPr lang="en-US" i="1">
                            <a:latin typeface="Cambria Math" panose="02040503050406030204" pitchFamily="18" charset="0"/>
                          </a:rPr>
                          <m:t>5720  </m:t>
                        </m:r>
                      </m:num>
                      <m:den>
                        <m:r>
                          <a:rPr lang="en-US" i="1">
                            <a:latin typeface="Cambria Math" panose="02040503050406030204" pitchFamily="18" charset="0"/>
                          </a:rPr>
                          <m:t>1∗15.45</m:t>
                        </m:r>
                        <m:r>
                          <a:rPr lang="en-US" i="1">
                            <a:latin typeface="Cambria Math" panose="02040503050406030204" pitchFamily="18" charset="0"/>
                          </a:rPr>
                          <m:t>𝑥</m:t>
                        </m:r>
                        <m:sSup>
                          <m:sSupPr>
                            <m:ctrlPr>
                              <a:rPr lang="en-US" i="1">
                                <a:latin typeface="Cambria Math"/>
                              </a:rPr>
                            </m:ctrlPr>
                          </m:sSupPr>
                          <m:e>
                            <m:r>
                              <a:rPr lang="en-US" i="1">
                                <a:latin typeface="Cambria Math" panose="02040503050406030204" pitchFamily="18" charset="0"/>
                              </a:rPr>
                              <m:t>10</m:t>
                            </m:r>
                          </m:e>
                          <m:sup>
                            <m:r>
                              <a:rPr lang="en-US" i="1">
                                <a:latin typeface="Cambria Math" panose="02040503050406030204" pitchFamily="18" charset="0"/>
                              </a:rPr>
                              <m:t>3</m:t>
                            </m:r>
                          </m:sup>
                        </m:sSup>
                        <m:r>
                          <a:rPr lang="en-US" i="1">
                            <a:latin typeface="Cambria Math" panose="02040503050406030204" pitchFamily="18" charset="0"/>
                          </a:rPr>
                          <m:t> </m:t>
                        </m:r>
                      </m:den>
                    </m:f>
                  </m:oMath>
                </a14:m>
                <a:r>
                  <a:rPr lang="en-US" dirty="0"/>
                  <a:t> = 0.37  (Thus Fa/VFr ≤ e), Therefore, Y₂ = 1 </a:t>
                </a:r>
              </a:p>
              <a:p>
                <a:pPr marL="45720" indent="0">
                  <a:buNone/>
                </a:pPr>
                <a:r>
                  <a:rPr lang="en-US" dirty="0"/>
                  <a:t>Fe = X₂*V*F</a:t>
                </a:r>
                <a14:m>
                  <m:oMath xmlns:m="http://schemas.openxmlformats.org/officeDocument/2006/math">
                    <m:r>
                      <a:rPr lang="en-US" i="1">
                        <a:latin typeface="Cambria Math" panose="02040503050406030204" pitchFamily="18" charset="0"/>
                      </a:rPr>
                      <m:t>ᵣ</m:t>
                    </m:r>
                  </m:oMath>
                </a14:m>
                <a:r>
                  <a:rPr lang="en-US" dirty="0"/>
                  <a:t> + Y₂*Fₐ = 0.56(1) (15.45x</a:t>
                </a:r>
                <a14:m>
                  <m:oMath xmlns:m="http://schemas.openxmlformats.org/officeDocument/2006/math">
                    <m:sSup>
                      <m:sSupPr>
                        <m:ctrlPr>
                          <a:rPr lang="en-US" i="1">
                            <a:latin typeface="Cambria Math"/>
                          </a:rPr>
                        </m:ctrlPr>
                      </m:sSupPr>
                      <m:e>
                        <m:r>
                          <a:rPr lang="en-US" i="1">
                            <a:latin typeface="Cambria Math" panose="02040503050406030204" pitchFamily="18" charset="0"/>
                          </a:rPr>
                          <m:t>10</m:t>
                        </m:r>
                      </m:e>
                      <m:sup>
                        <m:r>
                          <a:rPr lang="en-US" i="1">
                            <a:latin typeface="Cambria Math" panose="02040503050406030204" pitchFamily="18" charset="0"/>
                          </a:rPr>
                          <m:t>3</m:t>
                        </m:r>
                      </m:sup>
                    </m:sSup>
                    <m:r>
                      <a:rPr lang="en-US" i="1">
                        <a:latin typeface="Cambria Math" panose="02040503050406030204" pitchFamily="18" charset="0"/>
                      </a:rPr>
                      <m:t>)</m:t>
                    </m:r>
                  </m:oMath>
                </a14:m>
                <a:r>
                  <a:rPr lang="en-US" dirty="0"/>
                  <a:t> + 1(5720) = 14823.9 KN </a:t>
                </a:r>
              </a:p>
              <a:p>
                <a:pPr marL="45720" indent="0">
                  <a:buNone/>
                </a:pPr>
                <a:r>
                  <a:rPr lang="en-US" dirty="0"/>
                  <a:t> </a:t>
                </a:r>
              </a:p>
              <a:p>
                <a:pPr marL="45720" indent="0">
                  <a:buNone/>
                </a:pPr>
                <a:r>
                  <a:rPr lang="en-US" b="1" dirty="0"/>
                  <a:t>Final calculation for bearing life:</a:t>
                </a:r>
                <a:endParaRPr lang="en-US" dirty="0"/>
              </a:p>
              <a:p>
                <a:pPr marL="45720" indent="0">
                  <a:buNone/>
                </a:pPr>
                <a:r>
                  <a:rPr lang="en-US" dirty="0"/>
                  <a:t>FL</a:t>
                </a:r>
                <a:r>
                  <a:rPr lang="en-US" b="1" baseline="30000" dirty="0"/>
                  <a:t>1/a</a:t>
                </a:r>
                <a:r>
                  <a:rPr lang="en-US" dirty="0"/>
                  <a:t> =constant where a = 3 because it is ball bearing.</a:t>
                </a:r>
              </a:p>
              <a:p>
                <a:pPr marL="45720" indent="0">
                  <a:buNone/>
                </a:pPr>
                <a:r>
                  <a:rPr lang="en-US" dirty="0"/>
                  <a:t>L =60 Ln </a:t>
                </a:r>
              </a:p>
              <a:p>
                <a:pPr marL="4572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l="-72" t="-138"/>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Bearing calculation</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927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sp>
        <p:nvSpPr>
          <p:cNvPr id="4" name="Title 3"/>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Conceptual design</a:t>
            </a:r>
            <a:endParaRPr lang="en-US" b="1" dirty="0"/>
          </a:p>
        </p:txBody>
      </p:sp>
      <p:sp>
        <p:nvSpPr>
          <p:cNvPr id="7" name="TextBox 6"/>
          <p:cNvSpPr txBox="1"/>
          <p:nvPr/>
        </p:nvSpPr>
        <p:spPr>
          <a:xfrm>
            <a:off x="899592" y="5707173"/>
            <a:ext cx="2592288"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Exploded View</a:t>
            </a:r>
          </a:p>
          <a:p>
            <a:endParaRPr lang="en-US" sz="2400" dirty="0"/>
          </a:p>
        </p:txBody>
      </p:sp>
      <p:sp>
        <p:nvSpPr>
          <p:cNvPr id="8" name="TextBox 7"/>
          <p:cNvSpPr txBox="1"/>
          <p:nvPr/>
        </p:nvSpPr>
        <p:spPr>
          <a:xfrm>
            <a:off x="5508104" y="5692207"/>
            <a:ext cx="230425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Collapsed View</a:t>
            </a:r>
          </a:p>
          <a:p>
            <a:endParaRPr lang="en-US" sz="2400" dirty="0"/>
          </a:p>
        </p:txBody>
      </p:sp>
      <p:pic>
        <p:nvPicPr>
          <p:cNvPr id="16" name="Picture 16">
            <a:extLst>
              <a:ext uri="{FF2B5EF4-FFF2-40B4-BE49-F238E27FC236}">
                <a16:creationId xmlns:a16="http://schemas.microsoft.com/office/drawing/2014/main" xmlns="" id="{9AB7795F-E8F9-491F-84B1-2B4214891F84}"/>
              </a:ext>
            </a:extLst>
          </p:cNvPr>
          <p:cNvPicPr>
            <a:picLocks noChangeAspect="1"/>
          </p:cNvPicPr>
          <p:nvPr/>
        </p:nvPicPr>
        <p:blipFill>
          <a:blip r:embed="rId2"/>
          <a:stretch>
            <a:fillRect/>
          </a:stretch>
        </p:blipFill>
        <p:spPr>
          <a:xfrm>
            <a:off x="293348" y="2140149"/>
            <a:ext cx="4183512" cy="2630556"/>
          </a:xfrm>
          <a:prstGeom prst="rect">
            <a:avLst/>
          </a:prstGeom>
        </p:spPr>
      </p:pic>
      <p:pic>
        <p:nvPicPr>
          <p:cNvPr id="18" name="Picture 18">
            <a:extLst>
              <a:ext uri="{FF2B5EF4-FFF2-40B4-BE49-F238E27FC236}">
                <a16:creationId xmlns:a16="http://schemas.microsoft.com/office/drawing/2014/main" xmlns="" id="{7532FBCC-F2E6-4D09-AD70-4F2E2C5D036B}"/>
              </a:ext>
            </a:extLst>
          </p:cNvPr>
          <p:cNvPicPr>
            <a:picLocks noChangeAspect="1"/>
          </p:cNvPicPr>
          <p:nvPr/>
        </p:nvPicPr>
        <p:blipFill>
          <a:blip r:embed="rId3"/>
          <a:stretch>
            <a:fillRect/>
          </a:stretch>
        </p:blipFill>
        <p:spPr>
          <a:xfrm>
            <a:off x="4706782" y="2144725"/>
            <a:ext cx="4051373" cy="2621406"/>
          </a:xfrm>
          <a:prstGeom prst="rect">
            <a:avLst/>
          </a:prstGeom>
        </p:spPr>
      </p:pic>
    </p:spTree>
    <p:extLst>
      <p:ext uri="{BB962C8B-B14F-4D97-AF65-F5344CB8AC3E}">
        <p14:creationId xmlns:p14="http://schemas.microsoft.com/office/powerpoint/2010/main" val="1169438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7D16CA-13B5-4AE1-A6C8-BE3323D0494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Design specification &amp; Fabrication</a:t>
            </a:r>
          </a:p>
        </p:txBody>
      </p:sp>
      <p:sp>
        <p:nvSpPr>
          <p:cNvPr id="3" name="Content Placeholder 2">
            <a:extLst>
              <a:ext uri="{FF2B5EF4-FFF2-40B4-BE49-F238E27FC236}">
                <a16:creationId xmlns:a16="http://schemas.microsoft.com/office/drawing/2014/main" xmlns="" id="{629AB38F-E022-4072-B6B6-2405FE3BC57D}"/>
              </a:ext>
            </a:extLst>
          </p:cNvPr>
          <p:cNvSpPr>
            <a:spLocks noGrp="1"/>
          </p:cNvSpPr>
          <p:nvPr>
            <p:ph idx="1"/>
          </p:nvPr>
        </p:nvSpPr>
        <p:spPr>
          <a:xfrm>
            <a:off x="224235" y="1650268"/>
            <a:ext cx="8648369" cy="3893282"/>
          </a:xfrm>
        </p:spPr>
        <p:txBody>
          <a:bodyPr vert="horz" lIns="68580" tIns="34290" rIns="68580" bIns="34290" rtlCol="0" anchor="t">
            <a:normAutofit/>
          </a:bodyPr>
          <a:lstStyle/>
          <a:p>
            <a:r>
              <a:rPr lang="en-US" dirty="0">
                <a:latin typeface="Times New Roman" panose="02020603050405020304" pitchFamily="18" charset="0"/>
                <a:cs typeface="Times New Roman" panose="02020603050405020304" pitchFamily="18" charset="0"/>
              </a:rPr>
              <a:t>Trolley &amp; Shaft</a:t>
            </a:r>
          </a:p>
        </p:txBody>
      </p:sp>
      <p:pic>
        <p:nvPicPr>
          <p:cNvPr id="5" name="Picture 4" descr="A picture containing sky&#10;&#10;Description generated with very high confidence">
            <a:extLst>
              <a:ext uri="{FF2B5EF4-FFF2-40B4-BE49-F238E27FC236}">
                <a16:creationId xmlns:a16="http://schemas.microsoft.com/office/drawing/2014/main" xmlns="" id="{CBAE0CA7-58AB-4C20-876C-9A05C65CD640}"/>
              </a:ext>
            </a:extLst>
          </p:cNvPr>
          <p:cNvPicPr>
            <a:picLocks noChangeAspect="1"/>
          </p:cNvPicPr>
          <p:nvPr/>
        </p:nvPicPr>
        <p:blipFill>
          <a:blip r:embed="rId2"/>
          <a:stretch>
            <a:fillRect/>
          </a:stretch>
        </p:blipFill>
        <p:spPr>
          <a:xfrm>
            <a:off x="263463" y="4209862"/>
            <a:ext cx="3209648" cy="2285174"/>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9" name="Picture 9" descr="A close up of a logo&#10;&#10;Description generated with high confidence">
            <a:extLst>
              <a:ext uri="{FF2B5EF4-FFF2-40B4-BE49-F238E27FC236}">
                <a16:creationId xmlns:a16="http://schemas.microsoft.com/office/drawing/2014/main" xmlns="" id="{8E5A19DE-2574-4D46-90BA-AD921349216D}"/>
              </a:ext>
            </a:extLst>
          </p:cNvPr>
          <p:cNvPicPr>
            <a:picLocks noChangeAspect="1"/>
          </p:cNvPicPr>
          <p:nvPr/>
        </p:nvPicPr>
        <p:blipFill>
          <a:blip r:embed="rId3"/>
          <a:stretch>
            <a:fillRect/>
          </a:stretch>
        </p:blipFill>
        <p:spPr>
          <a:xfrm>
            <a:off x="267604" y="2208269"/>
            <a:ext cx="3200824" cy="1897339"/>
          </a:xfrm>
          <a:prstGeom prst="rect">
            <a:avLst/>
          </a:prstGeom>
        </p:spPr>
      </p:pic>
      <p:pic>
        <p:nvPicPr>
          <p:cNvPr id="6" name="Picture 6" descr="A picture containing indoor, ground&#10;&#10;Description generated with high confidence">
            <a:extLst>
              <a:ext uri="{FF2B5EF4-FFF2-40B4-BE49-F238E27FC236}">
                <a16:creationId xmlns:a16="http://schemas.microsoft.com/office/drawing/2014/main" xmlns="" id="{B616B865-2F64-42F7-9A62-DBC4F468750C}"/>
              </a:ext>
            </a:extLst>
          </p:cNvPr>
          <p:cNvPicPr>
            <a:picLocks noChangeAspect="1"/>
          </p:cNvPicPr>
          <p:nvPr/>
        </p:nvPicPr>
        <p:blipFill rotWithShape="1">
          <a:blip r:embed="rId4"/>
          <a:srcRect t="3941" r="658" b="14286"/>
          <a:stretch/>
        </p:blipFill>
        <p:spPr>
          <a:xfrm>
            <a:off x="5407570" y="2204543"/>
            <a:ext cx="2351208" cy="2570871"/>
          </a:xfrm>
          <a:prstGeom prst="rect">
            <a:avLst/>
          </a:prstGeom>
        </p:spPr>
      </p:pic>
      <p:pic>
        <p:nvPicPr>
          <p:cNvPr id="7" name="Picture 7" descr="A picture containing indoor&#10;&#10;Description generated with very high confidence">
            <a:extLst>
              <a:ext uri="{FF2B5EF4-FFF2-40B4-BE49-F238E27FC236}">
                <a16:creationId xmlns:a16="http://schemas.microsoft.com/office/drawing/2014/main" xmlns="" id="{159A6653-AB6C-4EB7-9772-DFC07164F117}"/>
              </a:ext>
            </a:extLst>
          </p:cNvPr>
          <p:cNvPicPr>
            <a:picLocks noChangeAspect="1"/>
          </p:cNvPicPr>
          <p:nvPr/>
        </p:nvPicPr>
        <p:blipFill>
          <a:blip r:embed="rId5"/>
          <a:stretch>
            <a:fillRect/>
          </a:stretch>
        </p:blipFill>
        <p:spPr>
          <a:xfrm>
            <a:off x="3847880" y="4999340"/>
            <a:ext cx="4910275" cy="915975"/>
          </a:xfrm>
          <a:prstGeom prst="rect">
            <a:avLst/>
          </a:prstGeom>
        </p:spPr>
      </p:pic>
    </p:spTree>
    <p:extLst>
      <p:ext uri="{BB962C8B-B14F-4D97-AF65-F5344CB8AC3E}">
        <p14:creationId xmlns:p14="http://schemas.microsoft.com/office/powerpoint/2010/main" val="2373121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CAEC5-50CD-4322-A628-A6EC765022B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Conceptual design</a:t>
            </a:r>
          </a:p>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EE0DD9BE-EC48-4315-8110-16C3507AE25F}"/>
              </a:ext>
            </a:extLst>
          </p:cNvPr>
          <p:cNvSpPr>
            <a:spLocks noGrp="1"/>
          </p:cNvSpPr>
          <p:nvPr>
            <p:ph idx="1"/>
          </p:nvPr>
        </p:nvSpPr>
        <p:spPr>
          <a:xfrm>
            <a:off x="296403" y="1644893"/>
            <a:ext cx="8460608" cy="3514473"/>
          </a:xfrm>
        </p:spPr>
        <p:txBody>
          <a:bodyPr vert="horz" lIns="68580" tIns="34290" rIns="68580" bIns="34290" rtlCol="0" anchor="t">
            <a:normAutofit/>
          </a:bodyPr>
          <a:lstStyle/>
          <a:p>
            <a:r>
              <a:rPr lang="en-US" dirty="0">
                <a:latin typeface="Times New Roman" panose="02020603050405020304" pitchFamily="18" charset="0"/>
                <a:cs typeface="Times New Roman" panose="02020603050405020304" pitchFamily="18" charset="0"/>
              </a:rPr>
              <a:t>Disk &amp; Bearings</a:t>
            </a:r>
          </a:p>
        </p:txBody>
      </p:sp>
      <p:pic>
        <p:nvPicPr>
          <p:cNvPr id="6" name="Picture 6">
            <a:extLst>
              <a:ext uri="{FF2B5EF4-FFF2-40B4-BE49-F238E27FC236}">
                <a16:creationId xmlns:a16="http://schemas.microsoft.com/office/drawing/2014/main" xmlns="" id="{14986DA6-33EA-4018-A1CF-A8915113EB8F}"/>
              </a:ext>
            </a:extLst>
          </p:cNvPr>
          <p:cNvPicPr>
            <a:picLocks noChangeAspect="1"/>
          </p:cNvPicPr>
          <p:nvPr/>
        </p:nvPicPr>
        <p:blipFill>
          <a:blip r:embed="rId2"/>
          <a:stretch>
            <a:fillRect/>
          </a:stretch>
        </p:blipFill>
        <p:spPr>
          <a:xfrm>
            <a:off x="1930413" y="4507334"/>
            <a:ext cx="2056386" cy="1847942"/>
          </a:xfrm>
          <a:prstGeom prst="rect">
            <a:avLst/>
          </a:prstGeom>
        </p:spPr>
      </p:pic>
      <p:pic>
        <p:nvPicPr>
          <p:cNvPr id="9" name="Picture 6">
            <a:extLst>
              <a:ext uri="{FF2B5EF4-FFF2-40B4-BE49-F238E27FC236}">
                <a16:creationId xmlns:a16="http://schemas.microsoft.com/office/drawing/2014/main" xmlns="" id="{8CD11445-CC32-47F5-8704-41B8D5F5B101}"/>
              </a:ext>
            </a:extLst>
          </p:cNvPr>
          <p:cNvPicPr>
            <a:picLocks noChangeAspect="1"/>
          </p:cNvPicPr>
          <p:nvPr/>
        </p:nvPicPr>
        <p:blipFill>
          <a:blip r:embed="rId3"/>
          <a:stretch>
            <a:fillRect/>
          </a:stretch>
        </p:blipFill>
        <p:spPr>
          <a:xfrm>
            <a:off x="1925353" y="2228702"/>
            <a:ext cx="2053435" cy="1986873"/>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pic>
        <p:nvPicPr>
          <p:cNvPr id="4" name="Picture 6" descr="A close up of a wheel&#10;&#10;Description generated with high confidence">
            <a:extLst>
              <a:ext uri="{FF2B5EF4-FFF2-40B4-BE49-F238E27FC236}">
                <a16:creationId xmlns:a16="http://schemas.microsoft.com/office/drawing/2014/main" xmlns="" id="{DACCA201-5DC7-4945-9908-5DF356C77385}"/>
              </a:ext>
            </a:extLst>
          </p:cNvPr>
          <p:cNvPicPr>
            <a:picLocks noChangeAspect="1"/>
          </p:cNvPicPr>
          <p:nvPr/>
        </p:nvPicPr>
        <p:blipFill>
          <a:blip r:embed="rId4"/>
          <a:stretch>
            <a:fillRect/>
          </a:stretch>
        </p:blipFill>
        <p:spPr>
          <a:xfrm>
            <a:off x="4527331" y="2190093"/>
            <a:ext cx="2743200" cy="2057400"/>
          </a:xfrm>
          <a:prstGeom prst="rect">
            <a:avLst/>
          </a:prstGeom>
        </p:spPr>
      </p:pic>
      <p:pic>
        <p:nvPicPr>
          <p:cNvPr id="8" name="Picture 9" descr="A close up of a speaker&#10;&#10;Description generated with high confidence">
            <a:extLst>
              <a:ext uri="{FF2B5EF4-FFF2-40B4-BE49-F238E27FC236}">
                <a16:creationId xmlns:a16="http://schemas.microsoft.com/office/drawing/2014/main" xmlns="" id="{318C0F47-62CB-4A73-B86A-D6D3FC0C867A}"/>
              </a:ext>
            </a:extLst>
          </p:cNvPr>
          <p:cNvPicPr>
            <a:picLocks noChangeAspect="1"/>
          </p:cNvPicPr>
          <p:nvPr/>
        </p:nvPicPr>
        <p:blipFill rotWithShape="1">
          <a:blip r:embed="rId5"/>
          <a:srcRect l="36364" t="12739" r="478" b="637"/>
          <a:stretch/>
        </p:blipFill>
        <p:spPr>
          <a:xfrm>
            <a:off x="4960883" y="4581197"/>
            <a:ext cx="1732551" cy="1782209"/>
          </a:xfrm>
          <a:prstGeom prst="rect">
            <a:avLst/>
          </a:prstGeom>
        </p:spPr>
      </p:pic>
    </p:spTree>
    <p:extLst>
      <p:ext uri="{BB962C8B-B14F-4D97-AF65-F5344CB8AC3E}">
        <p14:creationId xmlns:p14="http://schemas.microsoft.com/office/powerpoint/2010/main" val="2344302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BE75A1-49FD-4DD5-8195-52C1DC0AA6D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Conceptual design</a:t>
            </a:r>
          </a:p>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F20603B5-2095-4275-A13D-36E39D76D6C7}"/>
              </a:ext>
            </a:extLst>
          </p:cNvPr>
          <p:cNvSpPr>
            <a:spLocks noGrp="1"/>
          </p:cNvSpPr>
          <p:nvPr>
            <p:ph idx="1"/>
          </p:nvPr>
        </p:nvSpPr>
        <p:spPr>
          <a:xfrm>
            <a:off x="240109" y="1988840"/>
            <a:ext cx="8561057" cy="3579565"/>
          </a:xfrm>
        </p:spPr>
        <p:txBody>
          <a:bodyPr vert="horz" lIns="68580" tIns="34290" rIns="68580" bIns="34290" rtlCol="0" anchor="t">
            <a:normAutofit/>
          </a:bodyPr>
          <a:lstStyle/>
          <a:p>
            <a:r>
              <a:rPr lang="en-US" dirty="0">
                <a:latin typeface="Times New Roman" panose="02020603050405020304" pitchFamily="18" charset="0"/>
                <a:cs typeface="Times New Roman" panose="02020603050405020304" pitchFamily="18" charset="0"/>
              </a:rPr>
              <a:t>Caliper &amp; Motor </a:t>
            </a:r>
          </a:p>
        </p:txBody>
      </p:sp>
      <p:pic>
        <p:nvPicPr>
          <p:cNvPr id="9" name="Picture 8">
            <a:extLst>
              <a:ext uri="{FF2B5EF4-FFF2-40B4-BE49-F238E27FC236}">
                <a16:creationId xmlns:a16="http://schemas.microsoft.com/office/drawing/2014/main" xmlns="" id="{D4A770B2-EC99-4CD3-A512-275E1AA1752F}"/>
              </a:ext>
            </a:extLst>
          </p:cNvPr>
          <p:cNvPicPr>
            <a:picLocks noChangeAspect="1"/>
          </p:cNvPicPr>
          <p:nvPr/>
        </p:nvPicPr>
        <p:blipFill>
          <a:blip r:embed="rId2"/>
          <a:stretch>
            <a:fillRect/>
          </a:stretch>
        </p:blipFill>
        <p:spPr>
          <a:xfrm>
            <a:off x="437325" y="2533733"/>
            <a:ext cx="3406802" cy="2614678"/>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pic>
        <p:nvPicPr>
          <p:cNvPr id="4" name="Picture 5" descr="A close up of a red chair&#10;&#10;Description generated with high confidence">
            <a:extLst>
              <a:ext uri="{FF2B5EF4-FFF2-40B4-BE49-F238E27FC236}">
                <a16:creationId xmlns:a16="http://schemas.microsoft.com/office/drawing/2014/main" xmlns="" id="{620E49B4-9B74-4399-91BC-8A2B7E4DA8EF}"/>
              </a:ext>
            </a:extLst>
          </p:cNvPr>
          <p:cNvPicPr>
            <a:picLocks noChangeAspect="1"/>
          </p:cNvPicPr>
          <p:nvPr/>
        </p:nvPicPr>
        <p:blipFill rotWithShape="1">
          <a:blip r:embed="rId3"/>
          <a:srcRect l="-97" t="-128" r="-483" b="30797"/>
          <a:stretch/>
        </p:blipFill>
        <p:spPr>
          <a:xfrm>
            <a:off x="4571985" y="2533706"/>
            <a:ext cx="2759118" cy="2535858"/>
          </a:xfrm>
          <a:prstGeom prst="rect">
            <a:avLst/>
          </a:prstGeom>
        </p:spPr>
      </p:pic>
    </p:spTree>
    <p:extLst>
      <p:ext uri="{BB962C8B-B14F-4D97-AF65-F5344CB8AC3E}">
        <p14:creationId xmlns:p14="http://schemas.microsoft.com/office/powerpoint/2010/main" val="1561963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946A0-9E1E-4242-92E6-DB22F9201D49}"/>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Conceptual design</a:t>
            </a:r>
          </a:p>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78EFE323-81F4-4202-A6F5-506E179F9A71}"/>
              </a:ext>
            </a:extLst>
          </p:cNvPr>
          <p:cNvSpPr>
            <a:spLocks noGrp="1"/>
          </p:cNvSpPr>
          <p:nvPr>
            <p:ph idx="1"/>
          </p:nvPr>
        </p:nvSpPr>
        <p:spPr>
          <a:xfrm>
            <a:off x="333917" y="2119849"/>
            <a:ext cx="8461017" cy="3423701"/>
          </a:xfrm>
        </p:spPr>
        <p:txBody>
          <a:bodyPr vert="horz" lIns="68580" tIns="34290" rIns="68580" bIns="34290" rtlCol="0" anchor="t">
            <a:normAutofit/>
          </a:bodyPr>
          <a:lstStyle/>
          <a:p>
            <a:r>
              <a:rPr lang="en-US" dirty="0">
                <a:latin typeface="Times New Roman" panose="02020603050405020304" pitchFamily="18" charset="0"/>
                <a:cs typeface="Times New Roman" panose="02020603050405020304" pitchFamily="18" charset="0"/>
              </a:rPr>
              <a:t>Force gauge &amp; Tachometer &amp; Optical Thermometer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5585" y="3132137"/>
            <a:ext cx="2744318" cy="1967216"/>
          </a:xfrm>
          <a:prstGeom prst="rect">
            <a:avLst/>
          </a:prstGeom>
        </p:spPr>
      </p:pic>
      <p:sp>
        <p:nvSpPr>
          <p:cNvPr id="8" name="Slide Number Placeholder 7"/>
          <p:cNvSpPr>
            <a:spLocks noGrp="1"/>
          </p:cNvSpPr>
          <p:nvPr>
            <p:ph type="sldNum" sz="quarter" idx="12"/>
          </p:nvPr>
        </p:nvSpPr>
        <p:spPr/>
        <p:txBody>
          <a:bodyPr/>
          <a:lstStyle/>
          <a:p>
            <a:fld id="{B6F15528-21DE-4FAA-801E-634DDDAF4B2B}" type="slidenum">
              <a:rPr lang="en-US" smtClean="0"/>
              <a:pPr/>
              <a:t>15</a:t>
            </a:fld>
            <a:endParaRPr lang="en-US"/>
          </a:p>
        </p:txBody>
      </p:sp>
      <p:pic>
        <p:nvPicPr>
          <p:cNvPr id="5" name="Picture 5" descr="A close up of a black device&#10;&#10;Description generated with high confidence">
            <a:extLst>
              <a:ext uri="{FF2B5EF4-FFF2-40B4-BE49-F238E27FC236}">
                <a16:creationId xmlns:a16="http://schemas.microsoft.com/office/drawing/2014/main" xmlns="" id="{5C41263D-E277-492D-ACC5-F95AC6AFCCDA}"/>
              </a:ext>
            </a:extLst>
          </p:cNvPr>
          <p:cNvPicPr>
            <a:picLocks noChangeAspect="1"/>
          </p:cNvPicPr>
          <p:nvPr/>
        </p:nvPicPr>
        <p:blipFill rotWithShape="1">
          <a:blip r:embed="rId3"/>
          <a:srcRect t="30968" r="481"/>
          <a:stretch/>
        </p:blipFill>
        <p:spPr>
          <a:xfrm rot="5400000">
            <a:off x="4165013" y="3404555"/>
            <a:ext cx="2730014" cy="1420271"/>
          </a:xfrm>
          <a:prstGeom prst="rect">
            <a:avLst/>
          </a:prstGeom>
        </p:spPr>
      </p:pic>
      <p:pic>
        <p:nvPicPr>
          <p:cNvPr id="7" name="Picture 8" descr="A close up of a car&#10;&#10;Description generated with high confidence">
            <a:extLst>
              <a:ext uri="{FF2B5EF4-FFF2-40B4-BE49-F238E27FC236}">
                <a16:creationId xmlns:a16="http://schemas.microsoft.com/office/drawing/2014/main" xmlns="" id="{0C9261FD-0ADC-4E40-9298-E7A3736C0033}"/>
              </a:ext>
            </a:extLst>
          </p:cNvPr>
          <p:cNvPicPr>
            <a:picLocks noChangeAspect="1"/>
          </p:cNvPicPr>
          <p:nvPr/>
        </p:nvPicPr>
        <p:blipFill rotWithShape="1">
          <a:blip r:embed="rId4"/>
          <a:srcRect t="19355" r="481"/>
          <a:stretch/>
        </p:blipFill>
        <p:spPr>
          <a:xfrm rot="5400000">
            <a:off x="6173521" y="3285630"/>
            <a:ext cx="2730014" cy="1659195"/>
          </a:xfrm>
          <a:prstGeom prst="rect">
            <a:avLst/>
          </a:prstGeom>
        </p:spPr>
      </p:pic>
      <p:pic>
        <p:nvPicPr>
          <p:cNvPr id="10" name="Picture 10" descr="A close up of a computer&#10;&#10;Description generated with high confidence">
            <a:extLst>
              <a:ext uri="{FF2B5EF4-FFF2-40B4-BE49-F238E27FC236}">
                <a16:creationId xmlns:a16="http://schemas.microsoft.com/office/drawing/2014/main" xmlns="" id="{DA463940-0C38-461E-B84E-AA4027F25390}"/>
              </a:ext>
            </a:extLst>
          </p:cNvPr>
          <p:cNvPicPr>
            <a:picLocks noChangeAspect="1"/>
          </p:cNvPicPr>
          <p:nvPr/>
        </p:nvPicPr>
        <p:blipFill rotWithShape="1">
          <a:blip r:embed="rId5"/>
          <a:srcRect l="15459" t="-1449" r="21256" b="-362"/>
          <a:stretch/>
        </p:blipFill>
        <p:spPr>
          <a:xfrm>
            <a:off x="3200400" y="2657311"/>
            <a:ext cx="1366049" cy="2891391"/>
          </a:xfrm>
          <a:prstGeom prst="rect">
            <a:avLst/>
          </a:prstGeom>
        </p:spPr>
      </p:pic>
    </p:spTree>
    <p:extLst>
      <p:ext uri="{BB962C8B-B14F-4D97-AF65-F5344CB8AC3E}">
        <p14:creationId xmlns:p14="http://schemas.microsoft.com/office/powerpoint/2010/main" val="4250980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16</a:t>
            </a:fld>
            <a:endParaRPr lang="en-US"/>
          </a:p>
        </p:txBody>
      </p:sp>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Experimental procedure</a:t>
            </a:r>
            <a:endParaRPr lang="en-US" dirty="0">
              <a:solidFill>
                <a:schemeClr val="tx1"/>
              </a:solidFill>
            </a:endParaRPr>
          </a:p>
        </p:txBody>
      </p:sp>
      <p:sp>
        <p:nvSpPr>
          <p:cNvPr id="5" name="Content Placeholder 4">
            <a:extLst>
              <a:ext uri="{FF2B5EF4-FFF2-40B4-BE49-F238E27FC236}">
                <a16:creationId xmlns:a16="http://schemas.microsoft.com/office/drawing/2014/main" xmlns="" id="{A9153870-2F8B-4C1D-8119-350632C6CFD5}"/>
              </a:ext>
            </a:extLst>
          </p:cNvPr>
          <p:cNvSpPr>
            <a:spLocks noGrp="1"/>
          </p:cNvSpPr>
          <p:nvPr>
            <p:ph idx="1"/>
          </p:nvPr>
        </p:nvSpPr>
        <p:spPr>
          <a:xfrm>
            <a:off x="380999" y="1837312"/>
            <a:ext cx="8407893" cy="4407408"/>
          </a:xfrm>
        </p:spPr>
        <p:txBody>
          <a:bodyPr vert="horz" lIns="91440" tIns="45720" rIns="91440" bIns="45720" rtlCol="0" anchor="t">
            <a:normAutofit/>
          </a:bodyPr>
          <a:lstStyle/>
          <a:p>
            <a:pPr marL="502920" indent="-457200">
              <a:buAutoNum type="arabicPeriod"/>
            </a:pPr>
            <a:r>
              <a:rPr lang="en-US" dirty="0" smtClean="0"/>
              <a:t>Placing the safety</a:t>
            </a:r>
          </a:p>
          <a:p>
            <a:pPr marL="502920" indent="-457200">
              <a:buAutoNum type="arabicPeriod"/>
            </a:pPr>
            <a:r>
              <a:rPr lang="en-US" dirty="0" smtClean="0"/>
              <a:t>Start </a:t>
            </a:r>
            <a:r>
              <a:rPr lang="en-US" dirty="0"/>
              <a:t>the motor</a:t>
            </a:r>
          </a:p>
          <a:p>
            <a:pPr marL="502920" indent="-457200">
              <a:buAutoNum type="arabicPeriod"/>
            </a:pPr>
            <a:r>
              <a:rPr lang="en-US" dirty="0"/>
              <a:t>Set the brake</a:t>
            </a:r>
          </a:p>
          <a:p>
            <a:pPr marL="502920" indent="-457200">
              <a:buAutoNum type="arabicPeriod"/>
            </a:pPr>
            <a:r>
              <a:rPr lang="en-US" dirty="0"/>
              <a:t>Set RPM from motor controller</a:t>
            </a:r>
          </a:p>
          <a:p>
            <a:pPr marL="502920" indent="-457200">
              <a:buAutoNum type="arabicPeriod"/>
            </a:pPr>
            <a:r>
              <a:rPr lang="en-US" dirty="0"/>
              <a:t>Measure RPM with tachometer</a:t>
            </a:r>
            <a:endParaRPr lang="en-US" dirty="0">
              <a:solidFill>
                <a:schemeClr val="tx1"/>
              </a:solidFill>
            </a:endParaRPr>
          </a:p>
          <a:p>
            <a:pPr marL="502920" indent="-457200">
              <a:buAutoNum type="arabicPeriod"/>
            </a:pPr>
            <a:r>
              <a:rPr lang="en-US" dirty="0"/>
              <a:t>Measure force with force gage</a:t>
            </a:r>
          </a:p>
          <a:p>
            <a:pPr marL="502920" indent="-457200">
              <a:buAutoNum type="arabicPeriod"/>
            </a:pPr>
            <a:endParaRPr lang="en-US" dirty="0"/>
          </a:p>
          <a:p>
            <a:pPr marL="502920" indent="-457200">
              <a:buAutoNum type="arabicPeriod"/>
            </a:pPr>
            <a:r>
              <a:rPr lang="en-US" dirty="0"/>
              <a:t>Change RPM from motor controller</a:t>
            </a:r>
          </a:p>
          <a:p>
            <a:pPr marL="502920" indent="-457200">
              <a:buAutoNum type="arabicPeriod"/>
            </a:pPr>
            <a:r>
              <a:rPr lang="en-US" dirty="0"/>
              <a:t>Repeat 4 and 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52594" y="2407731"/>
            <a:ext cx="4668011" cy="3501008"/>
          </a:xfrm>
          <a:prstGeom prst="rect">
            <a:avLst/>
          </a:prstGeom>
        </p:spPr>
      </p:pic>
    </p:spTree>
    <p:extLst>
      <p:ext uri="{BB962C8B-B14F-4D97-AF65-F5344CB8AC3E}">
        <p14:creationId xmlns:p14="http://schemas.microsoft.com/office/powerpoint/2010/main" val="3040615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17</a:t>
            </a:fld>
            <a:endParaRPr lang="en-US"/>
          </a:p>
        </p:txBody>
      </p:sp>
      <p:sp>
        <p:nvSpPr>
          <p:cNvPr id="4" name="Title 3"/>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RESULTS</a:t>
            </a:r>
            <a:endParaRPr lang="en-US" dirty="0">
              <a:solidFill>
                <a:schemeClr val="tx1"/>
              </a:solidFill>
            </a:endParaRP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659" y="2276872"/>
            <a:ext cx="8707941" cy="3672408"/>
          </a:xfrm>
        </p:spPr>
      </p:pic>
    </p:spTree>
    <p:extLst>
      <p:ext uri="{BB962C8B-B14F-4D97-AF65-F5344CB8AC3E}">
        <p14:creationId xmlns:p14="http://schemas.microsoft.com/office/powerpoint/2010/main" val="190177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18</a:t>
            </a:fld>
            <a:endParaRPr lang="en-US"/>
          </a:p>
        </p:txBody>
      </p:sp>
      <p:sp>
        <p:nvSpPr>
          <p:cNvPr id="4" name="Title 3"/>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RESULTS</a:t>
            </a:r>
            <a:endParaRPr lang="en-US" dirty="0">
              <a:solidFill>
                <a:schemeClr val="tx1"/>
              </a:solidFill>
            </a:endParaRP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988840"/>
            <a:ext cx="6742806" cy="4150766"/>
          </a:xfrm>
        </p:spPr>
      </p:pic>
    </p:spTree>
    <p:extLst>
      <p:ext uri="{BB962C8B-B14F-4D97-AF65-F5344CB8AC3E}">
        <p14:creationId xmlns:p14="http://schemas.microsoft.com/office/powerpoint/2010/main" val="407236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735" y="1988840"/>
            <a:ext cx="6795601" cy="4176464"/>
          </a:xfrm>
        </p:spPr>
      </p:pic>
      <p:sp>
        <p:nvSpPr>
          <p:cNvPr id="3" name="Slide Number Placeholder 2"/>
          <p:cNvSpPr>
            <a:spLocks noGrp="1"/>
          </p:cNvSpPr>
          <p:nvPr>
            <p:ph type="sldNum" sz="quarter" idx="12"/>
          </p:nvPr>
        </p:nvSpPr>
        <p:spPr/>
        <p:txBody>
          <a:bodyPr/>
          <a:lstStyle/>
          <a:p>
            <a:fld id="{B6F15528-21DE-4FAA-801E-634DDDAF4B2B}" type="slidenum">
              <a:rPr lang="en-US" smtClean="0"/>
              <a:pPr/>
              <a:t>19</a:t>
            </a:fld>
            <a:endParaRPr lang="en-US"/>
          </a:p>
        </p:txBody>
      </p:sp>
      <p:sp>
        <p:nvSpPr>
          <p:cNvPr id="4" name="Title 3"/>
          <p:cNvSpPr>
            <a:spLocks noGrp="1"/>
          </p:cNvSpPr>
          <p:nvPr>
            <p:ph type="title"/>
          </p:nvPr>
        </p:nvSpPr>
        <p:spPr/>
        <p:txBody>
          <a:bodyPr/>
          <a:lstStyle/>
          <a:p>
            <a:r>
              <a:rPr lang="en-US" dirty="0" smtClean="0"/>
              <a:t>RESULTS</a:t>
            </a:r>
            <a:endParaRPr lang="en-US" dirty="0"/>
          </a:p>
        </p:txBody>
      </p:sp>
    </p:spTree>
    <p:extLst>
      <p:ext uri="{BB962C8B-B14F-4D97-AF65-F5344CB8AC3E}">
        <p14:creationId xmlns:p14="http://schemas.microsoft.com/office/powerpoint/2010/main" val="449890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400" b="1" dirty="0">
                <a:latin typeface="Times New Roman" pitchFamily="18" charset="0"/>
                <a:cs typeface="Times New Roman" pitchFamily="18" charset="0"/>
              </a:rPr>
              <a:t>Project objectives.</a:t>
            </a:r>
          </a:p>
          <a:p>
            <a:pPr>
              <a:lnSpc>
                <a:spcPct val="150000"/>
              </a:lnSpc>
            </a:pPr>
            <a:r>
              <a:rPr lang="en-US" sz="2400" b="1" dirty="0">
                <a:latin typeface="Times New Roman" pitchFamily="18" charset="0"/>
                <a:cs typeface="Times New Roman" pitchFamily="18" charset="0"/>
              </a:rPr>
              <a:t>Background, motivation, and relevance.</a:t>
            </a:r>
          </a:p>
          <a:p>
            <a:pPr>
              <a:lnSpc>
                <a:spcPct val="150000"/>
              </a:lnSpc>
            </a:pPr>
            <a:r>
              <a:rPr lang="en-US" sz="2400" b="1" dirty="0">
                <a:latin typeface="Times New Roman" pitchFamily="18" charset="0"/>
                <a:cs typeface="Times New Roman" pitchFamily="18" charset="0"/>
              </a:rPr>
              <a:t>Design:</a:t>
            </a:r>
            <a:r>
              <a:rPr lang="en-US" sz="2400" dirty="0">
                <a:latin typeface="Times New Roman" pitchFamily="18" charset="0"/>
                <a:cs typeface="Times New Roman" pitchFamily="18" charset="0"/>
              </a:rPr>
              <a:t> </a:t>
            </a:r>
          </a:p>
          <a:p>
            <a:pPr marL="45720" indent="0">
              <a:buNone/>
            </a:pPr>
            <a:r>
              <a:rPr lang="en-US" sz="2400" dirty="0">
                <a:latin typeface="Times New Roman" pitchFamily="18" charset="0"/>
                <a:cs typeface="Times New Roman" pitchFamily="18" charset="0"/>
              </a:rPr>
              <a:t>	- Specification</a:t>
            </a:r>
          </a:p>
          <a:p>
            <a:pPr marL="45720" indent="0">
              <a:buNone/>
            </a:pPr>
            <a:r>
              <a:rPr lang="en-US" sz="2400" dirty="0">
                <a:latin typeface="Times New Roman" pitchFamily="18" charset="0"/>
                <a:cs typeface="Times New Roman" pitchFamily="18" charset="0"/>
              </a:rPr>
              <a:t>	- Conceptual design </a:t>
            </a:r>
          </a:p>
          <a:p>
            <a:pPr marL="45720" indent="0">
              <a:buNone/>
            </a:pP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Theoretical Calculations</a:t>
            </a:r>
            <a:endParaRPr lang="en-US" sz="2400" dirty="0">
              <a:latin typeface="Times New Roman" pitchFamily="18" charset="0"/>
              <a:cs typeface="Times New Roman" pitchFamily="18" charset="0"/>
            </a:endParaRPr>
          </a:p>
          <a:p>
            <a:pPr marL="45720" indent="0">
              <a:buNone/>
            </a:pPr>
            <a:r>
              <a:rPr lang="en-US" sz="2400" dirty="0">
                <a:latin typeface="Times New Roman" pitchFamily="18" charset="0"/>
                <a:cs typeface="Times New Roman" pitchFamily="18" charset="0"/>
              </a:rPr>
              <a:t>	- Fabrication </a:t>
            </a:r>
          </a:p>
          <a:p>
            <a:pPr>
              <a:lnSpc>
                <a:spcPct val="150000"/>
              </a:lnSpc>
            </a:pPr>
            <a:r>
              <a:rPr lang="en-US" sz="2400" b="1" dirty="0" smtClean="0">
                <a:latin typeface="Times New Roman" pitchFamily="18" charset="0"/>
                <a:cs typeface="Times New Roman" pitchFamily="18" charset="0"/>
              </a:rPr>
              <a:t>Results and future </a:t>
            </a:r>
            <a:r>
              <a:rPr lang="en-US" sz="2400" b="1" dirty="0">
                <a:latin typeface="Times New Roman" pitchFamily="18" charset="0"/>
                <a:cs typeface="Times New Roman" pitchFamily="18" charset="0"/>
              </a:rPr>
              <a:t>w</a:t>
            </a:r>
            <a:r>
              <a:rPr lang="en-US" sz="2400" b="1" dirty="0" smtClean="0">
                <a:latin typeface="Times New Roman" pitchFamily="18" charset="0"/>
                <a:cs typeface="Times New Roman" pitchFamily="18" charset="0"/>
              </a:rPr>
              <a:t>ork.</a:t>
            </a:r>
            <a:endParaRPr lang="en-US" sz="2400" b="1"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b="1" dirty="0">
                <a:latin typeface="Times New Roman" pitchFamily="18" charset="0"/>
                <a:cs typeface="Times New Roman" pitchFamily="18" charset="0"/>
              </a:rPr>
              <a:t>Outline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04911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20</a:t>
            </a:fld>
            <a:endParaRPr lang="en-US"/>
          </a:p>
        </p:txBody>
      </p:sp>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Future Work</a:t>
            </a:r>
            <a:endParaRPr lang="en-US" dirty="0">
              <a:solidFill>
                <a:schemeClr val="tx1"/>
              </a:solidFill>
            </a:endParaRPr>
          </a:p>
        </p:txBody>
      </p:sp>
      <p:sp>
        <p:nvSpPr>
          <p:cNvPr id="5" name="Content Placeholder 4">
            <a:extLst>
              <a:ext uri="{FF2B5EF4-FFF2-40B4-BE49-F238E27FC236}">
                <a16:creationId xmlns:a16="http://schemas.microsoft.com/office/drawing/2014/main" xmlns="" id="{A9153870-2F8B-4C1D-8119-350632C6CFD5}"/>
              </a:ext>
            </a:extLst>
          </p:cNvPr>
          <p:cNvSpPr>
            <a:spLocks noGrp="1"/>
          </p:cNvSpPr>
          <p:nvPr>
            <p:ph idx="1"/>
          </p:nvPr>
        </p:nvSpPr>
        <p:spPr>
          <a:xfrm>
            <a:off x="380999" y="1837312"/>
            <a:ext cx="8407893" cy="4407408"/>
          </a:xfrm>
        </p:spPr>
        <p:txBody>
          <a:bodyPr vert="horz" lIns="91440" tIns="45720" rIns="91440" bIns="45720" rtlCol="0" anchor="t">
            <a:normAutofit/>
          </a:bodyPr>
          <a:lstStyle/>
          <a:p>
            <a:pPr marL="45720" indent="0">
              <a:lnSpc>
                <a:spcPct val="200000"/>
              </a:lnSpc>
              <a:buNone/>
            </a:pPr>
            <a:r>
              <a:rPr lang="en-US" dirty="0"/>
              <a:t> </a:t>
            </a:r>
            <a:r>
              <a:rPr lang="en-US" sz="2200" dirty="0" smtClean="0"/>
              <a:t>1. fix </a:t>
            </a:r>
            <a:r>
              <a:rPr lang="en-US" sz="2200" dirty="0"/>
              <a:t>the </a:t>
            </a:r>
            <a:r>
              <a:rPr lang="en-US" sz="2200" dirty="0" smtClean="0"/>
              <a:t>breaks</a:t>
            </a:r>
          </a:p>
          <a:p>
            <a:pPr marL="45720" indent="0">
              <a:lnSpc>
                <a:spcPct val="200000"/>
              </a:lnSpc>
              <a:buNone/>
            </a:pPr>
            <a:r>
              <a:rPr lang="en-US" sz="2200" dirty="0" smtClean="0"/>
              <a:t> 2. add </a:t>
            </a:r>
            <a:r>
              <a:rPr lang="en-US" sz="2200" dirty="0"/>
              <a:t>bearing and support in the middle of the </a:t>
            </a:r>
            <a:r>
              <a:rPr lang="en-US" sz="2200" dirty="0" smtClean="0"/>
              <a:t>shaft</a:t>
            </a:r>
          </a:p>
          <a:p>
            <a:pPr marL="45720" indent="0">
              <a:lnSpc>
                <a:spcPct val="200000"/>
              </a:lnSpc>
              <a:buNone/>
            </a:pPr>
            <a:r>
              <a:rPr lang="en-US" sz="2200" dirty="0" smtClean="0"/>
              <a:t> 3. </a:t>
            </a:r>
            <a:r>
              <a:rPr lang="en-US" sz="2200" dirty="0"/>
              <a:t>change the motor-shaft coupler to an elastic </a:t>
            </a:r>
            <a:r>
              <a:rPr lang="en-US" sz="2200" dirty="0" smtClean="0"/>
              <a:t>coupler</a:t>
            </a:r>
          </a:p>
          <a:p>
            <a:pPr marL="45720" indent="0">
              <a:lnSpc>
                <a:spcPct val="200000"/>
              </a:lnSpc>
              <a:buNone/>
            </a:pPr>
            <a:r>
              <a:rPr lang="en-US" sz="2200" dirty="0" smtClean="0"/>
              <a:t> 4. weld </a:t>
            </a:r>
            <a:r>
              <a:rPr lang="en-US" sz="2200" dirty="0"/>
              <a:t>the force gauge on the frame of the </a:t>
            </a:r>
            <a:r>
              <a:rPr lang="en-US" sz="2200" dirty="0" smtClean="0"/>
              <a:t>table</a:t>
            </a:r>
          </a:p>
          <a:p>
            <a:pPr marL="45720" indent="0">
              <a:lnSpc>
                <a:spcPct val="200000"/>
              </a:lnSpc>
              <a:buNone/>
            </a:pPr>
            <a:r>
              <a:rPr lang="en-US" sz="2200" dirty="0" smtClean="0"/>
              <a:t> 5. </a:t>
            </a:r>
            <a:r>
              <a:rPr lang="en-US" sz="2200" dirty="0"/>
              <a:t>get a better tachometer</a:t>
            </a:r>
            <a:endParaRPr lang="en-US" sz="2200" dirty="0" smtClean="0"/>
          </a:p>
        </p:txBody>
      </p:sp>
    </p:spTree>
    <p:extLst>
      <p:ext uri="{BB962C8B-B14F-4D97-AF65-F5344CB8AC3E}">
        <p14:creationId xmlns:p14="http://schemas.microsoft.com/office/powerpoint/2010/main" val="3903502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18-05-02 at 5.26.54 P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2475" y="1719263"/>
            <a:ext cx="7664450" cy="4406900"/>
          </a:xfrm>
        </p:spPr>
      </p:pic>
      <p:sp>
        <p:nvSpPr>
          <p:cNvPr id="3" name="Slide Number Placeholder 2"/>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554984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895600"/>
            <a:ext cx="8839200" cy="2316479"/>
          </a:xfrm>
        </p:spPr>
        <p:txBody>
          <a:bodyPr>
            <a:normAutofit/>
          </a:bodyPr>
          <a:lstStyle/>
          <a:p>
            <a:pPr marL="45720" indent="0" algn="ctr">
              <a:buNone/>
            </a:pPr>
            <a:endParaRPr lang="en-US" sz="4000" b="1" dirty="0">
              <a:latin typeface="Times New Roman" panose="02020603050405020304" pitchFamily="18" charset="0"/>
              <a:cs typeface="Times New Roman" panose="02020603050405020304" pitchFamily="18" charset="0"/>
            </a:endParaRPr>
          </a:p>
          <a:p>
            <a:pPr marL="45720" indent="0" algn="ctr">
              <a:buNone/>
            </a:pPr>
            <a:r>
              <a:rPr lang="en-US" sz="4000" b="1" dirty="0">
                <a:latin typeface="Times New Roman" panose="02020603050405020304" pitchFamily="18" charset="0"/>
                <a:cs typeface="Times New Roman" panose="02020603050405020304" pitchFamily="18" charset="0"/>
              </a:rPr>
              <a:t>Thank you for your attention</a:t>
            </a:r>
          </a:p>
        </p:txBody>
      </p:sp>
      <p:sp>
        <p:nvSpPr>
          <p:cNvPr id="3" name="Slide Number Placeholder 2"/>
          <p:cNvSpPr>
            <a:spLocks noGrp="1"/>
          </p:cNvSpPr>
          <p:nvPr>
            <p:ph type="sldNum" sz="quarter" idx="12"/>
          </p:nvPr>
        </p:nvSpPr>
        <p:spPr/>
        <p:txBody>
          <a:bodyPr/>
          <a:lstStyle/>
          <a:p>
            <a:fld id="{B6F15528-21DE-4FAA-801E-634DDDAF4B2B}" type="slidenum">
              <a:rPr lang="en-US" smtClean="0"/>
              <a:pPr/>
              <a:t>22</a:t>
            </a:fld>
            <a:endParaRPr lang="en-US"/>
          </a:p>
        </p:txBody>
      </p:sp>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Questions ?</a:t>
            </a:r>
          </a:p>
        </p:txBody>
      </p:sp>
    </p:spTree>
    <p:extLst>
      <p:ext uri="{BB962C8B-B14F-4D97-AF65-F5344CB8AC3E}">
        <p14:creationId xmlns:p14="http://schemas.microsoft.com/office/powerpoint/2010/main" val="130468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Design and build a dynamometer (shaft, breaks, safety cover, and bearings).</a:t>
            </a:r>
          </a:p>
          <a:p>
            <a:pPr marL="4572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Develop the instrumentation of the dynamometer (force gage, rotational speed meter and optical thermometer).</a:t>
            </a:r>
          </a:p>
          <a:p>
            <a:pPr marL="4572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Test the dynamometer.</a:t>
            </a:r>
          </a:p>
          <a:p>
            <a:pPr marL="4572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Measure break engine power output.</a:t>
            </a:r>
          </a:p>
          <a:p>
            <a:pPr marL="45720" lvl="0" indent="0">
              <a:buNone/>
            </a:pPr>
            <a:endParaRPr lang="en-US"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r>
              <a:rPr lang="en-US" b="1" dirty="0">
                <a:latin typeface="Times New Roman" pitchFamily="18" charset="0"/>
                <a:cs typeface="Times New Roman" pitchFamily="18" charset="0"/>
              </a:rPr>
              <a:t>Project objectives</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704646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407408"/>
          </a:xfrm>
        </p:spPr>
        <p:txBody>
          <a:bodyPr>
            <a:normAutofit/>
          </a:bodyPr>
          <a:lstStyle/>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A dynamometer, or "</a:t>
            </a:r>
            <a:r>
              <a:rPr lang="en-US" dirty="0" err="1">
                <a:latin typeface="Times New Roman" panose="02020603050405020304" pitchFamily="18" charset="0"/>
                <a:cs typeface="Times New Roman" panose="02020603050405020304" pitchFamily="18" charset="0"/>
              </a:rPr>
              <a:t>dyno</a:t>
            </a:r>
            <a:r>
              <a:rPr lang="en-US" dirty="0">
                <a:latin typeface="Times New Roman" panose="02020603050405020304" pitchFamily="18" charset="0"/>
                <a:cs typeface="Times New Roman" panose="02020603050405020304" pitchFamily="18" charset="0"/>
              </a:rPr>
              <a:t>" for short, is a device for measuring force, moment of force (torque), or power. For example, the power produced by an engine, motor or other rotating prime mover can be calculated by simultaneously measuring torque and rotational speed (rpm).</a:t>
            </a:r>
          </a:p>
          <a:p>
            <a:pPr algn="just">
              <a:buFontTx/>
              <a:buChar char="-"/>
            </a:pPr>
            <a:endParaRPr lang="en-US" dirty="0">
              <a:latin typeface="Times New Roman" panose="02020603050405020304" pitchFamily="18" charset="0"/>
              <a:cs typeface="Times New Roman" panose="02020603050405020304" pitchFamily="18" charset="0"/>
            </a:endParaRPr>
          </a:p>
          <a:p>
            <a:pPr marL="45720" indent="0" algn="just">
              <a:buNone/>
            </a:pPr>
            <a:endParaRPr lang="en-US"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r>
              <a:rPr lang="en-US" b="1" dirty="0">
                <a:latin typeface="Times New Roman" pitchFamily="18" charset="0"/>
                <a:cs typeface="Times New Roman" pitchFamily="18" charset="0"/>
              </a:rPr>
              <a:t>Background</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dirty="0"/>
          </a:p>
        </p:txBody>
      </p:sp>
      <p:pic>
        <p:nvPicPr>
          <p:cNvPr id="4" name="Picture 2" descr="What is a Dynamometer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892043"/>
            <a:ext cx="4000500" cy="24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884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lgn="just">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Reason</a:t>
            </a:r>
          </a:p>
          <a:p>
            <a:pPr algn="just">
              <a:buFontTx/>
              <a:buChar char="-"/>
            </a:pPr>
            <a:r>
              <a:rPr lang="en-US" dirty="0">
                <a:latin typeface="Times New Roman" panose="02020603050405020304" pitchFamily="18" charset="0"/>
                <a:cs typeface="Times New Roman" panose="02020603050405020304" pitchFamily="18" charset="0"/>
              </a:rPr>
              <a:t>Experimenting new concept</a:t>
            </a:r>
          </a:p>
          <a:p>
            <a:pPr algn="just">
              <a:buFontTx/>
              <a:buChar char="-"/>
            </a:pPr>
            <a:r>
              <a:rPr lang="en-US" dirty="0">
                <a:latin typeface="Times New Roman" panose="02020603050405020304" pitchFamily="18" charset="0"/>
                <a:cs typeface="Times New Roman" panose="02020603050405020304" pitchFamily="18" charset="0"/>
              </a:rPr>
              <a:t>Revelozinazation dynamometer.</a:t>
            </a:r>
          </a:p>
          <a:p>
            <a:pPr algn="just">
              <a:buFontTx/>
              <a:buChar char="-"/>
            </a:pPr>
            <a:endParaRPr lang="en-US" dirty="0">
              <a:latin typeface="Times New Roman" panose="02020603050405020304" pitchFamily="18" charset="0"/>
              <a:cs typeface="Times New Roman" panose="02020603050405020304" pitchFamily="18" charset="0"/>
            </a:endParaRPr>
          </a:p>
          <a:p>
            <a:pPr algn="just">
              <a:buFontTx/>
              <a:buChar char="-"/>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Benefits </a:t>
            </a:r>
          </a:p>
          <a:p>
            <a:pPr algn="just">
              <a:buFontTx/>
              <a:buChar char="-"/>
            </a:pPr>
            <a:r>
              <a:rPr lang="en-US" dirty="0">
                <a:latin typeface="Times New Roman" panose="02020603050405020304" pitchFamily="18" charset="0"/>
                <a:cs typeface="Times New Roman" panose="02020603050405020304" pitchFamily="18" charset="0"/>
              </a:rPr>
              <a:t>Having better control of the breaking technology.</a:t>
            </a:r>
          </a:p>
          <a:p>
            <a:pPr algn="just">
              <a:buFontTx/>
              <a:buChar char="-"/>
            </a:pPr>
            <a:r>
              <a:rPr lang="en-US" dirty="0">
                <a:latin typeface="Times New Roman" panose="02020603050405020304" pitchFamily="18" charset="0"/>
                <a:cs typeface="Times New Roman" panose="02020603050405020304" pitchFamily="18" charset="0"/>
              </a:rPr>
              <a:t>Safety </a:t>
            </a:r>
          </a:p>
          <a:p>
            <a:pPr algn="just">
              <a:buFontTx/>
              <a:buChar char="-"/>
            </a:pPr>
            <a:r>
              <a:rPr lang="en-US" dirty="0">
                <a:latin typeface="Times New Roman" panose="02020603050405020304" pitchFamily="18" charset="0"/>
                <a:cs typeface="Times New Roman" panose="02020603050405020304" pitchFamily="18" charset="0"/>
              </a:rPr>
              <a:t>Increasing efficiency and Reduce power consumption .</a:t>
            </a:r>
          </a:p>
          <a:p>
            <a:pPr lvl="0" algn="just">
              <a:buFontTx/>
              <a:buChar char="-"/>
            </a:pPr>
            <a:r>
              <a:rPr lang="en-US" dirty="0">
                <a:latin typeface="Times New Roman" panose="02020603050405020304" pitchFamily="18" charset="0"/>
                <a:cs typeface="Times New Roman" panose="02020603050405020304" pitchFamily="18" charset="0"/>
              </a:rPr>
              <a:t>Improve weighing machine</a:t>
            </a:r>
          </a:p>
          <a:p>
            <a:pPr marL="45720" indent="0" algn="just">
              <a:buNone/>
            </a:pPr>
            <a:r>
              <a:rPr lang="en-US" dirty="0">
                <a:latin typeface="Times New Roman" panose="02020603050405020304" pitchFamily="18" charset="0"/>
                <a:cs typeface="Times New Roman" panose="02020603050405020304" pitchFamily="18" charset="0"/>
              </a:rPr>
              <a:t> </a:t>
            </a:r>
          </a:p>
          <a:p>
            <a:pPr algn="just"/>
            <a:endParaRPr lang="en-US"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r>
              <a:rPr lang="en-US" b="1" dirty="0">
                <a:latin typeface="Times New Roman" pitchFamily="18" charset="0"/>
                <a:cs typeface="Times New Roman" pitchFamily="18" charset="0"/>
              </a:rPr>
              <a:t>Background</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041294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latin typeface="Times New Roman" pitchFamily="18" charset="0"/>
                <a:cs typeface="Times New Roman" pitchFamily="18" charset="0"/>
              </a:rPr>
              <a:t>MOTIVATION &amp; RELEVANCE</a:t>
            </a:r>
          </a:p>
        </p:txBody>
      </p:sp>
      <p:sp>
        <p:nvSpPr>
          <p:cNvPr id="3" name="Content Placeholder 2"/>
          <p:cNvSpPr>
            <a:spLocks noGrp="1"/>
          </p:cNvSpPr>
          <p:nvPr>
            <p:ph idx="1"/>
          </p:nvPr>
        </p:nvSpPr>
        <p:spPr/>
        <p:txBody>
          <a:bodyPr>
            <a:normAutofit/>
          </a:bodyPr>
          <a:lstStyle/>
          <a:p>
            <a:pPr marL="36576" indent="0">
              <a:buNone/>
            </a:pP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Use in industrial</a:t>
            </a:r>
          </a:p>
          <a:p>
            <a:pPr>
              <a:buFontTx/>
              <a:buChar char="-"/>
            </a:pPr>
            <a:r>
              <a:rPr lang="en-US" sz="2200" dirty="0">
                <a:latin typeface="Times New Roman" pitchFamily="18" charset="0"/>
                <a:cs typeface="Times New Roman" pitchFamily="18" charset="0"/>
              </a:rPr>
              <a:t>Automotive testing</a:t>
            </a:r>
          </a:p>
          <a:p>
            <a:pPr>
              <a:buFontTx/>
              <a:buChar char="-"/>
            </a:pPr>
            <a:r>
              <a:rPr lang="en-US" sz="2200" dirty="0">
                <a:latin typeface="Times New Roman" pitchFamily="18" charset="0"/>
                <a:cs typeface="Times New Roman" pitchFamily="18" charset="0"/>
              </a:rPr>
              <a:t>Engines </a:t>
            </a:r>
          </a:p>
          <a:p>
            <a:pPr marL="36576" indent="0">
              <a:buNone/>
            </a:pP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Use in sport workshops</a:t>
            </a:r>
          </a:p>
          <a:p>
            <a:pPr>
              <a:buFontTx/>
              <a:buChar char="-"/>
            </a:pPr>
            <a:r>
              <a:rPr lang="en-US" sz="2200" dirty="0">
                <a:latin typeface="Times New Roman" pitchFamily="18" charset="0"/>
                <a:cs typeface="Times New Roman" pitchFamily="18" charset="0"/>
              </a:rPr>
              <a:t>Performance testing</a:t>
            </a:r>
          </a:p>
          <a:p>
            <a:pPr marL="36576" indent="0">
              <a:buNone/>
            </a:pPr>
            <a:endParaRPr lang="en-US" sz="22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6" name="Picture 5" descr="C:\Users\compaq\Desktop\Project Prototyp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798" y="2204864"/>
            <a:ext cx="3819525" cy="2667000"/>
          </a:xfrm>
          <a:prstGeom prst="rect">
            <a:avLst/>
          </a:prstGeom>
          <a:noFill/>
          <a:ln>
            <a:noFill/>
          </a:ln>
        </p:spPr>
      </p:pic>
    </p:spTree>
    <p:extLst>
      <p:ext uri="{BB962C8B-B14F-4D97-AF65-F5344CB8AC3E}">
        <p14:creationId xmlns:p14="http://schemas.microsoft.com/office/powerpoint/2010/main" val="4134379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latin typeface="Times New Roman" pitchFamily="18" charset="0"/>
                <a:cs typeface="Times New Roman" pitchFamily="18" charset="0"/>
              </a:rPr>
              <a:t>DESIGN SPECIFICATION</a:t>
            </a:r>
          </a:p>
        </p:txBody>
      </p:sp>
      <p:sp>
        <p:nvSpPr>
          <p:cNvPr id="3" name="Content Placeholder 2"/>
          <p:cNvSpPr>
            <a:spLocks noGrp="1"/>
          </p:cNvSpPr>
          <p:nvPr>
            <p:ph idx="1"/>
          </p:nvPr>
        </p:nvSpPr>
        <p:spPr/>
        <p:txBody>
          <a:bodyPr>
            <a:normAutofit/>
          </a:bodyPr>
          <a:lstStyle/>
          <a:p>
            <a:pPr algn="just"/>
            <a:r>
              <a:rPr lang="en-US" dirty="0">
                <a:latin typeface="Times New Roman" pitchFamily="18" charset="0"/>
                <a:cs typeface="Times New Roman" pitchFamily="18" charset="0"/>
              </a:rPr>
              <a:t>AISI 1020 steel</a:t>
            </a:r>
          </a:p>
          <a:p>
            <a:pPr algn="just"/>
            <a:endParaRPr lang="en-US" sz="1800" dirty="0">
              <a:latin typeface="Times New Roman" pitchFamily="18" charset="0"/>
              <a:cs typeface="Times New Roman" pitchFamily="18" charset="0"/>
            </a:endParaRPr>
          </a:p>
          <a:p>
            <a:pPr algn="just"/>
            <a:endParaRPr lang="en-US" sz="1800" dirty="0">
              <a:latin typeface="Times New Roman" pitchFamily="18" charset="0"/>
              <a:cs typeface="Times New Roman" pitchFamily="18" charset="0"/>
            </a:endParaRPr>
          </a:p>
          <a:p>
            <a:pPr marL="36576" indent="0" algn="just">
              <a:buNone/>
            </a:pPr>
            <a:endParaRPr lang="en-US" sz="1800" dirty="0">
              <a:latin typeface="Times New Roman" pitchFamily="18" charset="0"/>
              <a:cs typeface="Times New Roman" pitchFamily="18" charset="0"/>
            </a:endParaRPr>
          </a:p>
          <a:p>
            <a:pPr marL="36576" indent="0" algn="just">
              <a:buNone/>
            </a:pPr>
            <a:endParaRPr lang="en-US" sz="1800" dirty="0">
              <a:latin typeface="Times New Roman" pitchFamily="18" charset="0"/>
              <a:cs typeface="Times New Roman" pitchFamily="18" charset="0"/>
            </a:endParaRPr>
          </a:p>
          <a:p>
            <a:pPr marL="36576" indent="0" algn="just">
              <a:buNone/>
            </a:pPr>
            <a:endParaRPr lang="en-US" sz="1800" dirty="0">
              <a:latin typeface="Times New Roman" pitchFamily="18" charset="0"/>
              <a:cs typeface="Times New Roman" pitchFamily="18" charset="0"/>
            </a:endParaRPr>
          </a:p>
          <a:p>
            <a:pPr marL="36576" indent="0" algn="just">
              <a:buNone/>
            </a:pPr>
            <a:endParaRPr lang="en-US" sz="1800" dirty="0">
              <a:latin typeface="Times New Roman" pitchFamily="18" charset="0"/>
              <a:cs typeface="Times New Roman" pitchFamily="18" charset="0"/>
            </a:endParaRPr>
          </a:p>
          <a:p>
            <a:pPr marL="36576" indent="0" algn="just">
              <a:buNone/>
            </a:pPr>
            <a:endParaRPr lang="en-US" sz="1800" dirty="0">
              <a:latin typeface="Times New Roman" pitchFamily="18" charset="0"/>
              <a:cs typeface="Times New Roman" pitchFamily="18" charset="0"/>
            </a:endParaRPr>
          </a:p>
          <a:p>
            <a:pPr marL="36576" indent="0" algn="just">
              <a:buNone/>
            </a:pPr>
            <a:endParaRPr lang="en-US" sz="1800" dirty="0">
              <a:latin typeface="Times New Roman" pitchFamily="18" charset="0"/>
              <a:cs typeface="Times New Roman" pitchFamily="18" charset="0"/>
            </a:endParaRPr>
          </a:p>
          <a:p>
            <a:pPr marL="36576" indent="0" algn="just">
              <a:buNone/>
            </a:pPr>
            <a:endParaRPr lang="en-US" sz="1800" dirty="0">
              <a:latin typeface="Times New Roman" pitchFamily="18" charset="0"/>
              <a:cs typeface="Times New Roman" pitchFamily="18" charset="0"/>
            </a:endParaRPr>
          </a:p>
          <a:p>
            <a:pPr marL="322326" indent="-285750" algn="just">
              <a:buFontTx/>
              <a:buChar char="-"/>
            </a:pPr>
            <a:r>
              <a:rPr lang="en-US" sz="1800" dirty="0">
                <a:latin typeface="Times New Roman" pitchFamily="18" charset="0"/>
                <a:cs typeface="Times New Roman" pitchFamily="18" charset="0"/>
              </a:rPr>
              <a:t>High machinability, high strength and high ductility</a:t>
            </a:r>
          </a:p>
          <a:p>
            <a:pPr marL="322326" indent="-285750" algn="just">
              <a:buFontTx/>
              <a:buChar char="-"/>
            </a:pPr>
            <a:r>
              <a:rPr lang="en-US" sz="1800" dirty="0">
                <a:latin typeface="Times New Roman" pitchFamily="18" charset="0"/>
                <a:cs typeface="Times New Roman" pitchFamily="18" charset="0"/>
              </a:rPr>
              <a:t>Used for engineering parts and components, machinery parts and shafts </a:t>
            </a:r>
          </a:p>
        </p:txBody>
      </p:sp>
      <p:pic>
        <p:nvPicPr>
          <p:cNvPr id="2050" name="Picture 2" descr="C:\Users\compaq\Desktop\giuhi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301632"/>
            <a:ext cx="3535363" cy="25447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6" name="Picture 5" descr="A picture containing indoor&#10;&#10;Description generated with very high confidence">
            <a:extLst>
              <a:ext uri="{FF2B5EF4-FFF2-40B4-BE49-F238E27FC236}">
                <a16:creationId xmlns:lc="http://schemas.openxmlformats.org/drawingml/2006/lockedCanvas" xmlns:a16="http://schemas.microsoft.com/office/drawing/2014/main" xmlns="" id="{159A6653-AB6C-4EB7-9772-DFC07164F117}"/>
              </a:ext>
            </a:extLst>
          </p:cNvPr>
          <p:cNvPicPr>
            <a:picLocks noChangeAspect="1"/>
          </p:cNvPicPr>
          <p:nvPr/>
        </p:nvPicPr>
        <p:blipFill>
          <a:blip r:embed="rId3"/>
          <a:stretch>
            <a:fillRect/>
          </a:stretch>
        </p:blipFill>
        <p:spPr>
          <a:xfrm rot="5400000">
            <a:off x="5078154" y="3002490"/>
            <a:ext cx="2799259" cy="915975"/>
          </a:xfrm>
          <a:prstGeom prst="rect">
            <a:avLst/>
          </a:prstGeom>
        </p:spPr>
      </p:pic>
    </p:spTree>
    <p:extLst>
      <p:ext uri="{BB962C8B-B14F-4D97-AF65-F5344CB8AC3E}">
        <p14:creationId xmlns:p14="http://schemas.microsoft.com/office/powerpoint/2010/main" val="1758319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marL="45720" indent="0">
                  <a:buNone/>
                </a:pPr>
                <a:r>
                  <a:rPr lang="en-US" b="1" u="sng" dirty="0">
                    <a:latin typeface="Cambria Math" panose="02040503050406030204" pitchFamily="18" charset="0"/>
                    <a:ea typeface="Cambria Math" panose="02040503050406030204" pitchFamily="18" charset="0"/>
                  </a:rPr>
                  <a:t>From Von Mises</a:t>
                </a:r>
                <a:endParaRPr lang="en-US" dirty="0">
                  <a:latin typeface="Cambria Math" panose="02040503050406030204" pitchFamily="18" charset="0"/>
                  <a:ea typeface="Cambria Math" panose="02040503050406030204" pitchFamily="18" charset="0"/>
                </a:endParaRPr>
              </a:p>
              <a:p>
                <a:pPr marL="45720" indent="0">
                  <a:buNone/>
                </a:pPr>
                <a14:m>
                  <m:oMath xmlns:m="http://schemas.openxmlformats.org/officeDocument/2006/math">
                    <m:sSup>
                      <m:sSupPr>
                        <m:ctrlPr>
                          <a:rPr lang="en-US" i="1">
                            <a:latin typeface="Cambria Math"/>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σ</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oMath>
                </a14:m>
                <a:r>
                  <a:rPr lang="en-US" b="1" baseline="-25000" dirty="0">
                    <a:latin typeface="Cambria Math" panose="02040503050406030204" pitchFamily="18" charset="0"/>
                    <a:ea typeface="Cambria Math" panose="02040503050406030204" pitchFamily="18" charset="0"/>
                  </a:rPr>
                  <a:t>x</a:t>
                </a:r>
                <a:r>
                  <a:rPr lang="en-US" dirty="0">
                    <a:latin typeface="Cambria Math" panose="02040503050406030204" pitchFamily="18" charset="0"/>
                    <a:ea typeface="Cambria Math" panose="02040503050406030204" pitchFamily="18" charset="0"/>
                  </a:rPr>
                  <a:t> + 3τ</a:t>
                </a:r>
                <a:r>
                  <a:rPr lang="en-US" b="1" baseline="-25000" dirty="0">
                    <a:latin typeface="Cambria Math" panose="02040503050406030204" pitchFamily="18" charset="0"/>
                    <a:ea typeface="Cambria Math" panose="02040503050406030204" pitchFamily="18" charset="0"/>
                  </a:rPr>
                  <a:t>zx</a:t>
                </a:r>
                <a:r>
                  <a:rPr lang="en-US" dirty="0">
                    <a:latin typeface="Cambria Math" panose="02040503050406030204" pitchFamily="18" charset="0"/>
                    <a:ea typeface="Cambria Math" panose="02040503050406030204" pitchFamily="18" charset="0"/>
                  </a:rPr>
                  <a:t>²)½</a:t>
                </a:r>
              </a:p>
              <a:p>
                <a:pPr marL="45720" indent="0">
                  <a:buNone/>
                </a:pPr>
                <a:r>
                  <a:rPr lang="en-US" dirty="0">
                    <a:latin typeface="Cambria Math" panose="02040503050406030204" pitchFamily="18" charset="0"/>
                    <a:ea typeface="Cambria Math" panose="02040503050406030204" pitchFamily="18" charset="0"/>
                  </a:rPr>
                  <a:t>For yield strength </a:t>
                </a:r>
                <a:r>
                  <a:rPr lang="en-US" dirty="0" err="1">
                    <a:latin typeface="Cambria Math" panose="02040503050406030204" pitchFamily="18" charset="0"/>
                    <a:ea typeface="Cambria Math" panose="02040503050406030204" pitchFamily="18" charset="0"/>
                  </a:rPr>
                  <a:t>S</a:t>
                </a:r>
                <a:r>
                  <a:rPr lang="en-US" baseline="-25000" dirty="0" err="1">
                    <a:latin typeface="Cambria Math" panose="02040503050406030204" pitchFamily="18" charset="0"/>
                    <a:ea typeface="Cambria Math" panose="02040503050406030204" pitchFamily="18" charset="0"/>
                  </a:rPr>
                  <a:t>y</a:t>
                </a:r>
                <a:r>
                  <a:rPr lang="en-US" dirty="0">
                    <a:latin typeface="Cambria Math" panose="02040503050406030204" pitchFamily="18" charset="0"/>
                    <a:ea typeface="Cambria Math" panose="02040503050406030204" pitchFamily="18" charset="0"/>
                  </a:rPr>
                  <a:t>= 350 </a:t>
                </a:r>
                <a:r>
                  <a:rPr lang="en-US" dirty="0" err="1">
                    <a:latin typeface="Cambria Math" panose="02040503050406030204" pitchFamily="18" charset="0"/>
                    <a:ea typeface="Cambria Math" panose="02040503050406030204" pitchFamily="18" charset="0"/>
                  </a:rPr>
                  <a:t>Mpa</a:t>
                </a:r>
                <a:r>
                  <a:rPr lang="en-US" dirty="0">
                    <a:latin typeface="Cambria Math" panose="02040503050406030204" pitchFamily="18" charset="0"/>
                    <a:ea typeface="Cambria Math" panose="02040503050406030204" pitchFamily="18" charset="0"/>
                  </a:rPr>
                  <a:t> and factor of safety (n) =4.</a:t>
                </a:r>
              </a:p>
              <a:p>
                <a:pPr marL="45720" indent="0">
                  <a:buNone/>
                </a:pPr>
                <a:r>
                  <a:rPr lang="en-US" dirty="0">
                    <a:latin typeface="Cambria Math" panose="02040503050406030204" pitchFamily="18" charset="0"/>
                    <a:ea typeface="Cambria Math" panose="02040503050406030204" pitchFamily="18" charset="0"/>
                  </a:rPr>
                  <a:t>σ′ ≤</a:t>
                </a:r>
                <a14:m>
                  <m:oMath xmlns:m="http://schemas.openxmlformats.org/officeDocument/2006/math">
                    <m:r>
                      <a:rPr lang="en-US" i="1">
                        <a:latin typeface="Cambria Math" panose="02040503050406030204" pitchFamily="18" charset="0"/>
                        <a:ea typeface="Cambria Math" panose="02040503050406030204" pitchFamily="18" charset="0"/>
                      </a:rPr>
                      <m:t> </m:t>
                    </m:r>
                    <m:f>
                      <m:fPr>
                        <m:ctrlPr>
                          <a:rPr lang="en-US" i="1">
                            <a:latin typeface="Cambria Math"/>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𝑆𝑦</m:t>
                        </m:r>
                      </m:num>
                      <m:den>
                        <m:r>
                          <a:rPr lang="en-US" i="1">
                            <a:latin typeface="Cambria Math" panose="02040503050406030204" pitchFamily="18" charset="0"/>
                            <a:ea typeface="Cambria Math" panose="02040503050406030204" pitchFamily="18" charset="0"/>
                          </a:rPr>
                          <m:t>𝑛</m:t>
                        </m:r>
                      </m:den>
                    </m:f>
                    <m:r>
                      <a:rPr lang="en-US" i="1">
                        <a:latin typeface="Cambria Math" panose="02040503050406030204" pitchFamily="18" charset="0"/>
                        <a:ea typeface="Cambria Math" panose="02040503050406030204" pitchFamily="18" charset="0"/>
                      </a:rPr>
                      <m:t>= </m:t>
                    </m:r>
                    <m:f>
                      <m:fPr>
                        <m:ctrlPr>
                          <a:rPr lang="en-US" i="1">
                            <a:latin typeface="Cambria Math"/>
                            <a:ea typeface="Cambria Math" panose="02040503050406030204" pitchFamily="18" charset="0"/>
                          </a:rPr>
                        </m:ctrlPr>
                      </m:fPr>
                      <m:num>
                        <m:r>
                          <a:rPr lang="en-US" i="1">
                            <a:latin typeface="Cambria Math" panose="02040503050406030204" pitchFamily="18" charset="0"/>
                            <a:ea typeface="Cambria Math" panose="02040503050406030204" pitchFamily="18" charset="0"/>
                          </a:rPr>
                          <m:t>350 </m:t>
                        </m:r>
                        <m:r>
                          <a:rPr lang="en-US" i="1">
                            <a:latin typeface="Cambria Math" panose="02040503050406030204" pitchFamily="18" charset="0"/>
                            <a:ea typeface="Cambria Math" panose="02040503050406030204" pitchFamily="18" charset="0"/>
                          </a:rPr>
                          <m:t>𝑀𝑝𝑎</m:t>
                        </m:r>
                      </m:num>
                      <m:den>
                        <m:r>
                          <a:rPr lang="en-US" i="1">
                            <a:latin typeface="Cambria Math" panose="02040503050406030204" pitchFamily="18" charset="0"/>
                            <a:ea typeface="Cambria Math" panose="02040503050406030204" pitchFamily="18" charset="0"/>
                          </a:rPr>
                          <m:t>4</m:t>
                        </m:r>
                      </m:den>
                    </m:f>
                    <m:r>
                      <a:rPr lang="en-US" i="1">
                        <a:latin typeface="Cambria Math" panose="02040503050406030204" pitchFamily="18" charset="0"/>
                        <a:ea typeface="Cambria Math" panose="02040503050406030204" pitchFamily="18" charset="0"/>
                      </a:rPr>
                      <m:t>=87.5 </m:t>
                    </m:r>
                    <m:r>
                      <a:rPr lang="en-US" i="1">
                        <a:latin typeface="Cambria Math" panose="02040503050406030204" pitchFamily="18" charset="0"/>
                        <a:ea typeface="Cambria Math" panose="02040503050406030204" pitchFamily="18" charset="0"/>
                      </a:rPr>
                      <m:t>𝑀𝑝𝑎</m:t>
                    </m:r>
                  </m:oMath>
                </a14:m>
                <a:endParaRPr lang="en-US" dirty="0">
                  <a:latin typeface="Cambria Math" panose="02040503050406030204" pitchFamily="18" charset="0"/>
                  <a:ea typeface="Cambria Math" panose="02040503050406030204" pitchFamily="18" charset="0"/>
                </a:endParaRPr>
              </a:p>
              <a:p>
                <a:pPr marL="45720" indent="0">
                  <a:buNone/>
                </a:pPr>
                <a:r>
                  <a:rPr lang="en-US" dirty="0" err="1">
                    <a:latin typeface="Cambria Math" panose="02040503050406030204" pitchFamily="18" charset="0"/>
                    <a:ea typeface="Cambria Math" panose="02040503050406030204" pitchFamily="18" charset="0"/>
                  </a:rPr>
                  <a:t>τ</a:t>
                </a:r>
                <a:r>
                  <a:rPr lang="en-US" b="1" baseline="-25000" dirty="0" err="1">
                    <a:latin typeface="Cambria Math" panose="02040503050406030204" pitchFamily="18" charset="0"/>
                    <a:ea typeface="Cambria Math" panose="02040503050406030204" pitchFamily="18" charset="0"/>
                  </a:rPr>
                  <a:t>zx</a:t>
                </a:r>
                <a:r>
                  <a:rPr lang="en-US" dirty="0">
                    <a:latin typeface="Cambria Math" panose="02040503050406030204" pitchFamily="18" charset="0"/>
                    <a:ea typeface="Cambria Math" panose="02040503050406030204" pitchFamily="18" charset="0"/>
                  </a:rPr>
                  <a:t> = </a:t>
                </a:r>
                <a14:m>
                  <m:oMath xmlns:m="http://schemas.openxmlformats.org/officeDocument/2006/math">
                    <m:f>
                      <m:fPr>
                        <m:ctrlPr>
                          <a:rPr lang="en-US" i="1">
                            <a:latin typeface="Cambria Math"/>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𝑟</m:t>
                        </m:r>
                      </m:num>
                      <m:den>
                        <m:r>
                          <a:rPr lang="en-US" i="1">
                            <a:latin typeface="Cambria Math" panose="02040503050406030204" pitchFamily="18" charset="0"/>
                            <a:ea typeface="Cambria Math" panose="02040503050406030204" pitchFamily="18" charset="0"/>
                          </a:rPr>
                          <m:t>𝐽</m:t>
                        </m:r>
                      </m:den>
                    </m:f>
                  </m:oMath>
                </a14:m>
                <a:endParaRPr lang="en-US" dirty="0">
                  <a:latin typeface="Cambria Math" panose="02040503050406030204" pitchFamily="18" charset="0"/>
                  <a:ea typeface="Cambria Math" panose="02040503050406030204" pitchFamily="18" charset="0"/>
                </a:endParaRPr>
              </a:p>
              <a:p>
                <a:pPr marL="45720" indent="0">
                  <a:buNone/>
                </a:pPr>
                <a14:m>
                  <m:oMath xmlns:m="http://schemas.openxmlformats.org/officeDocument/2006/math">
                    <m:r>
                      <a:rPr lang="en-US" i="1">
                        <a:latin typeface="Cambria Math" panose="02040503050406030204" pitchFamily="18" charset="0"/>
                        <a:ea typeface="Cambria Math" panose="02040503050406030204" pitchFamily="18" charset="0"/>
                      </a:rPr>
                      <m:t> 50.518=</m:t>
                    </m:r>
                    <m:f>
                      <m:fPr>
                        <m:ctrlPr>
                          <a:rPr lang="en-US" i="1">
                            <a:latin typeface="Cambria Math"/>
                            <a:ea typeface="Cambria Math" panose="02040503050406030204" pitchFamily="18" charset="0"/>
                          </a:rPr>
                        </m:ctrlPr>
                      </m:fPr>
                      <m:num>
                        <m:d>
                          <m:dPr>
                            <m:ctrlPr>
                              <a:rPr lang="en-US" i="1">
                                <a:latin typeface="Cambria Math"/>
                                <a:ea typeface="Cambria Math" panose="02040503050406030204" pitchFamily="18" charset="0"/>
                              </a:rPr>
                            </m:ctrlPr>
                          </m:dPr>
                          <m:e>
                            <m:r>
                              <a:rPr lang="en-US" i="1">
                                <a:latin typeface="Cambria Math" panose="02040503050406030204" pitchFamily="18" charset="0"/>
                                <a:ea typeface="Cambria Math" panose="02040503050406030204" pitchFamily="18" charset="0"/>
                              </a:rPr>
                              <m:t>143 </m:t>
                            </m:r>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 ×1000 </m:t>
                            </m:r>
                          </m:e>
                        </m:d>
                        <m:d>
                          <m:dPr>
                            <m:ctrlPr>
                              <a:rPr lang="en-US" i="1">
                                <a:latin typeface="Cambria Math"/>
                                <a:ea typeface="Cambria Math" panose="02040503050406030204" pitchFamily="18" charset="0"/>
                              </a:rPr>
                            </m:ctrlPr>
                          </m:dPr>
                          <m:e>
                            <m:f>
                              <m:fPr>
                                <m:type m:val="skw"/>
                                <m:ctrlPr>
                                  <a:rPr lang="en-US" i="1">
                                    <a:latin typeface="Cambria Math"/>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num>
                              <m:den>
                                <m:r>
                                  <a:rPr lang="en-US" i="1">
                                    <a:latin typeface="Cambria Math" panose="02040503050406030204" pitchFamily="18" charset="0"/>
                                    <a:ea typeface="Cambria Math" panose="02040503050406030204" pitchFamily="18" charset="0"/>
                                  </a:rPr>
                                  <m:t>2</m:t>
                                </m:r>
                              </m:den>
                            </m:f>
                          </m:e>
                        </m:d>
                      </m:num>
                      <m:den>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 </m:t>
                        </m:r>
                        <m:d>
                          <m:dPr>
                            <m:ctrlPr>
                              <a:rPr lang="en-US" i="1">
                                <a:latin typeface="Cambria Math"/>
                                <a:ea typeface="Cambria Math" panose="02040503050406030204" pitchFamily="18" charset="0"/>
                              </a:rPr>
                            </m:ctrlPr>
                          </m:dPr>
                          <m:e>
                            <m:f>
                              <m:fPr>
                                <m:ctrlPr>
                                  <a:rPr lang="en-US" i="1">
                                    <a:latin typeface="Cambria Math"/>
                                    <a:ea typeface="Cambria Math" panose="02040503050406030204" pitchFamily="18" charset="0"/>
                                  </a:rPr>
                                </m:ctrlPr>
                              </m:fPr>
                              <m:num>
                                <m:sSup>
                                  <m:sSupPr>
                                    <m:ctrlPr>
                                      <a:rPr lang="en-US" i="1">
                                        <a:latin typeface="Cambria Math"/>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𝑑</m:t>
                                    </m:r>
                                  </m:e>
                                  <m:sup>
                                    <m:r>
                                      <a:rPr lang="en-US" i="1">
                                        <a:latin typeface="Cambria Math" panose="02040503050406030204" pitchFamily="18" charset="0"/>
                                        <a:ea typeface="Cambria Math" panose="02040503050406030204" pitchFamily="18" charset="0"/>
                                      </a:rPr>
                                      <m:t>4</m:t>
                                    </m:r>
                                  </m:sup>
                                </m:sSup>
                              </m:num>
                              <m:den>
                                <m:r>
                                  <a:rPr lang="en-US" i="1">
                                    <a:latin typeface="Cambria Math" panose="02040503050406030204" pitchFamily="18" charset="0"/>
                                    <a:ea typeface="Cambria Math" panose="02040503050406030204" pitchFamily="18" charset="0"/>
                                  </a:rPr>
                                  <m:t>32</m:t>
                                </m:r>
                              </m:den>
                            </m:f>
                          </m:e>
                        </m:d>
                      </m:den>
                    </m:f>
                  </m:oMath>
                </a14:m>
                <a:r>
                  <a:rPr lang="en-US" dirty="0">
                    <a:latin typeface="Cambria Math" panose="02040503050406030204" pitchFamily="18" charset="0"/>
                    <a:ea typeface="Cambria Math" panose="02040503050406030204" pitchFamily="18" charset="0"/>
                  </a:rPr>
                  <a:t> </a:t>
                </a:r>
              </a:p>
              <a:p>
                <a:pPr marL="45720" indent="0">
                  <a:buNone/>
                </a:pPr>
                <a:r>
                  <a:rPr lang="en-US" dirty="0">
                    <a:latin typeface="Cambria Math" panose="02040503050406030204" pitchFamily="18" charset="0"/>
                    <a:ea typeface="Cambria Math" panose="02040503050406030204" pitchFamily="18" charset="0"/>
                  </a:rPr>
                  <a:t>d = 24.34 mm</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l="-145" t="-69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B6F15528-21DE-4FAA-801E-634DDDAF4B2B}" type="slidenum">
              <a:rPr lang="en-US" smtClean="0"/>
              <a:pPr/>
              <a:t>8</a:t>
            </a:fld>
            <a:endParaRPr lang="en-US"/>
          </a:p>
        </p:txBody>
      </p:sp>
      <p:sp>
        <p:nvSpPr>
          <p:cNvPr id="4" name="Title 3"/>
          <p:cNvSpPr>
            <a:spLocks noGrp="1"/>
          </p:cNvSpPr>
          <p:nvPr>
            <p:ph type="title"/>
          </p:nvPr>
        </p:nvSpPr>
        <p:spPr/>
        <p:txBody>
          <a:bodyPr/>
          <a:lstStyle/>
          <a:p>
            <a:pPr lvl="0"/>
            <a:r>
              <a:rPr lang="en-US" b="1" dirty="0">
                <a:latin typeface="Times New Roman" panose="02020603050405020304" pitchFamily="18" charset="0"/>
                <a:cs typeface="Times New Roman" panose="02020603050405020304" pitchFamily="18" charset="0"/>
              </a:rPr>
              <a:t>Shaft Diameter</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610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85000" lnSpcReduction="10000"/>
              </a:bodyPr>
              <a:lstStyle/>
              <a:p>
                <a:pPr marL="45720" indent="0">
                  <a:buNone/>
                </a:pPr>
                <a:r>
                  <a:rPr lang="en-US" dirty="0"/>
                  <a:t>Volume of shaft:</a:t>
                </a:r>
              </a:p>
              <a:p>
                <a:pPr marL="45720" indent="0">
                  <a:buNone/>
                </a:pPr>
                <a14:m>
                  <m:oMath xmlns:m="http://schemas.openxmlformats.org/officeDocument/2006/math">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𝜋</m:t>
                    </m:r>
                    <m:sSup>
                      <m:sSupPr>
                        <m:ctrlPr>
                          <a:rPr lang="en-US" i="1">
                            <a:latin typeface="Cambria Math"/>
                          </a:rPr>
                        </m:ctrlPr>
                      </m:sSupPr>
                      <m:e>
                        <m:r>
                          <a:rPr lang="en-US" i="1">
                            <a:latin typeface="Cambria Math" panose="02040503050406030204" pitchFamily="18" charset="0"/>
                          </a:rPr>
                          <m:t>𝑟</m:t>
                        </m:r>
                      </m:e>
                      <m:sup>
                        <m:r>
                          <a:rPr lang="en-US" i="1">
                            <a:latin typeface="Cambria Math" panose="02040503050406030204" pitchFamily="18" charset="0"/>
                          </a:rPr>
                          <m:t>2</m:t>
                        </m:r>
                      </m:sup>
                    </m:sSup>
                    <m:r>
                      <a:rPr lang="en-US" i="1">
                        <a:latin typeface="Cambria Math" panose="02040503050406030204" pitchFamily="18" charset="0"/>
                      </a:rPr>
                      <m:t>𝐿</m:t>
                    </m:r>
                  </m:oMath>
                </a14:m>
                <a:r>
                  <a:rPr lang="en-US" dirty="0"/>
                  <a:t>	</a:t>
                </a:r>
              </a:p>
              <a:p>
                <a:pPr marL="45720" indent="0">
                  <a:buNone/>
                </a:pPr>
                <a:r>
                  <a:rPr lang="en-US" dirty="0"/>
                  <a:t>where r is the radius of the shaft	 and L is the length.(Eq. 1.2)</a:t>
                </a:r>
              </a:p>
              <a:p>
                <a:pPr marL="4572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𝜋</m:t>
                      </m:r>
                      <m:sSup>
                        <m:sSupPr>
                          <m:ctrlPr>
                            <a:rPr lang="en-US" i="1">
                              <a:latin typeface="Cambria Math"/>
                            </a:rPr>
                          </m:ctrlPr>
                        </m:sSupPr>
                        <m:e>
                          <m:d>
                            <m:dPr>
                              <m:ctrlPr>
                                <a:rPr lang="en-US" i="1">
                                  <a:latin typeface="Cambria Math"/>
                                </a:rPr>
                              </m:ctrlPr>
                            </m:dPr>
                            <m:e>
                              <m:r>
                                <a:rPr lang="en-US" i="1">
                                  <a:latin typeface="Cambria Math" panose="02040503050406030204" pitchFamily="18" charset="0"/>
                                </a:rPr>
                                <m:t>0.025</m:t>
                              </m:r>
                              <m:r>
                                <a:rPr lang="en-US" i="1">
                                  <a:latin typeface="Cambria Math" panose="02040503050406030204" pitchFamily="18" charset="0"/>
                                </a:rPr>
                                <m:t>𝑚</m:t>
                              </m:r>
                            </m:e>
                          </m:d>
                        </m:e>
                        <m:sup>
                          <m:r>
                            <a:rPr lang="en-US" i="1">
                              <a:latin typeface="Cambria Math" panose="02040503050406030204" pitchFamily="18" charset="0"/>
                            </a:rPr>
                            <m:t>2</m:t>
                          </m:r>
                        </m:sup>
                      </m:sSup>
                      <m:d>
                        <m:dPr>
                          <m:ctrlPr>
                            <a:rPr lang="en-US" i="1">
                              <a:latin typeface="Cambria Math"/>
                            </a:rPr>
                          </m:ctrlPr>
                        </m:dPr>
                        <m:e>
                          <m:r>
                            <a:rPr lang="en-US" i="1">
                              <a:latin typeface="Cambria Math" panose="02040503050406030204" pitchFamily="18" charset="0"/>
                            </a:rPr>
                            <m:t>1</m:t>
                          </m:r>
                          <m:r>
                            <a:rPr lang="en-US" i="1">
                              <a:latin typeface="Cambria Math" panose="02040503050406030204" pitchFamily="18" charset="0"/>
                            </a:rPr>
                            <m:t>𝑚</m:t>
                          </m:r>
                        </m:e>
                      </m:d>
                      <m:r>
                        <a:rPr lang="en-US" i="1">
                          <a:latin typeface="Cambria Math" panose="02040503050406030204" pitchFamily="18" charset="0"/>
                        </a:rPr>
                        <m:t>=1.9625×</m:t>
                      </m:r>
                      <m:sSup>
                        <m:sSupPr>
                          <m:ctrlPr>
                            <a:rPr lang="en-US" i="1">
                              <a:latin typeface="Cambria Math"/>
                            </a:rPr>
                          </m:ctrlPr>
                        </m:sSupPr>
                        <m:e>
                          <m:r>
                            <a:rPr lang="en-US" i="1">
                              <a:latin typeface="Cambria Math" panose="02040503050406030204" pitchFamily="18" charset="0"/>
                            </a:rPr>
                            <m:t>10</m:t>
                          </m:r>
                        </m:e>
                        <m:sup>
                          <m:r>
                            <a:rPr lang="en-US" i="1">
                              <a:latin typeface="Cambria Math" panose="02040503050406030204" pitchFamily="18" charset="0"/>
                            </a:rPr>
                            <m:t>−3</m:t>
                          </m:r>
                        </m:sup>
                      </m:sSup>
                      <m:sSup>
                        <m:sSupPr>
                          <m:ctrlPr>
                            <a:rPr lang="en-US" i="1">
                              <a:latin typeface="Cambria Math"/>
                            </a:rPr>
                          </m:ctrlPr>
                        </m:sSupPr>
                        <m:e>
                          <m:r>
                            <a:rPr lang="en-US" i="1">
                              <a:latin typeface="Cambria Math" panose="02040503050406030204" pitchFamily="18" charset="0"/>
                            </a:rPr>
                            <m:t>𝑚</m:t>
                          </m:r>
                        </m:e>
                        <m:sup>
                          <m:r>
                            <a:rPr lang="en-US" i="1">
                              <a:latin typeface="Cambria Math" panose="02040503050406030204" pitchFamily="18" charset="0"/>
                            </a:rPr>
                            <m:t>3</m:t>
                          </m:r>
                        </m:sup>
                      </m:sSup>
                    </m:oMath>
                  </m:oMathPara>
                </a14:m>
                <a:endParaRPr lang="en-US" dirty="0"/>
              </a:p>
              <a:p>
                <a:pPr marL="45720" indent="0">
                  <a:buNone/>
                </a:pPr>
                <a:r>
                  <a:rPr lang="en-US" dirty="0"/>
                  <a:t> </a:t>
                </a:r>
              </a:p>
              <a:p>
                <a:pPr marL="45720" indent="0">
                  <a:buNone/>
                </a:pPr>
                <a:r>
                  <a:rPr lang="en-US" dirty="0"/>
                  <a:t>Mass of Shaft:</a:t>
                </a:r>
              </a:p>
              <a:p>
                <a:pPr marL="45720" indent="0">
                  <a:buNone/>
                </a:pP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𝜌</m:t>
                    </m:r>
                    <m:r>
                      <a:rPr lang="en-US" i="1">
                        <a:latin typeface="Cambria Math" panose="02040503050406030204" pitchFamily="18" charset="0"/>
                      </a:rPr>
                      <m:t>×</m:t>
                    </m:r>
                    <m:r>
                      <a:rPr lang="en-US" i="1">
                        <a:latin typeface="Cambria Math" panose="02040503050406030204" pitchFamily="18" charset="0"/>
                      </a:rPr>
                      <m:t>𝑉</m:t>
                    </m:r>
                    <m:r>
                      <a:rPr lang="en-US" i="1">
                        <a:latin typeface="Cambria Math" panose="02040503050406030204" pitchFamily="18" charset="0"/>
                      </a:rPr>
                      <m:t>′</m:t>
                    </m:r>
                  </m:oMath>
                </a14:m>
                <a:r>
                  <a:rPr lang="en-US" dirty="0"/>
                  <a:t>						           (Eq. 1.3)</a:t>
                </a:r>
              </a:p>
              <a:p>
                <a:pPr marL="4572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=7872</m:t>
                      </m:r>
                      <m:f>
                        <m:fPr>
                          <m:ctrlPr>
                            <a:rPr lang="en-US" i="1">
                              <a:latin typeface="Cambria Math"/>
                            </a:rPr>
                          </m:ctrlPr>
                        </m:fPr>
                        <m:num>
                          <m:r>
                            <a:rPr lang="en-US" i="1">
                              <a:latin typeface="Cambria Math" panose="02040503050406030204" pitchFamily="18" charset="0"/>
                            </a:rPr>
                            <m:t>𝑘𝑔</m:t>
                          </m:r>
                        </m:num>
                        <m:den>
                          <m:sSup>
                            <m:sSupPr>
                              <m:ctrlPr>
                                <a:rPr lang="en-US" i="1">
                                  <a:latin typeface="Cambria Math"/>
                                </a:rPr>
                              </m:ctrlPr>
                            </m:sSupPr>
                            <m:e>
                              <m:r>
                                <a:rPr lang="en-US" i="1">
                                  <a:latin typeface="Cambria Math" panose="02040503050406030204" pitchFamily="18" charset="0"/>
                                </a:rPr>
                                <m:t>𝑚</m:t>
                              </m:r>
                            </m:e>
                            <m:sup>
                              <m:r>
                                <a:rPr lang="en-US" i="1">
                                  <a:latin typeface="Cambria Math" panose="02040503050406030204" pitchFamily="18" charset="0"/>
                                </a:rPr>
                                <m:t>3</m:t>
                              </m:r>
                            </m:sup>
                          </m:sSup>
                        </m:den>
                      </m:f>
                      <m:r>
                        <a:rPr lang="en-US" i="1">
                          <a:latin typeface="Cambria Math" panose="02040503050406030204" pitchFamily="18" charset="0"/>
                        </a:rPr>
                        <m:t>×1.9625×</m:t>
                      </m:r>
                      <m:sSup>
                        <m:sSupPr>
                          <m:ctrlPr>
                            <a:rPr lang="en-US" i="1">
                              <a:latin typeface="Cambria Math"/>
                            </a:rPr>
                          </m:ctrlPr>
                        </m:sSupPr>
                        <m:e>
                          <m:r>
                            <a:rPr lang="en-US" i="1">
                              <a:latin typeface="Cambria Math" panose="02040503050406030204" pitchFamily="18" charset="0"/>
                            </a:rPr>
                            <m:t>10</m:t>
                          </m:r>
                        </m:e>
                        <m:sup>
                          <m:r>
                            <a:rPr lang="en-US" i="1">
                              <a:latin typeface="Cambria Math" panose="02040503050406030204" pitchFamily="18" charset="0"/>
                            </a:rPr>
                            <m:t>−3</m:t>
                          </m:r>
                        </m:sup>
                      </m:sSup>
                      <m:sSup>
                        <m:sSupPr>
                          <m:ctrlPr>
                            <a:rPr lang="en-US" i="1">
                              <a:latin typeface="Cambria Math"/>
                            </a:rPr>
                          </m:ctrlPr>
                        </m:sSupPr>
                        <m:e>
                          <m:r>
                            <a:rPr lang="en-US" i="1">
                              <a:latin typeface="Cambria Math" panose="02040503050406030204" pitchFamily="18" charset="0"/>
                            </a:rPr>
                            <m:t>𝑚</m:t>
                          </m:r>
                        </m:e>
                        <m:sup>
                          <m:r>
                            <a:rPr lang="en-US" i="1">
                              <a:latin typeface="Cambria Math" panose="02040503050406030204" pitchFamily="18" charset="0"/>
                            </a:rPr>
                            <m:t>3</m:t>
                          </m:r>
                        </m:sup>
                      </m:sSup>
                      <m:r>
                        <a:rPr lang="en-US" i="1">
                          <a:latin typeface="Cambria Math" panose="02040503050406030204" pitchFamily="18" charset="0"/>
                        </a:rPr>
                        <m:t>=15.45</m:t>
                      </m:r>
                      <m:r>
                        <a:rPr lang="en-US" i="1">
                          <a:latin typeface="Cambria Math" panose="02040503050406030204" pitchFamily="18" charset="0"/>
                        </a:rPr>
                        <m:t>𝑘𝑔</m:t>
                      </m:r>
                    </m:oMath>
                  </m:oMathPara>
                </a14:m>
                <a:endParaRPr lang="en-US" dirty="0"/>
              </a:p>
              <a:p>
                <a:pPr marL="45720" indent="0">
                  <a:buNone/>
                </a:pPr>
                <a:r>
                  <a:rPr lang="en-US" dirty="0"/>
                  <a:t> </a:t>
                </a:r>
              </a:p>
              <a:p>
                <a:pPr marL="45720" indent="0">
                  <a:buNone/>
                </a:pPr>
                <a14:m>
                  <m:oMath xmlns:m="http://schemas.openxmlformats.org/officeDocument/2006/math">
                    <m:r>
                      <a:rPr lang="en-US" i="1">
                        <a:latin typeface="Cambria Math" panose="02040503050406030204" pitchFamily="18" charset="0"/>
                      </a:rPr>
                      <m:t>𝐹</m:t>
                    </m:r>
                    <m:r>
                      <a:rPr lang="en-US" i="1">
                        <a:latin typeface="Cambria Math" panose="02040503050406030204" pitchFamily="18" charset="0"/>
                      </a:rPr>
                      <m:t>ᵣ=</m:t>
                    </m:r>
                    <m:f>
                      <m:fPr>
                        <m:ctrlPr>
                          <a:rPr lang="en-US" i="1">
                            <a:latin typeface="Cambria Math"/>
                          </a:rPr>
                        </m:ctrlPr>
                      </m:fPr>
                      <m:num>
                        <m:r>
                          <a:rPr lang="en-US" i="1">
                            <a:latin typeface="Cambria Math" panose="02040503050406030204" pitchFamily="18" charset="0"/>
                          </a:rPr>
                          <m:t>𝑇</m:t>
                        </m:r>
                      </m:num>
                      <m:den>
                        <m:r>
                          <a:rPr lang="en-US" i="1">
                            <a:latin typeface="Cambria Math" panose="02040503050406030204" pitchFamily="18" charset="0"/>
                          </a:rPr>
                          <m:t>𝑟</m:t>
                        </m:r>
                      </m:den>
                    </m:f>
                    <m:r>
                      <a:rPr lang="en-US" i="1">
                        <a:latin typeface="Cambria Math" panose="02040503050406030204" pitchFamily="18" charset="0"/>
                      </a:rPr>
                      <m:t> </m:t>
                    </m:r>
                  </m:oMath>
                </a14:m>
                <a:r>
                  <a:rPr lang="en-US" dirty="0"/>
                  <a:t> , where T= torque and is equal to 143 </a:t>
                </a:r>
                <a:r>
                  <a:rPr lang="en-US" dirty="0" err="1"/>
                  <a:t>N.m</a:t>
                </a:r>
                <a:r>
                  <a:rPr lang="en-US" dirty="0"/>
                  <a:t>         	(Eq. 1.4)</a:t>
                </a:r>
              </a:p>
              <a:p>
                <a:pPr marL="45720" indent="0">
                  <a:buNone/>
                </a:pPr>
                <a14:m>
                  <m:oMath xmlns:m="http://schemas.openxmlformats.org/officeDocument/2006/math">
                    <m:r>
                      <a:rPr lang="en-US" i="1">
                        <a:latin typeface="Cambria Math" panose="02040503050406030204" pitchFamily="18" charset="0"/>
                      </a:rPr>
                      <m:t>𝐹</m:t>
                    </m:r>
                    <m:r>
                      <a:rPr lang="en-US" i="1">
                        <a:latin typeface="Cambria Math" panose="02040503050406030204" pitchFamily="18" charset="0"/>
                      </a:rPr>
                      <m:t>ᵣ</m:t>
                    </m:r>
                  </m:oMath>
                </a14:m>
                <a:r>
                  <a:rPr lang="en-US" dirty="0"/>
                  <a:t> = </a:t>
                </a:r>
                <a14:m>
                  <m:oMath xmlns:m="http://schemas.openxmlformats.org/officeDocument/2006/math">
                    <m:f>
                      <m:fPr>
                        <m:ctrlPr>
                          <a:rPr lang="en-US" i="1">
                            <a:latin typeface="Cambria Math"/>
                          </a:rPr>
                        </m:ctrlPr>
                      </m:fPr>
                      <m:num>
                        <m:r>
                          <a:rPr lang="en-US" i="1">
                            <a:latin typeface="Cambria Math" panose="02040503050406030204" pitchFamily="18" charset="0"/>
                          </a:rPr>
                          <m:t>143 </m:t>
                        </m:r>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𝑚</m:t>
                        </m:r>
                      </m:num>
                      <m:den>
                        <m:r>
                          <a:rPr lang="en-US" i="1">
                            <a:latin typeface="Cambria Math" panose="02040503050406030204" pitchFamily="18" charset="0"/>
                          </a:rPr>
                          <m:t>0.025 </m:t>
                        </m:r>
                        <m:r>
                          <a:rPr lang="en-US" i="1">
                            <a:latin typeface="Cambria Math" panose="02040503050406030204" pitchFamily="18" charset="0"/>
                          </a:rPr>
                          <m:t>𝑚</m:t>
                        </m:r>
                      </m:den>
                    </m:f>
                    <m:r>
                      <a:rPr lang="en-US" i="1">
                        <a:latin typeface="Cambria Math" panose="02040503050406030204" pitchFamily="18" charset="0"/>
                      </a:rPr>
                      <m:t>=5720 </m:t>
                    </m:r>
                    <m:r>
                      <a:rPr lang="en-US" i="1">
                        <a:latin typeface="Cambria Math" panose="02040503050406030204" pitchFamily="18" charset="0"/>
                      </a:rPr>
                      <m:t>𝑁</m:t>
                    </m:r>
                  </m:oMath>
                </a14:m>
                <a:r>
                  <a:rPr lang="en-US" dirty="0"/>
                  <a:t> </a:t>
                </a:r>
              </a:p>
              <a:p>
                <a:pPr marL="45720" indent="0">
                  <a:buNone/>
                </a:pPr>
                <a:endParaRPr lang="en-US" dirty="0"/>
              </a:p>
              <a:p>
                <a:pPr marL="45720" indent="0">
                  <a:buNone/>
                </a:pPr>
                <a:r>
                  <a:rPr lang="en-US" dirty="0"/>
                  <a:t>	L</a:t>
                </a:r>
                <a:r>
                  <a:rPr lang="en-US" baseline="-25000" dirty="0"/>
                  <a:t>10</a:t>
                </a:r>
                <a:r>
                  <a:rPr lang="en-US" dirty="0"/>
                  <a:t> = </a:t>
                </a:r>
                <a14:m>
                  <m:oMath xmlns:m="http://schemas.openxmlformats.org/officeDocument/2006/math">
                    <m:f>
                      <m:fPr>
                        <m:ctrlPr>
                          <a:rPr lang="en-US" i="1">
                            <a:latin typeface="Cambria Math"/>
                          </a:rPr>
                        </m:ctrlPr>
                      </m:fPr>
                      <m:num>
                        <m:sSup>
                          <m:sSupPr>
                            <m:ctrlPr>
                              <a:rPr lang="en-US" i="1">
                                <a:latin typeface="Cambria Math"/>
                              </a:rPr>
                            </m:ctrlPr>
                          </m:sSupPr>
                          <m:e>
                            <m:r>
                              <a:rPr lang="en-US" i="1">
                                <a:latin typeface="Cambria Math" panose="02040503050406030204" pitchFamily="18" charset="0"/>
                              </a:rPr>
                              <m:t>10</m:t>
                            </m:r>
                          </m:e>
                          <m:sup>
                            <m:r>
                              <a:rPr lang="en-US" i="1">
                                <a:latin typeface="Cambria Math" panose="02040503050406030204" pitchFamily="18" charset="0"/>
                              </a:rPr>
                              <m:t>6</m:t>
                            </m:r>
                          </m:sup>
                        </m:sSup>
                      </m:num>
                      <m:den>
                        <m:r>
                          <a:rPr lang="en-US" i="1">
                            <a:latin typeface="Cambria Math" panose="02040503050406030204" pitchFamily="18" charset="0"/>
                          </a:rPr>
                          <m:t>60(7000)</m:t>
                        </m:r>
                      </m:den>
                    </m:f>
                    <m:r>
                      <a:rPr lang="en-US" i="1">
                        <a:latin typeface="Cambria Math" panose="02040503050406030204" pitchFamily="18" charset="0"/>
                      </a:rPr>
                      <m:t>∗</m:t>
                    </m:r>
                    <m:d>
                      <m:dPr>
                        <m:ctrlPr>
                          <a:rPr lang="en-US" i="1">
                            <a:latin typeface="Cambria Math"/>
                          </a:rPr>
                        </m:ctrlPr>
                      </m:dPr>
                      <m:e>
                        <m:f>
                          <m:fPr>
                            <m:ctrlPr>
                              <a:rPr lang="en-US" i="1">
                                <a:latin typeface="Cambria Math"/>
                              </a:rPr>
                            </m:ctrlPr>
                          </m:fPr>
                          <m:num>
                            <m:r>
                              <a:rPr lang="en-US">
                                <a:latin typeface="Cambria Math" panose="02040503050406030204" pitchFamily="18" charset="0"/>
                              </a:rPr>
                              <m:t>35100</m:t>
                            </m:r>
                          </m:num>
                          <m:den>
                            <m:r>
                              <a:rPr lang="en-US" i="1">
                                <a:latin typeface="Cambria Math" panose="02040503050406030204" pitchFamily="18" charset="0"/>
                              </a:rPr>
                              <m:t>14823.9</m:t>
                            </m:r>
                          </m:den>
                        </m:f>
                      </m:e>
                    </m:d>
                    <m:r>
                      <a:rPr lang="en-US" i="1">
                        <a:latin typeface="Cambria Math" panose="02040503050406030204" pitchFamily="18" charset="0"/>
                      </a:rPr>
                      <m:t>ᵌ=316.07 </m:t>
                    </m:r>
                    <m:r>
                      <a:rPr lang="en-US" i="1">
                        <a:latin typeface="Cambria Math" panose="02040503050406030204" pitchFamily="18" charset="0"/>
                      </a:rPr>
                      <m:t>h</m:t>
                    </m:r>
                  </m:oMath>
                </a14:m>
                <a:endParaRPr lang="en-US" dirty="0"/>
              </a:p>
              <a:p>
                <a:pPr marL="4572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t="-968"/>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a:p>
        </p:txBody>
      </p:sp>
      <p:sp>
        <p:nvSpPr>
          <p:cNvPr id="4" name="Title 3"/>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Shaft Diameter</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0178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14127</TotalTime>
  <Words>532</Words>
  <Application>Microsoft Office PowerPoint</Application>
  <PresentationFormat>On-screen Show (4:3)</PresentationFormat>
  <Paragraphs>163</Paragraphs>
  <Slides>22</Slides>
  <Notes>3</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Grid</vt:lpstr>
      <vt:lpstr>DESIGN OF Dynamometer for engine testing</vt:lpstr>
      <vt:lpstr>Outline </vt:lpstr>
      <vt:lpstr>Project objectives</vt:lpstr>
      <vt:lpstr>Background</vt:lpstr>
      <vt:lpstr>Background</vt:lpstr>
      <vt:lpstr>MOTIVATION &amp; RELEVANCE</vt:lpstr>
      <vt:lpstr>DESIGN SPECIFICATION</vt:lpstr>
      <vt:lpstr>Shaft Diameter </vt:lpstr>
      <vt:lpstr>Shaft Diameter </vt:lpstr>
      <vt:lpstr>Bearing calculation </vt:lpstr>
      <vt:lpstr>Conceptual design</vt:lpstr>
      <vt:lpstr>Design specification &amp; Fabrication</vt:lpstr>
      <vt:lpstr>Conceptual design </vt:lpstr>
      <vt:lpstr>Conceptual design </vt:lpstr>
      <vt:lpstr>Conceptual design </vt:lpstr>
      <vt:lpstr>Experimental procedure</vt:lpstr>
      <vt:lpstr>RESULTS</vt:lpstr>
      <vt:lpstr>RESULTS</vt:lpstr>
      <vt:lpstr>RESULTS</vt:lpstr>
      <vt:lpstr>Future Work</vt:lpstr>
      <vt:lpstr>PowerPoint Presentation</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Desiccant air dehumidifier</dc:title>
  <dc:creator>Toshiba</dc:creator>
  <cp:lastModifiedBy>Saleh Adel S Samhood</cp:lastModifiedBy>
  <cp:revision>127</cp:revision>
  <dcterms:created xsi:type="dcterms:W3CDTF">2006-08-16T00:00:00Z</dcterms:created>
  <dcterms:modified xsi:type="dcterms:W3CDTF">2018-05-03T08:14:34Z</dcterms:modified>
</cp:coreProperties>
</file>