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5" r:id="rId4"/>
    <p:sldId id="258" r:id="rId5"/>
    <p:sldId id="264" r:id="rId6"/>
    <p:sldId id="266" r:id="rId7"/>
    <p:sldId id="259" r:id="rId8"/>
    <p:sldId id="275" r:id="rId9"/>
    <p:sldId id="274" r:id="rId10"/>
    <p:sldId id="273" r:id="rId11"/>
    <p:sldId id="260" r:id="rId12"/>
    <p:sldId id="267" r:id="rId13"/>
    <p:sldId id="261" r:id="rId14"/>
    <p:sldId id="262" r:id="rId15"/>
    <p:sldId id="268" r:id="rId16"/>
    <p:sldId id="269" r:id="rId17"/>
    <p:sldId id="270" r:id="rId18"/>
    <p:sldId id="271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BD764-4AB0-410E-8A96-4E915211FC92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8A32D-4186-46C4-84CB-DD6ABD22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7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A32D-4186-46C4-84CB-DD6ABD22D3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5638800" cy="990600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en-US" sz="2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#4</a:t>
            </a:r>
          </a:p>
          <a:p>
            <a:pPr lvl="0">
              <a:buClr>
                <a:srgbClr val="FFFFFF"/>
              </a:buClr>
            </a:pP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Members: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7315200" cy="154305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cap="none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Design of an Energy-Efficient Bicycle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55405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Muhammad Asad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Co-Advisor: Dr. Nader Sawalhi</a:t>
            </a:r>
          </a:p>
        </p:txBody>
      </p:sp>
      <p:pic>
        <p:nvPicPr>
          <p:cNvPr id="7" name="Picture 1" descr="C:\Users\Faisal\Desktop\SA-Prince-Mohammad-University-PM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3087975"/>
            <a:ext cx="6781800" cy="2169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Ahmed Mohammed 		201200501</a:t>
            </a:r>
          </a:p>
          <a:p>
            <a:pPr algn="ctr" font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Faisal Aldosari 			201200888</a:t>
            </a:r>
          </a:p>
          <a:p>
            <a:pPr algn="ctr" fontAlgn="ct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Abdullaziz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Alshamrani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201203368</a:t>
            </a:r>
          </a:p>
          <a:p>
            <a:pPr algn="ctr" fontAlgn="ct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Abdulaziz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Alghamdi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201102875</a:t>
            </a:r>
          </a:p>
          <a:p>
            <a:pPr algn="ctr" fontAlgn="ct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Muhanad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Alyami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201200665</a:t>
            </a:r>
          </a:p>
        </p:txBody>
      </p:sp>
    </p:spTree>
    <p:extLst>
      <p:ext uri="{BB962C8B-B14F-4D97-AF65-F5344CB8AC3E}">
        <p14:creationId xmlns:p14="http://schemas.microsoft.com/office/powerpoint/2010/main" val="231499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apture4444444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09750"/>
            <a:ext cx="3100118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apture7777777777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93" y="1778065"/>
            <a:ext cx="3095625" cy="134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0861" y="1874837"/>
                <a:ext cx="7842540" cy="4525963"/>
              </a:xfrm>
            </p:spPr>
            <p:txBody>
              <a:bodyPr/>
              <a:lstStyle/>
              <a:p>
                <a:r>
                  <a:rPr lang="en-US" dirty="0"/>
                  <a:t>Torque on Crank: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T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W = 919.70 N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Torque on Wheel: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T = 18.40 </a:t>
                </a:r>
                <a:r>
                  <a:rPr lang="en-US" dirty="0" err="1"/>
                  <a:t>N</a:t>
                </a:r>
                <a:r>
                  <a:rPr lang="en-US" b="1" dirty="0" err="1"/>
                  <a:t>·</a:t>
                </a:r>
                <a:r>
                  <a:rPr lang="en-US" dirty="0" err="1"/>
                  <a:t>m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Friction:</a:t>
                </a:r>
              </a:p>
              <a:p>
                <a:pPr marL="114300" indent="0">
                  <a:buNone/>
                </a:pPr>
                <a:r>
                  <a:rPr lang="en-US" dirty="0"/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T = 6.25 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861" y="1874837"/>
                <a:ext cx="7842540" cy="4525963"/>
              </a:xfrm>
              <a:blipFill rotWithShape="1">
                <a:blip r:embed="rId4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Tech-Gr8-Eng-Term3-p53-img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785360" cy="289560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17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Specifications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6274" y="1828798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Specifications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r="9235"/>
          <a:stretch/>
        </p:blipFill>
        <p:spPr>
          <a:xfrm>
            <a:off x="3688787" y="1904999"/>
            <a:ext cx="5147432" cy="422116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29652"/>
              </p:ext>
            </p:extLst>
          </p:nvPr>
        </p:nvGraphicFramePr>
        <p:xfrm>
          <a:off x="533400" y="2514600"/>
          <a:ext cx="289560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17549252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85397127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24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8884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3528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15.4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9911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2.04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97827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2750 rpm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311711"/>
                  </a:ext>
                </a:extLst>
              </a:tr>
            </a:tbl>
          </a:graphicData>
        </a:graphic>
      </p:graphicFrame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0" t="19358" r="8064" b="35919"/>
          <a:stretch/>
        </p:blipFill>
        <p:spPr>
          <a:xfrm>
            <a:off x="3688786" y="1904998"/>
            <a:ext cx="5131207" cy="42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64511"/>
              </p:ext>
            </p:extLst>
          </p:nvPr>
        </p:nvGraphicFramePr>
        <p:xfrm>
          <a:off x="609600" y="2133600"/>
          <a:ext cx="5105400" cy="1752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5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Specifications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Solar Panel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</a:t>
                      </a:r>
                      <a:r>
                        <a:rPr lang="en-US" b="0" baseline="0" dirty="0"/>
                        <a:t> W, 17.5 V, 0.58 A, 1.08 kg, 340x290x17 mm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W,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0.4 kg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V, 12 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7485" r="38688" b="47772"/>
          <a:stretch/>
        </p:blipFill>
        <p:spPr>
          <a:xfrm>
            <a:off x="6044846" y="4044888"/>
            <a:ext cx="2641954" cy="2229906"/>
          </a:xfrm>
          <a:prstGeom prst="rect">
            <a:avLst/>
          </a:prstGeom>
        </p:spPr>
      </p:pic>
      <p:pic>
        <p:nvPicPr>
          <p:cNvPr id="7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048000" cy="22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Faisal\Desktop\2222222222222222222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7"/>
          <a:stretch/>
        </p:blipFill>
        <p:spPr bwMode="auto">
          <a:xfrm rot="5400000">
            <a:off x="375180" y="4070816"/>
            <a:ext cx="2221838" cy="221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&amp;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Test: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Faisal\Desktop\The University\Spring 2016-2017 (2017)\Learning Outcome Assessment III\Photos\New folder\1111111111111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9" b="38807"/>
          <a:stretch/>
        </p:blipFill>
        <p:spPr bwMode="auto">
          <a:xfrm>
            <a:off x="2438400" y="2008479"/>
            <a:ext cx="5181600" cy="43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4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&amp;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 Test:</a:t>
            </a:r>
          </a:p>
          <a:p>
            <a:r>
              <a:rPr lang="en-US" dirty="0"/>
              <a:t>Two batteries were connected in parallel</a:t>
            </a:r>
          </a:p>
          <a:p>
            <a:r>
              <a:rPr lang="en-US" dirty="0"/>
              <a:t>The wires heated</a:t>
            </a:r>
          </a:p>
          <a:p>
            <a:r>
              <a:rPr lang="en-US" dirty="0"/>
              <a:t>The switch was burned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5" descr="C:\Users\Faisal\Desktop\IMG_1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0" t="4546" r="7812" b="28864"/>
          <a:stretch/>
        </p:blipFill>
        <p:spPr bwMode="auto">
          <a:xfrm rot="5400000">
            <a:off x="4856788" y="3449013"/>
            <a:ext cx="3657601" cy="27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0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&amp;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Third Test:</a:t>
            </a:r>
          </a:p>
          <a:p>
            <a:r>
              <a:rPr lang="en-US" dirty="0"/>
              <a:t>Installed Solar panel</a:t>
            </a:r>
          </a:p>
          <a:p>
            <a:r>
              <a:rPr lang="en-US" dirty="0"/>
              <a:t>New Switch</a:t>
            </a:r>
          </a:p>
        </p:txBody>
      </p:sp>
      <p:pic>
        <p:nvPicPr>
          <p:cNvPr id="1026" name="Picture 2" descr="C:\Users\Faisal\Desktop\IMG_10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9432" r="7727"/>
          <a:stretch/>
        </p:blipFill>
        <p:spPr bwMode="auto">
          <a:xfrm>
            <a:off x="680829" y="3276600"/>
            <a:ext cx="396737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motorcycle&#10;&#10;Description generated with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44587"/>
            <a:ext cx="3174310" cy="42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2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shamr\AppData\Local\Microsoft\Windows\INetCache\Content.Word\12121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" t="1057" r="4007" b="4744"/>
          <a:stretch/>
        </p:blipFill>
        <p:spPr bwMode="auto">
          <a:xfrm>
            <a:off x="228600" y="1676400"/>
            <a:ext cx="8610600" cy="4953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455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shamr\AppData\Local\Microsoft\Windows\INetCache\Content.Word\Capsaasture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"/>
          <a:stretch/>
        </p:blipFill>
        <p:spPr bwMode="auto">
          <a:xfrm>
            <a:off x="1295400" y="1752600"/>
            <a:ext cx="6629400" cy="4953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6544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Bicycle simulation at speed of 10 km/h and 10% inclined surface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438400"/>
            <a:ext cx="7696200" cy="42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9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controller to the system to adjust the speed of the motor.</a:t>
            </a:r>
          </a:p>
          <a:p>
            <a:r>
              <a:rPr lang="en-US" dirty="0"/>
              <a:t>Regeneration of power.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0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Design </a:t>
            </a:r>
          </a:p>
          <a:p>
            <a:r>
              <a:rPr lang="en-US" dirty="0"/>
              <a:t>Design specifications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Result</a:t>
            </a:r>
          </a:p>
          <a:p>
            <a:r>
              <a:rPr lang="en-US" dirty="0"/>
              <a:t>Summary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44267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Design of an energy-efficient bicycle. 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Reducing the effort required for pedaling.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Motivating people to use bicycles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Extending the validity period of brakes.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Speed optimization.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3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bicycles</a:t>
            </a:r>
          </a:p>
        </p:txBody>
      </p:sp>
      <p:pic>
        <p:nvPicPr>
          <p:cNvPr id="5" name="Picture 4" descr="C:\Users\Faisal\Desktop\42566914946863218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5" r="10227" b="17361"/>
          <a:stretch/>
        </p:blipFill>
        <p:spPr bwMode="auto">
          <a:xfrm>
            <a:off x="3048000" y="2362200"/>
            <a:ext cx="5629910" cy="2897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44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study of the power required of an electric bicycle (2017)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3050"/>
            <a:ext cx="5715952" cy="38163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043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408776"/>
              </p:ext>
            </p:extLst>
          </p:nvPr>
        </p:nvGraphicFramePr>
        <p:xfrm>
          <a:off x="762001" y="4648201"/>
          <a:ext cx="7543799" cy="1904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2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06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Inclination (%)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Speed (Km/h)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Range (Km)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Weight (Kg)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 to overcome air resistance (W)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Power to overcome rolling  resistance (W)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 consumption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Wh</a:t>
                      </a:r>
                      <a:r>
                        <a:rPr lang="en-US" sz="1400" dirty="0">
                          <a:effectLst/>
                        </a:rPr>
                        <a:t>/Km)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59.75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97.09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 descr="C:\Users\63377\Desktop\Denior Project\IMG-20150508-WA005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t="43891" r="7072" b="15471"/>
          <a:stretch/>
        </p:blipFill>
        <p:spPr bwMode="auto">
          <a:xfrm>
            <a:off x="2590800" y="1828800"/>
            <a:ext cx="41910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79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Faisal\Desktop\Assem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5963" r="41560" b="30963"/>
          <a:stretch/>
        </p:blipFill>
        <p:spPr bwMode="auto">
          <a:xfrm>
            <a:off x="990600" y="1676400"/>
            <a:ext cx="7010400" cy="50292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838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Gear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Faisal\Desktop\mechanism 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6468" r="31416" b="6965"/>
          <a:stretch/>
        </p:blipFill>
        <p:spPr bwMode="auto">
          <a:xfrm>
            <a:off x="838200" y="1701164"/>
            <a:ext cx="7448867" cy="500443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610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Gear Mechanism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079443"/>
              </p:ext>
            </p:extLst>
          </p:nvPr>
        </p:nvGraphicFramePr>
        <p:xfrm>
          <a:off x="304800" y="1905002"/>
          <a:ext cx="3886200" cy="3810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Teeth number of motor gear (1)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teeth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Teeth number of rear gear</a:t>
                      </a:r>
                      <a:r>
                        <a:rPr lang="en-US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teeth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Teeth number of rear gear</a:t>
                      </a:r>
                      <a:r>
                        <a:rPr lang="en-US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teeth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C:\Users\Faisal\Desktop\mechanism 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49752" r="71657" b="16828"/>
          <a:stretch/>
        </p:blipFill>
        <p:spPr bwMode="auto">
          <a:xfrm>
            <a:off x="4343400" y="1828800"/>
            <a:ext cx="4191000" cy="38862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67600" y="21717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9472" y="3036332"/>
            <a:ext cx="61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4343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5939135"/>
            <a:ext cx="3416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en-US" sz="2400" dirty="0"/>
              <a:t>Gear Ratio= 44/16 = 2.75</a:t>
            </a:r>
          </a:p>
        </p:txBody>
      </p:sp>
    </p:spTree>
    <p:extLst>
      <p:ext uri="{BB962C8B-B14F-4D97-AF65-F5344CB8AC3E}">
        <p14:creationId xmlns:p14="http://schemas.microsoft.com/office/powerpoint/2010/main" val="2987330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284</TotalTime>
  <Words>368</Words>
  <Application>Microsoft Office PowerPoint</Application>
  <PresentationFormat>On-screen Show (4:3)</PresentationFormat>
  <Paragraphs>124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Cambria Math</vt:lpstr>
      <vt:lpstr>Century Gothic</vt:lpstr>
      <vt:lpstr>Times New Roman</vt:lpstr>
      <vt:lpstr>Apothecary</vt:lpstr>
      <vt:lpstr>Design of an Energy-Efficient Bicycle</vt:lpstr>
      <vt:lpstr>Outline</vt:lpstr>
      <vt:lpstr>Objectives</vt:lpstr>
      <vt:lpstr>Background</vt:lpstr>
      <vt:lpstr>Previous Work</vt:lpstr>
      <vt:lpstr>Previous Work</vt:lpstr>
      <vt:lpstr>Design</vt:lpstr>
      <vt:lpstr>Design of Gear Mechanism</vt:lpstr>
      <vt:lpstr>Design of Gear Mechanism</vt:lpstr>
      <vt:lpstr>Design Calculations</vt:lpstr>
      <vt:lpstr>Motor Specifications</vt:lpstr>
      <vt:lpstr>Items Specifications</vt:lpstr>
      <vt:lpstr>Testing &amp; Results</vt:lpstr>
      <vt:lpstr>Testing &amp; Results</vt:lpstr>
      <vt:lpstr>Testing &amp; Results</vt:lpstr>
      <vt:lpstr>Overall Results</vt:lpstr>
      <vt:lpstr>Overall Results</vt:lpstr>
      <vt:lpstr>Overall Results</vt:lpstr>
      <vt:lpstr>Summary &amp;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an Energy-Efficient Bicycle</dc:title>
  <dc:creator>Faisal</dc:creator>
  <cp:lastModifiedBy>Abdulaziz Al-Ghamdi</cp:lastModifiedBy>
  <cp:revision>29</cp:revision>
  <dcterms:created xsi:type="dcterms:W3CDTF">2006-08-16T00:00:00Z</dcterms:created>
  <dcterms:modified xsi:type="dcterms:W3CDTF">2017-05-29T02:29:45Z</dcterms:modified>
</cp:coreProperties>
</file>