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 id="259" r:id="rId3"/>
    <p:sldId id="260" r:id="rId4"/>
    <p:sldId id="275" r:id="rId5"/>
    <p:sldId id="271" r:id="rId6"/>
    <p:sldId id="269" r:id="rId7"/>
    <p:sldId id="261" r:id="rId8"/>
    <p:sldId id="289" r:id="rId9"/>
    <p:sldId id="291" r:id="rId10"/>
    <p:sldId id="292" r:id="rId11"/>
    <p:sldId id="293" r:id="rId12"/>
    <p:sldId id="263" r:id="rId13"/>
    <p:sldId id="268" r:id="rId14"/>
    <p:sldId id="278" r:id="rId15"/>
    <p:sldId id="270" r:id="rId16"/>
    <p:sldId id="304" r:id="rId17"/>
    <p:sldId id="299" r:id="rId18"/>
    <p:sldId id="300" r:id="rId19"/>
    <p:sldId id="301" r:id="rId20"/>
    <p:sldId id="302" r:id="rId21"/>
    <p:sldId id="279" r:id="rId22"/>
    <p:sldId id="264" r:id="rId23"/>
    <p:sldId id="295" r:id="rId24"/>
    <p:sldId id="30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93" autoAdjust="0"/>
    <p:restoredTop sz="94660"/>
  </p:normalViewPr>
  <p:slideViewPr>
    <p:cSldViewPr>
      <p:cViewPr varScale="1">
        <p:scale>
          <a:sx n="119" d="100"/>
          <a:sy n="119" d="100"/>
        </p:scale>
        <p:origin x="-2198" y="-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262AC638-B256-4042-8C38-00402291B35D}" type="datetimeFigureOut">
              <a:rPr lang="en-US" smtClean="0"/>
              <a:pPr/>
              <a:t>5/29/2017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9D944A6-3501-4495-B43C-8DA8E18C42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262AC638-B256-4042-8C38-00402291B35D}" type="datetimeFigureOut">
              <a:rPr lang="en-US" smtClean="0"/>
              <a:pPr/>
              <a:t>5/29/2017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9D944A6-3501-4495-B43C-8DA8E18C42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262AC638-B256-4042-8C38-00402291B35D}" type="datetimeFigureOut">
              <a:rPr lang="en-US" smtClean="0"/>
              <a:pPr/>
              <a:t>5/29/2017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9D944A6-3501-4495-B43C-8DA8E18C42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262AC638-B256-4042-8C38-00402291B35D}" type="datetimeFigureOut">
              <a:rPr lang="en-US" smtClean="0"/>
              <a:pPr/>
              <a:t>5/29/2017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9D944A6-3501-4495-B43C-8DA8E18C42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62AC638-B256-4042-8C38-00402291B35D}" type="datetimeFigureOut">
              <a:rPr lang="en-US" smtClean="0"/>
              <a:pPr/>
              <a:t>5/29/2017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9D944A6-3501-4495-B43C-8DA8E18C42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262AC638-B256-4042-8C38-00402291B35D}" type="datetimeFigureOut">
              <a:rPr lang="en-US" smtClean="0"/>
              <a:pPr/>
              <a:t>5/29/2017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9D944A6-3501-4495-B43C-8DA8E18C42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262AC638-B256-4042-8C38-00402291B35D}" type="datetimeFigureOut">
              <a:rPr lang="en-US" smtClean="0"/>
              <a:pPr/>
              <a:t>5/29/2017</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E9D944A6-3501-4495-B43C-8DA8E18C42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262AC638-B256-4042-8C38-00402291B35D}" type="datetimeFigureOut">
              <a:rPr lang="en-US" smtClean="0"/>
              <a:pPr/>
              <a:t>5/29/2017</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E9D944A6-3501-4495-B43C-8DA8E18C42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62AC638-B256-4042-8C38-00402291B35D}" type="datetimeFigureOut">
              <a:rPr lang="en-US" smtClean="0"/>
              <a:pPr/>
              <a:t>5/29/2017</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E9D944A6-3501-4495-B43C-8DA8E18C42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62AC638-B256-4042-8C38-00402291B35D}" type="datetimeFigureOut">
              <a:rPr lang="en-US" smtClean="0"/>
              <a:pPr/>
              <a:t>5/29/2017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9D944A6-3501-4495-B43C-8DA8E18C42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62AC638-B256-4042-8C38-00402291B35D}" type="datetimeFigureOut">
              <a:rPr lang="en-US" smtClean="0"/>
              <a:pPr/>
              <a:t>5/29/2017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9D944A6-3501-4495-B43C-8DA8E18C42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AC638-B256-4042-8C38-00402291B35D}" type="datetimeFigureOut">
              <a:rPr lang="en-US" smtClean="0"/>
              <a:pPr/>
              <a:t>5/29/2017</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944A6-3501-4495-B43C-8DA8E18C42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2.jpeg"/><Relationship Id="rId7"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9.jpeg"/><Relationship Id="rId11" Type="http://schemas.openxmlformats.org/officeDocument/2006/relationships/image" Target="../media/image54.pn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6.png"/><Relationship Id="rId9" Type="http://schemas.openxmlformats.org/officeDocument/2006/relationships/image" Target="../media/image52.jpe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46.png"/><Relationship Id="rId7" Type="http://schemas.openxmlformats.org/officeDocument/2006/relationships/image" Target="../media/image6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2.jpeg"/><Relationship Id="rId9"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2.jpeg"/><Relationship Id="rId7" Type="http://schemas.openxmlformats.org/officeDocument/2006/relationships/image" Target="../media/image7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46.png"/><Relationship Id="rId9"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jpe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2.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image" Target="../media/image1.jpeg"/><Relationship Id="rId16"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9.jpeg"/><Relationship Id="rId9" Type="http://schemas.openxmlformats.org/officeDocument/2006/relationships/image" Target="../media/image25.jpeg"/><Relationship Id="rId1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gif"/><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مجلد جديد\33333.JPG"/>
          <p:cNvPicPr>
            <a:picLocks noChangeAspect="1" noChangeArrowheads="1"/>
          </p:cNvPicPr>
          <p:nvPr/>
        </p:nvPicPr>
        <p:blipFill>
          <a:blip r:embed="rId2" cstate="print"/>
          <a:srcRect/>
          <a:stretch>
            <a:fillRect/>
          </a:stretch>
        </p:blipFill>
        <p:spPr bwMode="auto">
          <a:xfrm>
            <a:off x="-219475" y="0"/>
            <a:ext cx="9363475" cy="6858000"/>
          </a:xfrm>
          <a:prstGeom prst="rect">
            <a:avLst/>
          </a:prstGeom>
          <a:noFill/>
        </p:spPr>
      </p:pic>
      <p:sp>
        <p:nvSpPr>
          <p:cNvPr id="10" name="مربع نص 9"/>
          <p:cNvSpPr txBox="1"/>
          <p:nvPr/>
        </p:nvSpPr>
        <p:spPr>
          <a:xfrm>
            <a:off x="2051720" y="2708920"/>
            <a:ext cx="5040560" cy="2108269"/>
          </a:xfrm>
          <a:prstGeom prst="rect">
            <a:avLst/>
          </a:prstGeom>
          <a:noFill/>
          <a:effectLst>
            <a:outerShdw blurRad="355600" dist="76200" dir="10800000" algn="ctr" rotWithShape="0">
              <a:schemeClr val="tx1"/>
            </a:outerShdw>
          </a:effectLst>
        </p:spPr>
        <p:txBody>
          <a:bodyPr wrap="square" rtlCol="0">
            <a:spAutoFit/>
          </a:bodyPr>
          <a:lstStyle/>
          <a:p>
            <a:pPr algn="ctr">
              <a:buFont typeface="Arial" pitchFamily="34" charset="0"/>
              <a:buChar char="•"/>
            </a:pPr>
            <a:r>
              <a:rPr lang="en-US"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Abdullah Al-</a:t>
            </a:r>
            <a:r>
              <a:rPr lang="en-US" sz="2000" b="1" dirty="0" err="1" smtClean="0">
                <a:solidFill>
                  <a:schemeClr val="bg1"/>
                </a:solidFill>
                <a:latin typeface="Times New Roman" pitchFamily="18" charset="0"/>
                <a:cs typeface="Times New Roman" pitchFamily="18" charset="0"/>
              </a:rPr>
              <a:t>Muraisel</a:t>
            </a:r>
            <a:r>
              <a:rPr lang="en-US" sz="2000" b="1" dirty="0" smtClean="0">
                <a:solidFill>
                  <a:schemeClr val="bg1"/>
                </a:solidFill>
                <a:latin typeface="Times New Roman" pitchFamily="18" charset="0"/>
                <a:cs typeface="Times New Roman" pitchFamily="18" charset="0"/>
              </a:rPr>
              <a:t>              201100546</a:t>
            </a:r>
          </a:p>
          <a:p>
            <a:pPr algn="ctr">
              <a:buFont typeface="Arial" pitchFamily="34" charset="0"/>
              <a:buChar char="•"/>
            </a:pP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Meshal</a:t>
            </a:r>
            <a:r>
              <a:rPr lang="en-US" sz="2000" b="1" dirty="0" smtClean="0">
                <a:solidFill>
                  <a:schemeClr val="bg1"/>
                </a:solidFill>
                <a:latin typeface="Times New Roman" pitchFamily="18" charset="0"/>
                <a:cs typeface="Times New Roman" pitchFamily="18" charset="0"/>
              </a:rPr>
              <a:t> Othman                        201302079</a:t>
            </a:r>
          </a:p>
          <a:p>
            <a:pPr algn="ctr">
              <a:buFont typeface="Arial" pitchFamily="34" charset="0"/>
              <a:buChar char="•"/>
            </a:pPr>
            <a:r>
              <a:rPr lang="en-US" sz="2000" b="1" dirty="0" smtClean="0">
                <a:solidFill>
                  <a:schemeClr val="bg1"/>
                </a:solidFill>
                <a:latin typeface="Times New Roman" pitchFamily="18" charset="0"/>
                <a:cs typeface="Times New Roman" pitchFamily="18" charset="0"/>
              </a:rPr>
              <a:t>  Abdullah </a:t>
            </a:r>
            <a:r>
              <a:rPr lang="en-US" sz="2000" b="1" dirty="0" err="1" smtClean="0">
                <a:solidFill>
                  <a:schemeClr val="bg1"/>
                </a:solidFill>
                <a:latin typeface="Times New Roman" pitchFamily="18" charset="0"/>
                <a:cs typeface="Times New Roman" pitchFamily="18" charset="0"/>
              </a:rPr>
              <a:t>AlZahrani</a:t>
            </a:r>
            <a:r>
              <a:rPr lang="en-US" sz="2000" b="1" dirty="0" smtClean="0">
                <a:solidFill>
                  <a:schemeClr val="bg1"/>
                </a:solidFill>
                <a:latin typeface="Times New Roman" pitchFamily="18" charset="0"/>
                <a:cs typeface="Times New Roman" pitchFamily="18" charset="0"/>
              </a:rPr>
              <a:t>                 201000170</a:t>
            </a:r>
          </a:p>
          <a:p>
            <a:pPr algn="ctr">
              <a:buFont typeface="Arial" pitchFamily="34" charset="0"/>
              <a:buChar char="•"/>
            </a:pP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Hussain</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ALHaider</a:t>
            </a:r>
            <a:r>
              <a:rPr lang="en-US" sz="2000" b="1" dirty="0" smtClean="0">
                <a:solidFill>
                  <a:schemeClr val="bg1"/>
                </a:solidFill>
                <a:latin typeface="Times New Roman" pitchFamily="18" charset="0"/>
                <a:cs typeface="Times New Roman" pitchFamily="18" charset="0"/>
              </a:rPr>
              <a:t>                    201300297</a:t>
            </a:r>
          </a:p>
          <a:p>
            <a:pPr algn="ctr">
              <a:buFont typeface="Arial" pitchFamily="34" charset="0"/>
              <a:buChar char="•"/>
            </a:pP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Mahdi</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Almarzoug</a:t>
            </a:r>
            <a:r>
              <a:rPr lang="en-US" sz="2000" b="1" dirty="0" smtClean="0">
                <a:solidFill>
                  <a:schemeClr val="bg1"/>
                </a:solidFill>
                <a:latin typeface="Times New Roman" pitchFamily="18" charset="0"/>
                <a:cs typeface="Times New Roman" pitchFamily="18" charset="0"/>
              </a:rPr>
              <a:t>                     201201060</a:t>
            </a:r>
          </a:p>
          <a:p>
            <a:pPr algn="ctr">
              <a:buFont typeface="Arial" pitchFamily="34" charset="0"/>
              <a:buChar char="•"/>
            </a:pPr>
            <a:r>
              <a:rPr lang="en-US" sz="2000" b="1" dirty="0" smtClean="0">
                <a:solidFill>
                  <a:schemeClr val="bg1"/>
                </a:solidFill>
                <a:latin typeface="Times New Roman" pitchFamily="18" charset="0"/>
                <a:cs typeface="Times New Roman" pitchFamily="18" charset="0"/>
              </a:rPr>
              <a:t>  Saud Al-</a:t>
            </a:r>
            <a:r>
              <a:rPr lang="en-US" sz="2000" b="1" dirty="0" err="1" smtClean="0">
                <a:solidFill>
                  <a:schemeClr val="bg1"/>
                </a:solidFill>
                <a:latin typeface="Times New Roman" pitchFamily="18" charset="0"/>
                <a:cs typeface="Times New Roman" pitchFamily="18" charset="0"/>
              </a:rPr>
              <a:t>Shamsi</a:t>
            </a:r>
            <a:r>
              <a:rPr lang="ar-SA" sz="20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                  201100333</a:t>
            </a:r>
          </a:p>
          <a:p>
            <a:pPr algn="ctr"/>
            <a:r>
              <a:rPr lang="ar-SA" sz="1100" dirty="0" smtClean="0"/>
              <a:t> </a:t>
            </a:r>
            <a:r>
              <a:rPr lang="en-US" sz="1100" dirty="0" smtClean="0"/>
              <a:t> </a:t>
            </a:r>
            <a:endParaRPr lang="en-US" dirty="0"/>
          </a:p>
        </p:txBody>
      </p:sp>
      <p:pic>
        <p:nvPicPr>
          <p:cNvPr id="2055" name="Picture 7" descr="D:\cc\collage_car_01.jpg"/>
          <p:cNvPicPr>
            <a:picLocks noChangeAspect="1" noChangeArrowheads="1"/>
          </p:cNvPicPr>
          <p:nvPr/>
        </p:nvPicPr>
        <p:blipFill>
          <a:blip r:embed="rId3" cstate="print"/>
          <a:srcRect/>
          <a:stretch>
            <a:fillRect/>
          </a:stretch>
        </p:blipFill>
        <p:spPr bwMode="auto">
          <a:xfrm>
            <a:off x="-7741368" y="1700808"/>
            <a:ext cx="25247364" cy="72008"/>
          </a:xfrm>
          <a:prstGeom prst="rect">
            <a:avLst/>
          </a:prstGeom>
          <a:noFill/>
        </p:spPr>
      </p:pic>
      <p:pic>
        <p:nvPicPr>
          <p:cNvPr id="2053" name="Picture 5" descr="C:\Users\User\Desktop\bbbbbbbbbbbbbbbb74.png"/>
          <p:cNvPicPr>
            <a:picLocks noChangeAspect="1" noChangeArrowheads="1"/>
          </p:cNvPicPr>
          <p:nvPr/>
        </p:nvPicPr>
        <p:blipFill>
          <a:blip r:embed="rId4" cstate="print"/>
          <a:srcRect/>
          <a:stretch>
            <a:fillRect/>
          </a:stretch>
        </p:blipFill>
        <p:spPr bwMode="auto">
          <a:xfrm>
            <a:off x="3203848" y="0"/>
            <a:ext cx="2559759" cy="2304256"/>
          </a:xfrm>
          <a:prstGeom prst="rect">
            <a:avLst/>
          </a:prstGeom>
          <a:noFill/>
        </p:spPr>
      </p:pic>
      <p:pic>
        <p:nvPicPr>
          <p:cNvPr id="2057" name="Picture 9" descr="C:\Users\User\Desktop\4782844-ddddwallpaper-water.png"/>
          <p:cNvPicPr>
            <a:picLocks noChangeAspect="1" noChangeArrowheads="1"/>
          </p:cNvPicPr>
          <p:nvPr/>
        </p:nvPicPr>
        <p:blipFill>
          <a:blip r:embed="rId5" cstate="print">
            <a:lum bright="-20000"/>
          </a:blip>
          <a:srcRect/>
          <a:stretch>
            <a:fillRect/>
          </a:stretch>
        </p:blipFill>
        <p:spPr bwMode="auto">
          <a:xfrm rot="337364">
            <a:off x="-735503" y="5363044"/>
            <a:ext cx="5851526" cy="3657600"/>
          </a:xfrm>
          <a:prstGeom prst="rect">
            <a:avLst/>
          </a:prstGeom>
          <a:noFill/>
        </p:spPr>
      </p:pic>
      <p:pic>
        <p:nvPicPr>
          <p:cNvPr id="2058" name="Picture 10" descr="C:\Users\User\Desktop\983eabb7f5cc85e223442a762428ca8d_-or-wheat-or-grass-clipart-clipart-grass_3758-1907.png"/>
          <p:cNvPicPr>
            <a:picLocks noChangeAspect="1" noChangeArrowheads="1"/>
          </p:cNvPicPr>
          <p:nvPr/>
        </p:nvPicPr>
        <p:blipFill>
          <a:blip r:embed="rId6" cstate="print">
            <a:lum bright="-20000"/>
          </a:blip>
          <a:srcRect/>
          <a:stretch>
            <a:fillRect/>
          </a:stretch>
        </p:blipFill>
        <p:spPr bwMode="auto">
          <a:xfrm rot="21144818">
            <a:off x="3845175" y="5717882"/>
            <a:ext cx="6992834" cy="1447397"/>
          </a:xfrm>
          <a:prstGeom prst="rect">
            <a:avLst/>
          </a:prstGeom>
          <a:noFill/>
        </p:spPr>
      </p:pic>
      <p:sp>
        <p:nvSpPr>
          <p:cNvPr id="8" name="مربع نص 7"/>
          <p:cNvSpPr txBox="1"/>
          <p:nvPr/>
        </p:nvSpPr>
        <p:spPr>
          <a:xfrm>
            <a:off x="3203848" y="2204864"/>
            <a:ext cx="2952328" cy="800219"/>
          </a:xfrm>
          <a:prstGeom prst="rect">
            <a:avLst/>
          </a:prstGeom>
          <a:noFill/>
          <a:effectLst>
            <a:outerShdw blurRad="50800" dist="50800" dir="5400000" algn="ctr" rotWithShape="0">
              <a:schemeClr val="tx1"/>
            </a:outerShdw>
          </a:effectLst>
        </p:spPr>
        <p:txBody>
          <a:bodyPr wrap="square" rtlCol="0">
            <a:spAutoFit/>
          </a:bodyPr>
          <a:lstStyle/>
          <a:p>
            <a:r>
              <a:rPr lang="en-US" sz="2800" dirty="0" smtClean="0">
                <a:solidFill>
                  <a:schemeClr val="bg1"/>
                </a:solidFill>
                <a:effectLst>
                  <a:innerShdw blurRad="63500" dist="50800" dir="2700000">
                    <a:prstClr val="black">
                      <a:alpha val="50000"/>
                    </a:prstClr>
                  </a:innerShdw>
                </a:effectLst>
                <a:latin typeface="Times New Roman" pitchFamily="18" charset="0"/>
                <a:cs typeface="Times New Roman" pitchFamily="18" charset="0"/>
              </a:rPr>
              <a:t>PRESENTED BY:</a:t>
            </a:r>
          </a:p>
          <a:p>
            <a:endParaRPr lang="en-US" dirty="0"/>
          </a:p>
        </p:txBody>
      </p:sp>
      <p:pic>
        <p:nvPicPr>
          <p:cNvPr id="9" name="Picture 1" descr="C:\Users\User\Desktop\453434BBBBBBBBB34334.png"/>
          <p:cNvPicPr>
            <a:picLocks noChangeAspect="1" noChangeArrowheads="1"/>
          </p:cNvPicPr>
          <p:nvPr/>
        </p:nvPicPr>
        <p:blipFill>
          <a:blip r:embed="rId7" cstate="print"/>
          <a:srcRect/>
          <a:stretch>
            <a:fillRect/>
          </a:stretch>
        </p:blipFill>
        <p:spPr bwMode="auto">
          <a:xfrm>
            <a:off x="3491880" y="4509120"/>
            <a:ext cx="2281708" cy="1908922"/>
          </a:xfrm>
          <a:prstGeom prst="rect">
            <a:avLst/>
          </a:prstGeom>
          <a:noFill/>
        </p:spPr>
      </p:pic>
      <p:sp>
        <p:nvSpPr>
          <p:cNvPr id="11" name="مربع نص 10"/>
          <p:cNvSpPr txBox="1"/>
          <p:nvPr/>
        </p:nvSpPr>
        <p:spPr>
          <a:xfrm>
            <a:off x="0" y="4797152"/>
            <a:ext cx="3203848" cy="677108"/>
          </a:xfrm>
          <a:prstGeom prst="rect">
            <a:avLst/>
          </a:prstGeom>
          <a:noFill/>
        </p:spPr>
        <p:txBody>
          <a:bodyPr wrap="square" rtlCol="0">
            <a:spAutoFit/>
          </a:bodyPr>
          <a:lstStyle/>
          <a:p>
            <a:pPr algn="ctr"/>
            <a:r>
              <a:rPr lang="en-US" dirty="0" smtClean="0">
                <a:solidFill>
                  <a:schemeClr val="bg1"/>
                </a:solidFill>
                <a:latin typeface="Times New Roman" pitchFamily="18" charset="0"/>
                <a:cs typeface="Times New Roman" pitchFamily="18" charset="0"/>
              </a:rPr>
              <a:t>ADVISOR</a:t>
            </a:r>
          </a:p>
          <a:p>
            <a:pPr algn="ctr"/>
            <a:r>
              <a:rPr lang="en-US" sz="2000" dirty="0" smtClean="0">
                <a:solidFill>
                  <a:schemeClr val="bg1"/>
                </a:solidFill>
                <a:latin typeface="Times New Roman" pitchFamily="18" charset="0"/>
                <a:cs typeface="Times New Roman" pitchFamily="18" charset="0"/>
              </a:rPr>
              <a:t>Prof. </a:t>
            </a:r>
            <a:r>
              <a:rPr lang="en-US" sz="2000" dirty="0" err="1" smtClean="0">
                <a:solidFill>
                  <a:schemeClr val="bg1"/>
                </a:solidFill>
                <a:latin typeface="Times New Roman" pitchFamily="18" charset="0"/>
                <a:cs typeface="Times New Roman" pitchFamily="18" charset="0"/>
              </a:rPr>
              <a:t>Faramarz</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DjavanRoodi</a:t>
            </a:r>
            <a:endParaRPr lang="en-US" sz="2000" dirty="0">
              <a:solidFill>
                <a:schemeClr val="bg1"/>
              </a:solidFill>
              <a:latin typeface="Times New Roman" pitchFamily="18" charset="0"/>
              <a:cs typeface="Times New Roman" pitchFamily="18" charset="0"/>
            </a:endParaRPr>
          </a:p>
        </p:txBody>
      </p:sp>
      <p:sp>
        <p:nvSpPr>
          <p:cNvPr id="12" name="مربع نص 11"/>
          <p:cNvSpPr txBox="1"/>
          <p:nvPr/>
        </p:nvSpPr>
        <p:spPr>
          <a:xfrm>
            <a:off x="5652120" y="4869160"/>
            <a:ext cx="3203848" cy="677108"/>
          </a:xfrm>
          <a:prstGeom prst="rect">
            <a:avLst/>
          </a:prstGeom>
          <a:noFill/>
        </p:spPr>
        <p:txBody>
          <a:bodyPr wrap="square" rtlCol="0">
            <a:spAutoFit/>
          </a:bodyPr>
          <a:lstStyle/>
          <a:p>
            <a:pPr algn="ctr"/>
            <a:r>
              <a:rPr lang="en-US" dirty="0" smtClean="0">
                <a:solidFill>
                  <a:schemeClr val="bg1"/>
                </a:solidFill>
                <a:latin typeface="Times New Roman" pitchFamily="18" charset="0"/>
                <a:cs typeface="Times New Roman" pitchFamily="18" charset="0"/>
              </a:rPr>
              <a:t>CO.ADVISOR</a:t>
            </a:r>
          </a:p>
          <a:p>
            <a:pPr algn="ctr"/>
            <a:r>
              <a:rPr lang="en-US" sz="2000" dirty="0" smtClean="0">
                <a:solidFill>
                  <a:schemeClr val="bg1"/>
                </a:solidFill>
                <a:latin typeface="Times New Roman" pitchFamily="18" charset="0"/>
                <a:cs typeface="Times New Roman" pitchFamily="18" charset="0"/>
              </a:rPr>
              <a:t>Dr. Nader Al-</a:t>
            </a:r>
            <a:r>
              <a:rPr lang="en-US" sz="2000" dirty="0" err="1" smtClean="0">
                <a:solidFill>
                  <a:schemeClr val="bg1"/>
                </a:solidFill>
                <a:latin typeface="Times New Roman" pitchFamily="18" charset="0"/>
                <a:cs typeface="Times New Roman" pitchFamily="18" charset="0"/>
              </a:rPr>
              <a:t>Sawalhi</a:t>
            </a:r>
            <a:endParaRPr lang="en-US" sz="2000" dirty="0">
              <a:solidFill>
                <a:schemeClr val="bg1"/>
              </a:solidFill>
              <a:latin typeface="Times New Roman" pitchFamily="18" charset="0"/>
              <a:cs typeface="Times New Roman" pitchFamily="18" charset="0"/>
            </a:endParaRPr>
          </a:p>
        </p:txBody>
      </p:sp>
      <p:pic>
        <p:nvPicPr>
          <p:cNvPr id="2" name="Picture 1"/>
          <p:cNvPicPr>
            <a:picLocks noChangeAspect="1"/>
          </p:cNvPicPr>
          <p:nvPr/>
        </p:nvPicPr>
        <p:blipFill>
          <a:blip r:embed="rId8" cstate="print"/>
          <a:stretch>
            <a:fillRect/>
          </a:stretch>
        </p:blipFill>
        <p:spPr>
          <a:xfrm>
            <a:off x="6295094" y="200808"/>
            <a:ext cx="2628120" cy="13600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مجلد جديد\33333.JPG"/>
          <p:cNvPicPr>
            <a:picLocks noChangeAspect="1" noChangeArrowheads="1"/>
          </p:cNvPicPr>
          <p:nvPr/>
        </p:nvPicPr>
        <p:blipFill>
          <a:blip r:embed="rId2" cstate="print"/>
          <a:srcRect/>
          <a:stretch>
            <a:fillRect/>
          </a:stretch>
        </p:blipFill>
        <p:spPr bwMode="auto">
          <a:xfrm>
            <a:off x="0" y="0"/>
            <a:ext cx="9247333" cy="6858000"/>
          </a:xfrm>
          <a:prstGeom prst="rect">
            <a:avLst/>
          </a:prstGeom>
          <a:noFill/>
        </p:spPr>
      </p:pic>
      <p:pic>
        <p:nvPicPr>
          <p:cNvPr id="5" name="Picture 3" descr="D:\cc\collage_car_01.jpg"/>
          <p:cNvPicPr>
            <a:picLocks noChangeAspect="1" noChangeArrowheads="1"/>
          </p:cNvPicPr>
          <p:nvPr/>
        </p:nvPicPr>
        <p:blipFill>
          <a:blip r:embed="rId3" cstate="print"/>
          <a:srcRect/>
          <a:stretch>
            <a:fillRect/>
          </a:stretch>
        </p:blipFill>
        <p:spPr bwMode="auto">
          <a:xfrm>
            <a:off x="0" y="1700808"/>
            <a:ext cx="9324528" cy="72008"/>
          </a:xfrm>
          <a:prstGeom prst="rect">
            <a:avLst/>
          </a:prstGeom>
          <a:noFill/>
        </p:spPr>
      </p:pic>
      <p:pic>
        <p:nvPicPr>
          <p:cNvPr id="6" name="Picture 3" descr="C:\Users\User\Desktop\مجلد جديد\faffeee97f8e0b02f35193feb593ec94.png"/>
          <p:cNvPicPr>
            <a:picLocks noChangeAspect="1" noChangeArrowheads="1"/>
          </p:cNvPicPr>
          <p:nvPr/>
        </p:nvPicPr>
        <p:blipFill>
          <a:blip r:embed="rId4" cstate="print"/>
          <a:srcRect/>
          <a:stretch>
            <a:fillRect/>
          </a:stretch>
        </p:blipFill>
        <p:spPr bwMode="auto">
          <a:xfrm>
            <a:off x="2123728" y="188640"/>
            <a:ext cx="1584176" cy="1039485"/>
          </a:xfrm>
          <a:prstGeom prst="rect">
            <a:avLst/>
          </a:prstGeom>
          <a:noFill/>
          <a:effectLst>
            <a:glow rad="101600">
              <a:schemeClr val="bg1">
                <a:alpha val="60000"/>
              </a:schemeClr>
            </a:glow>
          </a:effectLst>
        </p:spPr>
      </p:pic>
      <p:sp>
        <p:nvSpPr>
          <p:cNvPr id="7" name="مربع نص 6"/>
          <p:cNvSpPr txBox="1"/>
          <p:nvPr/>
        </p:nvSpPr>
        <p:spPr>
          <a:xfrm>
            <a:off x="3923928" y="188640"/>
            <a:ext cx="3096344" cy="1107996"/>
          </a:xfrm>
          <a:prstGeom prst="rect">
            <a:avLst/>
          </a:prstGeom>
          <a:noFill/>
          <a:effectLst>
            <a:outerShdw blurRad="50800" dist="50800" dir="5400000" algn="ctr" rotWithShape="0">
              <a:schemeClr val="tx1"/>
            </a:outerShdw>
          </a:effectLst>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Literature </a:t>
            </a:r>
            <a:endParaRPr lang="ar-SA"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r>
              <a:rPr lang="ar-SA"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Review</a:t>
            </a:r>
          </a:p>
          <a:p>
            <a:endParaRPr lang="en-US" dirty="0"/>
          </a:p>
        </p:txBody>
      </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8596" y="2071678"/>
            <a:ext cx="2943430" cy="3330724"/>
          </a:xfrm>
          <a:prstGeom prst="rect">
            <a:avLst/>
          </a:prstGeom>
          <a:noFill/>
          <a:ln>
            <a:noFill/>
          </a:ln>
          <a:effectLst>
            <a:glow rad="101600">
              <a:schemeClr val="bg1">
                <a:alpha val="60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مربع نص 8"/>
          <p:cNvSpPr txBox="1"/>
          <p:nvPr/>
        </p:nvSpPr>
        <p:spPr>
          <a:xfrm>
            <a:off x="1928794" y="3000372"/>
            <a:ext cx="8496944" cy="923330"/>
          </a:xfrm>
          <a:prstGeom prst="rect">
            <a:avLst/>
          </a:prstGeom>
          <a:noFill/>
          <a:effectLst>
            <a:outerShdw blurRad="50800" dir="5400000" algn="ctr" rotWithShape="0">
              <a:schemeClr val="tx1"/>
            </a:outerShdw>
          </a:effectLst>
        </p:spPr>
        <p:txBody>
          <a:bodyPr wrap="square" rtlCol="0">
            <a:spAutoFit/>
          </a:bodyPr>
          <a:lstStyle/>
          <a:p>
            <a:pPr algn="ctr"/>
            <a:r>
              <a:rPr lang="en-US" b="1" dirty="0" smtClean="0">
                <a:solidFill>
                  <a:schemeClr val="bg1"/>
                </a:solidFill>
                <a:latin typeface="Times New Roman" pitchFamily="18" charset="0"/>
                <a:cs typeface="Times New Roman" pitchFamily="18" charset="0"/>
              </a:rPr>
              <a:t>Christopher </a:t>
            </a:r>
            <a:r>
              <a:rPr lang="en-US" b="1" dirty="0" err="1" smtClean="0">
                <a:solidFill>
                  <a:schemeClr val="bg1"/>
                </a:solidFill>
                <a:latin typeface="Times New Roman" pitchFamily="18" charset="0"/>
                <a:cs typeface="Times New Roman" pitchFamily="18" charset="0"/>
              </a:rPr>
              <a:t>Cockerell</a:t>
            </a:r>
            <a:r>
              <a:rPr lang="en-US" b="1" dirty="0" smtClean="0">
                <a:solidFill>
                  <a:schemeClr val="bg1"/>
                </a:solidFill>
                <a:latin typeface="Times New Roman" pitchFamily="18" charset="0"/>
                <a:cs typeface="Times New Roman" pitchFamily="18" charset="0"/>
              </a:rPr>
              <a:t/>
            </a:r>
            <a:br>
              <a:rPr lang="en-US" b="1" dirty="0" smtClean="0">
                <a:solidFill>
                  <a:schemeClr val="bg1"/>
                </a:solidFill>
                <a:latin typeface="Times New Roman" pitchFamily="18" charset="0"/>
                <a:cs typeface="Times New Roman" pitchFamily="18" charset="0"/>
              </a:rPr>
            </a:br>
            <a:r>
              <a:rPr lang="en-US" dirty="0" smtClean="0">
                <a:solidFill>
                  <a:schemeClr val="bg1"/>
                </a:solidFill>
                <a:latin typeface="Times New Roman" pitchFamily="18" charset="0"/>
                <a:cs typeface="Times New Roman" pitchFamily="18" charset="0"/>
              </a:rPr>
              <a:t>Inventor of the hovercraft,</a:t>
            </a:r>
          </a:p>
          <a:p>
            <a:pPr algn="ctr"/>
            <a:r>
              <a:rPr lang="en-US" dirty="0" smtClean="0">
                <a:solidFill>
                  <a:schemeClr val="bg1"/>
                </a:solidFill>
                <a:latin typeface="Times New Roman" pitchFamily="18" charset="0"/>
                <a:cs typeface="Times New Roman" pitchFamily="18" charset="0"/>
              </a:rPr>
              <a:t>with his first prototype that proved the idea would work</a:t>
            </a:r>
            <a:endParaRPr lang="en-US" dirty="0">
              <a:solidFill>
                <a:schemeClr val="bg1"/>
              </a:solidFill>
            </a:endParaRPr>
          </a:p>
        </p:txBody>
      </p:sp>
      <p:pic>
        <p:nvPicPr>
          <p:cNvPr id="10" name="Picture 2" descr="C:\Users\User\Desktop\مجلد جديد\152188فا30466_0f672c98f3_b.png"/>
          <p:cNvPicPr>
            <a:picLocks noChangeAspect="1" noChangeArrowheads="1"/>
          </p:cNvPicPr>
          <p:nvPr/>
        </p:nvPicPr>
        <p:blipFill>
          <a:blip r:embed="rId6" cstate="print"/>
          <a:srcRect/>
          <a:stretch>
            <a:fillRect/>
          </a:stretch>
        </p:blipFill>
        <p:spPr bwMode="auto">
          <a:xfrm rot="21079607">
            <a:off x="3224897" y="4890210"/>
            <a:ext cx="6502400" cy="6502400"/>
          </a:xfrm>
          <a:prstGeom prst="rect">
            <a:avLst/>
          </a:prstGeom>
          <a:noFill/>
        </p:spPr>
      </p:pic>
      <p:pic>
        <p:nvPicPr>
          <p:cNvPr id="11" name="Picture 3" descr="C:\Users\User\Desktop\مجلد جديد (2)\بفاتبليبؤلابفل.png"/>
          <p:cNvPicPr>
            <a:picLocks noChangeAspect="1" noChangeArrowheads="1"/>
          </p:cNvPicPr>
          <p:nvPr/>
        </p:nvPicPr>
        <p:blipFill>
          <a:blip r:embed="rId7" cstate="print"/>
          <a:srcRect/>
          <a:stretch>
            <a:fillRect/>
          </a:stretch>
        </p:blipFill>
        <p:spPr bwMode="auto">
          <a:xfrm rot="21418842">
            <a:off x="4499568" y="3940481"/>
            <a:ext cx="3821947" cy="281881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مجلد جديد\33333.JPG"/>
          <p:cNvPicPr>
            <a:picLocks noChangeAspect="1" noChangeArrowheads="1"/>
          </p:cNvPicPr>
          <p:nvPr/>
        </p:nvPicPr>
        <p:blipFill>
          <a:blip r:embed="rId2" cstate="print"/>
          <a:srcRect/>
          <a:stretch>
            <a:fillRect/>
          </a:stretch>
        </p:blipFill>
        <p:spPr bwMode="auto">
          <a:xfrm>
            <a:off x="0" y="0"/>
            <a:ext cx="9247333" cy="6858000"/>
          </a:xfrm>
          <a:prstGeom prst="rect">
            <a:avLst/>
          </a:prstGeom>
          <a:noFill/>
        </p:spPr>
      </p:pic>
      <p:pic>
        <p:nvPicPr>
          <p:cNvPr id="5" name="Picture 3" descr="D:\cc\collage_car_01.jpg"/>
          <p:cNvPicPr>
            <a:picLocks noChangeAspect="1" noChangeArrowheads="1"/>
          </p:cNvPicPr>
          <p:nvPr/>
        </p:nvPicPr>
        <p:blipFill>
          <a:blip r:embed="rId3" cstate="print"/>
          <a:srcRect/>
          <a:stretch>
            <a:fillRect/>
          </a:stretch>
        </p:blipFill>
        <p:spPr bwMode="auto">
          <a:xfrm>
            <a:off x="0" y="1700808"/>
            <a:ext cx="9324528" cy="72008"/>
          </a:xfrm>
          <a:prstGeom prst="rect">
            <a:avLst/>
          </a:prstGeom>
          <a:noFill/>
        </p:spPr>
      </p:pic>
      <p:pic>
        <p:nvPicPr>
          <p:cNvPr id="6" name="Picture 3" descr="C:\Users\User\Desktop\مجلد جديد\faffeee97f8e0b02f35193feb593ec94.png"/>
          <p:cNvPicPr>
            <a:picLocks noChangeAspect="1" noChangeArrowheads="1"/>
          </p:cNvPicPr>
          <p:nvPr/>
        </p:nvPicPr>
        <p:blipFill>
          <a:blip r:embed="rId4" cstate="print"/>
          <a:srcRect/>
          <a:stretch>
            <a:fillRect/>
          </a:stretch>
        </p:blipFill>
        <p:spPr bwMode="auto">
          <a:xfrm>
            <a:off x="2123728" y="188640"/>
            <a:ext cx="1584176" cy="1039485"/>
          </a:xfrm>
          <a:prstGeom prst="rect">
            <a:avLst/>
          </a:prstGeom>
          <a:noFill/>
          <a:effectLst>
            <a:glow rad="101600">
              <a:schemeClr val="bg1">
                <a:alpha val="60000"/>
              </a:schemeClr>
            </a:glow>
          </a:effectLst>
        </p:spPr>
      </p:pic>
      <p:sp>
        <p:nvSpPr>
          <p:cNvPr id="7" name="مربع نص 6"/>
          <p:cNvSpPr txBox="1"/>
          <p:nvPr/>
        </p:nvSpPr>
        <p:spPr>
          <a:xfrm>
            <a:off x="3923928" y="188640"/>
            <a:ext cx="3096344" cy="1107996"/>
          </a:xfrm>
          <a:prstGeom prst="rect">
            <a:avLst/>
          </a:prstGeom>
          <a:noFill/>
          <a:effectLst>
            <a:outerShdw blurRad="50800" dist="50800" dir="5400000" algn="ctr" rotWithShape="0">
              <a:schemeClr val="tx1"/>
            </a:outerShdw>
          </a:effectLst>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Literature </a:t>
            </a:r>
            <a:endParaRPr lang="ar-SA"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r>
              <a:rPr lang="ar-SA"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Review</a:t>
            </a:r>
          </a:p>
          <a:p>
            <a:endParaRPr lang="en-US" dirty="0"/>
          </a:p>
        </p:txBody>
      </p:sp>
      <p:sp>
        <p:nvSpPr>
          <p:cNvPr id="8" name="مستطيل 7"/>
          <p:cNvSpPr/>
          <p:nvPr/>
        </p:nvSpPr>
        <p:spPr>
          <a:xfrm>
            <a:off x="3059832" y="1916832"/>
            <a:ext cx="3217547" cy="369332"/>
          </a:xfrm>
          <a:prstGeom prst="rect">
            <a:avLst/>
          </a:prstGeom>
          <a:effectLst>
            <a:outerShdw blurRad="50800" dir="5400000" algn="ctr" rotWithShape="0">
              <a:schemeClr val="tx1"/>
            </a:outerShdw>
          </a:effectLst>
        </p:spPr>
        <p:txBody>
          <a:bodyPr wrap="none">
            <a:spAutoFit/>
          </a:bodyPr>
          <a:lstStyle/>
          <a:p>
            <a:r>
              <a:rPr lang="en-US" dirty="0" smtClean="0">
                <a:solidFill>
                  <a:schemeClr val="bg1"/>
                </a:solidFill>
                <a:latin typeface="Times New Roman" charset="0"/>
                <a:ea typeface="Times New Roman" charset="0"/>
                <a:cs typeface="Times New Roman" charset="0"/>
              </a:rPr>
              <a:t>What distinguishing our project?</a:t>
            </a:r>
            <a:endParaRPr lang="en-US" dirty="0">
              <a:solidFill>
                <a:schemeClr val="bg1"/>
              </a:solidFill>
            </a:endParaRPr>
          </a:p>
        </p:txBody>
      </p:sp>
      <p:sp>
        <p:nvSpPr>
          <p:cNvPr id="10" name="Content Placeholder 2"/>
          <p:cNvSpPr>
            <a:spLocks noGrp="1"/>
          </p:cNvSpPr>
          <p:nvPr>
            <p:ph idx="1"/>
          </p:nvPr>
        </p:nvSpPr>
        <p:spPr>
          <a:xfrm>
            <a:off x="0" y="1493520"/>
            <a:ext cx="10515600" cy="5364480"/>
          </a:xfrm>
        </p:spPr>
        <p:txBody>
          <a:bodyPr/>
          <a:lstStyle/>
          <a:p>
            <a:endParaRPr lang="en-US" dirty="0" smtClean="0">
              <a:latin typeface="Times New Roman" charset="0"/>
              <a:ea typeface="Times New Roman" charset="0"/>
              <a:cs typeface="Times New Roman" charset="0"/>
            </a:endParaRPr>
          </a:p>
          <a:p>
            <a:pPr marL="0" indent="0">
              <a:buNone/>
            </a:pPr>
            <a:endParaRPr lang="en-US" dirty="0" smtClean="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sp>
        <p:nvSpPr>
          <p:cNvPr id="11" name="Rectangle 4"/>
          <p:cNvSpPr/>
          <p:nvPr/>
        </p:nvSpPr>
        <p:spPr>
          <a:xfrm>
            <a:off x="1357290" y="2500306"/>
            <a:ext cx="1559166" cy="708709"/>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Times New Roman" pitchFamily="18" charset="0"/>
                <a:cs typeface="Times New Roman" pitchFamily="18" charset="0"/>
              </a:rPr>
              <a:t>CAD - DRAWING</a:t>
            </a:r>
            <a:endParaRPr lang="en-US" sz="1400" dirty="0">
              <a:latin typeface="Times New Roman" pitchFamily="18" charset="0"/>
              <a:cs typeface="Times New Roman" pitchFamily="18" charset="0"/>
            </a:endParaRPr>
          </a:p>
        </p:txBody>
      </p:sp>
      <p:cxnSp>
        <p:nvCxnSpPr>
          <p:cNvPr id="12" name="Straight Arrow Connector 6"/>
          <p:cNvCxnSpPr/>
          <p:nvPr/>
        </p:nvCxnSpPr>
        <p:spPr>
          <a:xfrm>
            <a:off x="2987824" y="2924944"/>
            <a:ext cx="1084040" cy="6540"/>
          </a:xfrm>
          <a:prstGeom prst="straightConnector1">
            <a:avLst/>
          </a:prstGeom>
          <a:ln w="28575">
            <a:gradFill>
              <a:gsLst>
                <a:gs pos="0">
                  <a:srgbClr val="FFFFFF"/>
                </a:gs>
                <a:gs pos="7001">
                  <a:srgbClr val="E6E6E6"/>
                </a:gs>
                <a:gs pos="32001">
                  <a:srgbClr val="7D8496"/>
                </a:gs>
                <a:gs pos="47000">
                  <a:srgbClr val="E6E6E6"/>
                </a:gs>
                <a:gs pos="85001">
                  <a:srgbClr val="7D8496"/>
                </a:gs>
                <a:gs pos="100000">
                  <a:srgbClr val="E6E6E6"/>
                </a:gs>
              </a:gsLst>
              <a:lin ang="5400000" scaled="0"/>
            </a:gradFill>
            <a:tailEnd type="arrow"/>
          </a:ln>
        </p:spPr>
        <p:style>
          <a:lnRef idx="1">
            <a:schemeClr val="accent1"/>
          </a:lnRef>
          <a:fillRef idx="0">
            <a:schemeClr val="accent1"/>
          </a:fillRef>
          <a:effectRef idx="0">
            <a:schemeClr val="accent1"/>
          </a:effectRef>
          <a:fontRef idx="minor">
            <a:schemeClr val="tx1"/>
          </a:fontRef>
        </p:style>
      </p:cxnSp>
      <p:sp>
        <p:nvSpPr>
          <p:cNvPr id="13" name="Rectangle 8"/>
          <p:cNvSpPr/>
          <p:nvPr/>
        </p:nvSpPr>
        <p:spPr>
          <a:xfrm>
            <a:off x="4000496" y="2500306"/>
            <a:ext cx="1796780" cy="721790"/>
          </a:xfrm>
          <a:prstGeom prst="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Calculation</a:t>
            </a:r>
            <a:endParaRPr lang="en-US" dirty="0">
              <a:latin typeface="Times New Roman" pitchFamily="18" charset="0"/>
              <a:cs typeface="Times New Roman" pitchFamily="18" charset="0"/>
            </a:endParaRPr>
          </a:p>
        </p:txBody>
      </p:sp>
      <p:cxnSp>
        <p:nvCxnSpPr>
          <p:cNvPr id="14" name="Straight Arrow Connector 5"/>
          <p:cNvCxnSpPr>
            <a:stCxn id="13" idx="3"/>
            <a:endCxn id="13" idx="3"/>
          </p:cNvCxnSpPr>
          <p:nvPr/>
        </p:nvCxnSpPr>
        <p:spPr>
          <a:xfrm>
            <a:off x="5797276" y="2861201"/>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1"/>
          <p:cNvSpPr/>
          <p:nvPr/>
        </p:nvSpPr>
        <p:spPr>
          <a:xfrm>
            <a:off x="6572264" y="2500306"/>
            <a:ext cx="2000264" cy="721790"/>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Choosing material</a:t>
            </a:r>
            <a:endParaRPr lang="en-US" dirty="0">
              <a:latin typeface="Times New Roman" pitchFamily="18" charset="0"/>
              <a:cs typeface="Times New Roman" pitchFamily="18" charset="0"/>
            </a:endParaRPr>
          </a:p>
        </p:txBody>
      </p:sp>
      <p:sp>
        <p:nvSpPr>
          <p:cNvPr id="18" name="Rectangle 15"/>
          <p:cNvSpPr/>
          <p:nvPr/>
        </p:nvSpPr>
        <p:spPr>
          <a:xfrm>
            <a:off x="6643702" y="3929066"/>
            <a:ext cx="1928826" cy="714380"/>
          </a:xfrm>
          <a:prstGeom prst="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Fabrication</a:t>
            </a:r>
            <a:endParaRPr lang="en-US" dirty="0">
              <a:latin typeface="Times New Roman" pitchFamily="18" charset="0"/>
              <a:cs typeface="Times New Roman" pitchFamily="18" charset="0"/>
            </a:endParaRPr>
          </a:p>
        </p:txBody>
      </p:sp>
      <p:sp>
        <p:nvSpPr>
          <p:cNvPr id="19" name="Rectangle 16"/>
          <p:cNvSpPr/>
          <p:nvPr/>
        </p:nvSpPr>
        <p:spPr>
          <a:xfrm>
            <a:off x="4000496" y="3929066"/>
            <a:ext cx="1796780" cy="710390"/>
          </a:xfrm>
          <a:prstGeom prst="rect">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Testing</a:t>
            </a:r>
            <a:endParaRPr lang="en-US" dirty="0">
              <a:latin typeface="Times New Roman" pitchFamily="18" charset="0"/>
              <a:cs typeface="Times New Roman" pitchFamily="18" charset="0"/>
            </a:endParaRPr>
          </a:p>
        </p:txBody>
      </p:sp>
      <p:sp>
        <p:nvSpPr>
          <p:cNvPr id="20" name="Rectangle 17"/>
          <p:cNvSpPr/>
          <p:nvPr/>
        </p:nvSpPr>
        <p:spPr>
          <a:xfrm>
            <a:off x="1285852" y="3929066"/>
            <a:ext cx="1785950" cy="71438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Outcomes</a:t>
            </a:r>
            <a:endParaRPr lang="en-US" dirty="0">
              <a:cs typeface="+mj-cs"/>
            </a:endParaRPr>
          </a:p>
        </p:txBody>
      </p:sp>
      <p:sp>
        <p:nvSpPr>
          <p:cNvPr id="24" name="TextBox 28"/>
          <p:cNvSpPr txBox="1"/>
          <p:nvPr/>
        </p:nvSpPr>
        <p:spPr>
          <a:xfrm>
            <a:off x="473307" y="4808285"/>
            <a:ext cx="9408160" cy="1938992"/>
          </a:xfrm>
          <a:prstGeom prst="rect">
            <a:avLst/>
          </a:prstGeom>
          <a:noFill/>
          <a:effectLst>
            <a:outerShdw blurRad="50800" dir="5400000" algn="ctr" rotWithShape="0">
              <a:schemeClr val="tx1"/>
            </a:outerShdw>
          </a:effectLst>
        </p:spPr>
        <p:txBody>
          <a:bodyPr wrap="square" rtlCol="0">
            <a:spAutoFit/>
          </a:bodyPr>
          <a:lstStyle/>
          <a:p>
            <a:pPr>
              <a:lnSpc>
                <a:spcPct val="150000"/>
              </a:lnSpc>
            </a:pPr>
            <a:r>
              <a:rPr lang="en-US" sz="2000" b="1" dirty="0" smtClean="0">
                <a:solidFill>
                  <a:schemeClr val="bg1"/>
                </a:solidFill>
                <a:latin typeface="Times New Roman" pitchFamily="18" charset="0"/>
                <a:cs typeface="Times New Roman" pitchFamily="18" charset="0"/>
              </a:rPr>
              <a:t>1/ Construct CAD model for our Project. </a:t>
            </a:r>
          </a:p>
          <a:p>
            <a:pPr>
              <a:lnSpc>
                <a:spcPct val="150000"/>
              </a:lnSpc>
            </a:pPr>
            <a:r>
              <a:rPr lang="en-US" sz="2000" b="1" dirty="0" smtClean="0">
                <a:solidFill>
                  <a:schemeClr val="bg1"/>
                </a:solidFill>
                <a:latin typeface="Times New Roman" pitchFamily="18" charset="0"/>
                <a:cs typeface="Times New Roman" pitchFamily="18" charset="0"/>
              </a:rPr>
              <a:t>2/ Material selection depends on our calculation. </a:t>
            </a:r>
          </a:p>
          <a:p>
            <a:pPr>
              <a:lnSpc>
                <a:spcPct val="150000"/>
              </a:lnSpc>
            </a:pPr>
            <a:r>
              <a:rPr lang="en-US" sz="2000" b="1" dirty="0" smtClean="0">
                <a:solidFill>
                  <a:schemeClr val="bg1"/>
                </a:solidFill>
                <a:latin typeface="Times New Roman" pitchFamily="18" charset="0"/>
                <a:cs typeface="Times New Roman" pitchFamily="18" charset="0"/>
              </a:rPr>
              <a:t>3/ Assembly drawings are given in manufacturing steps</a:t>
            </a:r>
          </a:p>
          <a:p>
            <a:pPr>
              <a:lnSpc>
                <a:spcPct val="150000"/>
              </a:lnSpc>
            </a:pPr>
            <a:r>
              <a:rPr lang="en-US" sz="2000" b="1" dirty="0" smtClean="0">
                <a:solidFill>
                  <a:schemeClr val="bg1"/>
                </a:solidFill>
                <a:latin typeface="Times New Roman" pitchFamily="18" charset="0"/>
                <a:cs typeface="Times New Roman" pitchFamily="18" charset="0"/>
              </a:rPr>
              <a:t>4/ Publicize the concept of hovercraft in KSA </a:t>
            </a:r>
            <a:endParaRPr lang="en-US" sz="2000" b="1" dirty="0">
              <a:solidFill>
                <a:schemeClr val="bg1"/>
              </a:solidFill>
              <a:latin typeface="Times New Roman" pitchFamily="18" charset="0"/>
              <a:cs typeface="Times New Roman" pitchFamily="18" charset="0"/>
            </a:endParaRPr>
          </a:p>
        </p:txBody>
      </p:sp>
      <p:cxnSp>
        <p:nvCxnSpPr>
          <p:cNvPr id="65" name="Straight Arrow Connector 6"/>
          <p:cNvCxnSpPr>
            <a:endCxn id="16" idx="1"/>
          </p:cNvCxnSpPr>
          <p:nvPr/>
        </p:nvCxnSpPr>
        <p:spPr>
          <a:xfrm>
            <a:off x="5790436" y="2852936"/>
            <a:ext cx="781828" cy="8265"/>
          </a:xfrm>
          <a:prstGeom prst="straightConnector1">
            <a:avLst/>
          </a:prstGeom>
          <a:ln w="28575">
            <a:gradFill>
              <a:gsLst>
                <a:gs pos="0">
                  <a:srgbClr val="FFFFFF"/>
                </a:gs>
                <a:gs pos="7001">
                  <a:srgbClr val="E6E6E6"/>
                </a:gs>
                <a:gs pos="32001">
                  <a:srgbClr val="7D8496"/>
                </a:gs>
                <a:gs pos="47000">
                  <a:srgbClr val="E6E6E6"/>
                </a:gs>
                <a:gs pos="85001">
                  <a:srgbClr val="7D8496"/>
                </a:gs>
                <a:gs pos="100000">
                  <a:srgbClr val="E6E6E6"/>
                </a:gs>
              </a:gsLst>
              <a:lin ang="5400000" scaled="0"/>
            </a:gra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6"/>
          <p:cNvCxnSpPr>
            <a:endCxn id="19" idx="3"/>
          </p:cNvCxnSpPr>
          <p:nvPr/>
        </p:nvCxnSpPr>
        <p:spPr>
          <a:xfrm rot="10800000" flipV="1">
            <a:off x="5797276" y="4283853"/>
            <a:ext cx="857256" cy="407"/>
          </a:xfrm>
          <a:prstGeom prst="straightConnector1">
            <a:avLst/>
          </a:prstGeom>
          <a:ln w="28575">
            <a:gradFill>
              <a:gsLst>
                <a:gs pos="0">
                  <a:srgbClr val="FFFFFF"/>
                </a:gs>
                <a:gs pos="7001">
                  <a:srgbClr val="E6E6E6"/>
                </a:gs>
                <a:gs pos="32001">
                  <a:srgbClr val="7D8496"/>
                </a:gs>
                <a:gs pos="47000">
                  <a:srgbClr val="E6E6E6"/>
                </a:gs>
                <a:gs pos="85001">
                  <a:srgbClr val="7D8496"/>
                </a:gs>
                <a:gs pos="100000">
                  <a:srgbClr val="E6E6E6"/>
                </a:gs>
              </a:gsLst>
              <a:lin ang="5400000" scaled="0"/>
            </a:gra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6"/>
          <p:cNvCxnSpPr/>
          <p:nvPr/>
        </p:nvCxnSpPr>
        <p:spPr>
          <a:xfrm rot="16200000" flipH="1">
            <a:off x="7215206" y="3571876"/>
            <a:ext cx="714382" cy="2"/>
          </a:xfrm>
          <a:prstGeom prst="straightConnector1">
            <a:avLst/>
          </a:prstGeom>
          <a:ln w="28575">
            <a:gradFill>
              <a:gsLst>
                <a:gs pos="0">
                  <a:srgbClr val="FFFFFF"/>
                </a:gs>
                <a:gs pos="7001">
                  <a:srgbClr val="E6E6E6"/>
                </a:gs>
                <a:gs pos="32001">
                  <a:srgbClr val="7D8496"/>
                </a:gs>
                <a:gs pos="47000">
                  <a:srgbClr val="E6E6E6"/>
                </a:gs>
                <a:gs pos="85001">
                  <a:srgbClr val="7D8496"/>
                </a:gs>
                <a:gs pos="100000">
                  <a:srgbClr val="E6E6E6"/>
                </a:gs>
              </a:gsLst>
              <a:lin ang="5400000" scaled="0"/>
            </a:gra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p:cNvCxnSpPr>
            <a:stCxn id="19" idx="1"/>
          </p:cNvCxnSpPr>
          <p:nvPr/>
        </p:nvCxnSpPr>
        <p:spPr>
          <a:xfrm rot="10800000" flipV="1">
            <a:off x="3071802" y="4284261"/>
            <a:ext cx="928694" cy="2402"/>
          </a:xfrm>
          <a:prstGeom prst="straightConnector1">
            <a:avLst/>
          </a:prstGeom>
          <a:ln w="28575">
            <a:gradFill>
              <a:gsLst>
                <a:gs pos="0">
                  <a:srgbClr val="FFFFFF"/>
                </a:gs>
                <a:gs pos="7001">
                  <a:srgbClr val="E6E6E6"/>
                </a:gs>
                <a:gs pos="32001">
                  <a:srgbClr val="7D8496"/>
                </a:gs>
                <a:gs pos="47000">
                  <a:srgbClr val="E6E6E6"/>
                </a:gs>
                <a:gs pos="85001">
                  <a:srgbClr val="7D8496"/>
                </a:gs>
                <a:gs pos="100000">
                  <a:srgbClr val="E6E6E6"/>
                </a:gs>
              </a:gsLst>
              <a:lin ang="5400000" scaled="0"/>
            </a:gra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6"/>
          <p:cNvCxnSpPr>
            <a:endCxn id="11" idx="2"/>
          </p:cNvCxnSpPr>
          <p:nvPr/>
        </p:nvCxnSpPr>
        <p:spPr>
          <a:xfrm rot="16200000" flipV="1">
            <a:off x="1779966" y="3565923"/>
            <a:ext cx="720051" cy="6235"/>
          </a:xfrm>
          <a:prstGeom prst="straightConnector1">
            <a:avLst/>
          </a:prstGeom>
          <a:ln w="28575">
            <a:gradFill>
              <a:gsLst>
                <a:gs pos="0">
                  <a:srgbClr val="FFFFFF"/>
                </a:gs>
                <a:gs pos="7001">
                  <a:srgbClr val="E6E6E6"/>
                </a:gs>
                <a:gs pos="32001">
                  <a:srgbClr val="7D8496"/>
                </a:gs>
                <a:gs pos="47000">
                  <a:srgbClr val="E6E6E6"/>
                </a:gs>
                <a:gs pos="85001">
                  <a:srgbClr val="7D8496"/>
                </a:gs>
                <a:gs pos="100000">
                  <a:srgbClr val="E6E6E6"/>
                </a:gs>
              </a:gsLst>
              <a:lin ang="5400000" scaled="0"/>
            </a:gra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
          <p:cNvCxnSpPr/>
          <p:nvPr/>
        </p:nvCxnSpPr>
        <p:spPr>
          <a:xfrm rot="10800000" flipV="1">
            <a:off x="357158" y="4286256"/>
            <a:ext cx="928694" cy="2402"/>
          </a:xfrm>
          <a:prstGeom prst="straightConnector1">
            <a:avLst/>
          </a:prstGeom>
          <a:ln w="28575">
            <a:gradFill>
              <a:gsLst>
                <a:gs pos="0">
                  <a:srgbClr val="FFFFFF"/>
                </a:gs>
                <a:gs pos="7001">
                  <a:srgbClr val="E6E6E6"/>
                </a:gs>
                <a:gs pos="32001">
                  <a:srgbClr val="7D8496"/>
                </a:gs>
                <a:gs pos="47000">
                  <a:srgbClr val="E6E6E6"/>
                </a:gs>
                <a:gs pos="85001">
                  <a:srgbClr val="7D8496"/>
                </a:gs>
                <a:gs pos="100000">
                  <a:srgbClr val="E6E6E6"/>
                </a:gs>
              </a:gsLst>
              <a:lin ang="5400000" scaled="0"/>
            </a:gra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6"/>
          <p:cNvCxnSpPr/>
          <p:nvPr/>
        </p:nvCxnSpPr>
        <p:spPr>
          <a:xfrm>
            <a:off x="251520" y="2852936"/>
            <a:ext cx="1084040" cy="6540"/>
          </a:xfrm>
          <a:prstGeom prst="straightConnector1">
            <a:avLst/>
          </a:prstGeom>
          <a:ln w="28575">
            <a:gradFill>
              <a:gsLst>
                <a:gs pos="0">
                  <a:srgbClr val="FFFFFF"/>
                </a:gs>
                <a:gs pos="7001">
                  <a:srgbClr val="E6E6E6"/>
                </a:gs>
                <a:gs pos="32001">
                  <a:srgbClr val="7D8496"/>
                </a:gs>
                <a:gs pos="47000">
                  <a:srgbClr val="E6E6E6"/>
                </a:gs>
                <a:gs pos="85001">
                  <a:srgbClr val="7D8496"/>
                </a:gs>
                <a:gs pos="100000">
                  <a:srgbClr val="E6E6E6"/>
                </a:gs>
              </a:gsLst>
              <a:lin ang="5400000" scaled="0"/>
            </a:gradFill>
            <a:tailEnd type="arrow"/>
          </a:ln>
        </p:spPr>
        <p:style>
          <a:lnRef idx="1">
            <a:schemeClr val="accent1"/>
          </a:lnRef>
          <a:fillRef idx="0">
            <a:schemeClr val="accent1"/>
          </a:fillRef>
          <a:effectRef idx="0">
            <a:schemeClr val="accent1"/>
          </a:effectRef>
          <a:fontRef idx="minor">
            <a:schemeClr val="tx1"/>
          </a:fontRef>
        </p:style>
      </p:cxnSp>
      <p:sp>
        <p:nvSpPr>
          <p:cNvPr id="25" name="مربع نص 24"/>
          <p:cNvSpPr txBox="1"/>
          <p:nvPr/>
        </p:nvSpPr>
        <p:spPr>
          <a:xfrm>
            <a:off x="251520" y="2492896"/>
            <a:ext cx="936104" cy="338554"/>
          </a:xfrm>
          <a:prstGeom prst="rect">
            <a:avLst/>
          </a:prstGeom>
          <a:noFill/>
        </p:spPr>
        <p:txBody>
          <a:bodyPr wrap="square" rtlCol="0">
            <a:spAutoFit/>
          </a:bodyPr>
          <a:lstStyle/>
          <a:p>
            <a:r>
              <a:rPr lang="en-US" sz="1600" dirty="0" smtClean="0">
                <a:solidFill>
                  <a:schemeClr val="bg1"/>
                </a:solidFill>
                <a:latin typeface="Times New Roman" pitchFamily="18" charset="0"/>
                <a:cs typeface="Times New Roman" pitchFamily="18" charset="0"/>
              </a:rPr>
              <a:t>START</a:t>
            </a:r>
            <a:endParaRPr lang="en-US" sz="1600" dirty="0">
              <a:solidFill>
                <a:schemeClr val="bg1"/>
              </a:solidFill>
              <a:latin typeface="Times New Roman" pitchFamily="18" charset="0"/>
              <a:cs typeface="Times New Roman" pitchFamily="18" charset="0"/>
            </a:endParaRPr>
          </a:p>
        </p:txBody>
      </p:sp>
      <p:sp>
        <p:nvSpPr>
          <p:cNvPr id="26" name="مربع نص 25"/>
          <p:cNvSpPr txBox="1"/>
          <p:nvPr/>
        </p:nvSpPr>
        <p:spPr>
          <a:xfrm>
            <a:off x="251520" y="3933056"/>
            <a:ext cx="1080120" cy="338554"/>
          </a:xfrm>
          <a:prstGeom prst="rect">
            <a:avLst/>
          </a:prstGeom>
          <a:noFill/>
        </p:spPr>
        <p:txBody>
          <a:bodyPr wrap="square" rtlCol="0">
            <a:spAutoFit/>
          </a:bodyPr>
          <a:lstStyle/>
          <a:p>
            <a:r>
              <a:rPr lang="en-US" sz="1600" dirty="0" smtClean="0">
                <a:solidFill>
                  <a:schemeClr val="bg1"/>
                </a:solidFill>
                <a:latin typeface="Times New Roman" pitchFamily="18" charset="0"/>
                <a:cs typeface="Times New Roman" pitchFamily="18" charset="0"/>
              </a:rPr>
              <a:t>FINISH</a:t>
            </a:r>
            <a:endParaRPr lang="en-US" sz="1600" dirty="0">
              <a:solidFill>
                <a:schemeClr val="bg1"/>
              </a:solidFill>
              <a:latin typeface="Times New Roman" pitchFamily="18" charset="0"/>
              <a:cs typeface="Times New Roman" pitchFamily="18" charset="0"/>
            </a:endParaRPr>
          </a:p>
        </p:txBody>
      </p:sp>
      <p:sp>
        <p:nvSpPr>
          <p:cNvPr id="28" name="مربع نص 27"/>
          <p:cNvSpPr txBox="1"/>
          <p:nvPr/>
        </p:nvSpPr>
        <p:spPr>
          <a:xfrm>
            <a:off x="1691680" y="3645024"/>
            <a:ext cx="1440160" cy="338554"/>
          </a:xfrm>
          <a:prstGeom prst="rect">
            <a:avLst/>
          </a:prstGeom>
          <a:noFill/>
        </p:spPr>
        <p:txBody>
          <a:bodyPr wrap="square" rtlCol="0">
            <a:spAutoFit/>
          </a:bodyPr>
          <a:lstStyle/>
          <a:p>
            <a:r>
              <a:rPr lang="en-US" sz="1600" dirty="0" smtClean="0">
                <a:solidFill>
                  <a:schemeClr val="bg1"/>
                </a:solidFill>
                <a:latin typeface="Times New Roman" pitchFamily="18" charset="0"/>
                <a:cs typeface="Times New Roman" pitchFamily="18" charset="0"/>
              </a:rPr>
              <a:t>GO   BACK</a:t>
            </a:r>
            <a:endParaRPr lang="en-US" sz="1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مجلد جديد\33333.JPG"/>
          <p:cNvPicPr>
            <a:picLocks noChangeAspect="1" noChangeArrowheads="1"/>
          </p:cNvPicPr>
          <p:nvPr/>
        </p:nvPicPr>
        <p:blipFill>
          <a:blip r:embed="rId2" cstate="print"/>
          <a:srcRect/>
          <a:stretch>
            <a:fillRect/>
          </a:stretch>
        </p:blipFill>
        <p:spPr bwMode="auto">
          <a:xfrm>
            <a:off x="0" y="0"/>
            <a:ext cx="9247333" cy="6858000"/>
          </a:xfrm>
          <a:prstGeom prst="rect">
            <a:avLst/>
          </a:prstGeom>
          <a:noFill/>
        </p:spPr>
      </p:pic>
      <p:pic>
        <p:nvPicPr>
          <p:cNvPr id="6" name="Picture 3" descr="D:\cc\collage_car_01.jpg"/>
          <p:cNvPicPr>
            <a:picLocks noChangeAspect="1" noChangeArrowheads="1"/>
          </p:cNvPicPr>
          <p:nvPr/>
        </p:nvPicPr>
        <p:blipFill>
          <a:blip r:embed="rId3" cstate="print"/>
          <a:srcRect/>
          <a:stretch>
            <a:fillRect/>
          </a:stretch>
        </p:blipFill>
        <p:spPr bwMode="auto">
          <a:xfrm>
            <a:off x="0" y="1916832"/>
            <a:ext cx="9324528" cy="72008"/>
          </a:xfrm>
          <a:prstGeom prst="rect">
            <a:avLst/>
          </a:prstGeom>
          <a:noFill/>
        </p:spPr>
      </p:pic>
      <p:pic>
        <p:nvPicPr>
          <p:cNvPr id="7" name="Picture 2" descr="C:\Users\User\Desktop\مجلد جديد\Mييييييlogy1.png"/>
          <p:cNvPicPr>
            <a:picLocks noChangeAspect="1" noChangeArrowheads="1"/>
          </p:cNvPicPr>
          <p:nvPr/>
        </p:nvPicPr>
        <p:blipFill>
          <a:blip r:embed="rId4" cstate="print">
            <a:lum bright="4000"/>
          </a:blip>
          <a:srcRect/>
          <a:stretch>
            <a:fillRect/>
          </a:stretch>
        </p:blipFill>
        <p:spPr bwMode="auto">
          <a:xfrm>
            <a:off x="2411760" y="404664"/>
            <a:ext cx="1368152" cy="1328029"/>
          </a:xfrm>
          <a:prstGeom prst="rect">
            <a:avLst/>
          </a:prstGeom>
          <a:noFill/>
          <a:effectLst>
            <a:glow rad="101600">
              <a:schemeClr val="bg1">
                <a:alpha val="60000"/>
              </a:schemeClr>
            </a:glow>
            <a:outerShdw blurRad="50800" dist="50800" dir="5400000" algn="ctr" rotWithShape="0">
              <a:schemeClr val="bg1"/>
            </a:outerShdw>
          </a:effectLst>
        </p:spPr>
      </p:pic>
      <p:sp>
        <p:nvSpPr>
          <p:cNvPr id="8" name="مربع نص 7"/>
          <p:cNvSpPr txBox="1"/>
          <p:nvPr/>
        </p:nvSpPr>
        <p:spPr>
          <a:xfrm>
            <a:off x="3995936" y="653179"/>
            <a:ext cx="2664296" cy="830997"/>
          </a:xfrm>
          <a:prstGeom prst="rect">
            <a:avLst/>
          </a:prstGeom>
          <a:noFill/>
          <a:effectLst>
            <a:outerShdw blurRad="50800" dist="50800" dir="5400000" algn="ctr" rotWithShape="0">
              <a:schemeClr val="tx1"/>
            </a:outerShdw>
          </a:effectLst>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Design specifications </a:t>
            </a:r>
          </a:p>
        </p:txBody>
      </p:sp>
      <p:sp>
        <p:nvSpPr>
          <p:cNvPr id="11" name="مستطيل 10"/>
          <p:cNvSpPr/>
          <p:nvPr/>
        </p:nvSpPr>
        <p:spPr>
          <a:xfrm>
            <a:off x="1547664" y="2204864"/>
            <a:ext cx="6192688" cy="646331"/>
          </a:xfrm>
          <a:prstGeom prst="rect">
            <a:avLst/>
          </a:prstGeom>
          <a:effectLst>
            <a:outerShdw blurRad="50800" dir="5400000" algn="ctr" rotWithShape="0">
              <a:schemeClr val="tx1"/>
            </a:outerShdw>
          </a:effectLst>
        </p:spPr>
        <p:txBody>
          <a:bodyPr wrap="square">
            <a:spAutoFit/>
          </a:bodyPr>
          <a:lstStyle/>
          <a:p>
            <a:pPr marL="457200" indent="-457200" algn="ctr">
              <a:defRPr/>
            </a:pPr>
            <a:r>
              <a:rPr lang="en-US" b="1" dirty="0" smtClean="0">
                <a:solidFill>
                  <a:schemeClr val="bg1"/>
                </a:solidFill>
                <a:latin typeface="Times New Roman" panose="02020603050405020304" pitchFamily="18" charset="0"/>
                <a:cs typeface="Times New Roman" panose="02020603050405020304" pitchFamily="18" charset="0"/>
              </a:rPr>
              <a:t>we determined the most important principles to structure our hovercraft, we consider the following Specifications:</a:t>
            </a:r>
          </a:p>
        </p:txBody>
      </p:sp>
      <p:sp>
        <p:nvSpPr>
          <p:cNvPr id="14" name="مستطيل 13"/>
          <p:cNvSpPr/>
          <p:nvPr/>
        </p:nvSpPr>
        <p:spPr>
          <a:xfrm>
            <a:off x="7956376" y="1700808"/>
            <a:ext cx="1334020" cy="246221"/>
          </a:xfrm>
          <a:prstGeom prst="rect">
            <a:avLst/>
          </a:prstGeom>
        </p:spPr>
        <p:txBody>
          <a:bodyPr wrap="none">
            <a:spAutoFit/>
          </a:bodyPr>
          <a:lstStyle/>
          <a:p>
            <a:r>
              <a:rPr lang="en-US" sz="1000" b="1" dirty="0" smtClean="0">
                <a:solidFill>
                  <a:schemeClr val="bg1"/>
                </a:solidFill>
                <a:latin typeface="Times New Roman" pitchFamily="18" charset="0"/>
                <a:cs typeface="Times New Roman" pitchFamily="18" charset="0"/>
              </a:rPr>
              <a:t>Abdullah </a:t>
            </a:r>
            <a:r>
              <a:rPr lang="en-US" sz="1000" b="1" dirty="0" err="1" smtClean="0">
                <a:solidFill>
                  <a:schemeClr val="bg1"/>
                </a:solidFill>
                <a:latin typeface="Times New Roman" pitchFamily="18" charset="0"/>
                <a:cs typeface="Times New Roman" pitchFamily="18" charset="0"/>
              </a:rPr>
              <a:t>AlZahrani</a:t>
            </a:r>
            <a:r>
              <a:rPr lang="en-US" sz="1000" b="1" dirty="0" smtClean="0">
                <a:solidFill>
                  <a:schemeClr val="bg1"/>
                </a:solidFill>
                <a:latin typeface="Times New Roman" pitchFamily="18" charset="0"/>
                <a:cs typeface="Times New Roman" pitchFamily="18" charset="0"/>
              </a:rPr>
              <a:t> </a:t>
            </a:r>
            <a:endParaRPr lang="en-US" sz="1000" dirty="0"/>
          </a:p>
        </p:txBody>
      </p:sp>
      <p:sp>
        <p:nvSpPr>
          <p:cNvPr id="2" name="TextBox 1"/>
          <p:cNvSpPr txBox="1"/>
          <p:nvPr/>
        </p:nvSpPr>
        <p:spPr>
          <a:xfrm>
            <a:off x="287524" y="3027024"/>
            <a:ext cx="8712968" cy="3970318"/>
          </a:xfrm>
          <a:prstGeom prst="rect">
            <a:avLst/>
          </a:prstGeom>
        </p:spPr>
        <p:txBody>
          <a:bodyPr wrap="square" rtlCol="0">
            <a:spAutoFit/>
          </a:bodyPr>
          <a:lstStyle/>
          <a:p>
            <a:pPr marL="285750" lvl="0" indent="-285750" algn="ctr">
              <a:lnSpc>
                <a:spcPct val="150000"/>
              </a:lnSpc>
              <a:buFont typeface="Arial" panose="020B0604020202020204" pitchFamily="34" charset="0"/>
              <a:buChar char="•"/>
            </a:pPr>
            <a:r>
              <a:rPr lang="en-US" sz="21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Design and assemble the parts of the vehicle using CAD</a:t>
            </a:r>
            <a:endParaRPr lang="en-US" sz="21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285750" lvl="0" indent="-285750" algn="ctr">
              <a:lnSpc>
                <a:spcPct val="150000"/>
              </a:lnSpc>
              <a:buFont typeface="Arial" panose="020B0604020202020204" pitchFamily="34" charset="0"/>
              <a:buChar char="•"/>
            </a:pPr>
            <a:r>
              <a:rPr lang="en-US" sz="21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Construct </a:t>
            </a:r>
            <a:r>
              <a:rPr lang="en-US" sz="21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 vehicle with a dimension of 2.40 m in length and 1.20 in width.</a:t>
            </a:r>
          </a:p>
          <a:p>
            <a:pPr marL="285750" lvl="0" indent="-285750" algn="ctr">
              <a:lnSpc>
                <a:spcPct val="150000"/>
              </a:lnSpc>
              <a:buFont typeface="Arial" panose="020B0604020202020204" pitchFamily="34" charset="0"/>
              <a:buChar char="•"/>
            </a:pPr>
            <a:r>
              <a:rPr lang="en-US" sz="21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Implementing two engines one for thrust with rated power of 10HP and another one with a rated power of </a:t>
            </a:r>
            <a:r>
              <a:rPr lang="en-US" sz="21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6-7HP for left .</a:t>
            </a:r>
            <a:endParaRPr lang="en-US" sz="21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285750" lvl="0" indent="-285750" algn="ctr">
              <a:lnSpc>
                <a:spcPct val="150000"/>
              </a:lnSpc>
              <a:buFont typeface="Arial" panose="020B0604020202020204" pitchFamily="34" charset="0"/>
              <a:buChar char="•"/>
            </a:pPr>
            <a:r>
              <a:rPr lang="en-US" sz="21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Construct the </a:t>
            </a:r>
            <a:r>
              <a:rPr lang="en-US" sz="21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Manual mechanism system </a:t>
            </a:r>
            <a:r>
              <a:rPr lang="en-US" sz="21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to monitor the hovercraft.</a:t>
            </a:r>
          </a:p>
          <a:p>
            <a:pPr marL="285750" lvl="0" indent="-285750" algn="ctr">
              <a:lnSpc>
                <a:spcPct val="150000"/>
              </a:lnSpc>
              <a:buFont typeface="Arial" panose="020B0604020202020204" pitchFamily="34" charset="0"/>
              <a:buChar char="•"/>
            </a:pPr>
            <a:r>
              <a:rPr lang="en-US" sz="21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Minimize the weight of the hovercraft by select materials like (plywood, foam, MDF, and fiber </a:t>
            </a:r>
            <a:r>
              <a:rPr lang="en-US" sz="21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glass).</a:t>
            </a:r>
            <a:endParaRPr lang="en-US" sz="21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285750" indent="-285750" algn="ctr">
              <a:lnSpc>
                <a:spcPct val="150000"/>
              </a:lnSpc>
              <a:buFont typeface="Arial" panose="020B0604020202020204" pitchFamily="34" charset="0"/>
              <a:buChar char="•"/>
            </a:pPr>
            <a:endParaRPr lang="en-US" sz="21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cc\collage_car_01.jpg"/>
          <p:cNvPicPr>
            <a:picLocks noChangeAspect="1" noChangeArrowheads="1"/>
          </p:cNvPicPr>
          <p:nvPr/>
        </p:nvPicPr>
        <p:blipFill>
          <a:blip r:embed="rId2" cstate="print"/>
          <a:srcRect/>
          <a:stretch>
            <a:fillRect/>
          </a:stretch>
        </p:blipFill>
        <p:spPr bwMode="auto">
          <a:xfrm>
            <a:off x="0" y="1700808"/>
            <a:ext cx="9324528" cy="72008"/>
          </a:xfrm>
          <a:prstGeom prst="rect">
            <a:avLst/>
          </a:prstGeom>
          <a:noFill/>
        </p:spPr>
      </p:pic>
      <p:sp>
        <p:nvSpPr>
          <p:cNvPr id="6" name="مستطيل 5"/>
          <p:cNvSpPr/>
          <p:nvPr/>
        </p:nvSpPr>
        <p:spPr>
          <a:xfrm>
            <a:off x="179512" y="2132856"/>
            <a:ext cx="8352928" cy="646331"/>
          </a:xfrm>
          <a:prstGeom prst="rect">
            <a:avLst/>
          </a:prstGeom>
        </p:spPr>
        <p:txBody>
          <a:bodyPr wrap="square">
            <a:spAutoFit/>
          </a:bodyPr>
          <a:lstStyle/>
          <a:p>
            <a:r>
              <a:rPr lang="en-US" b="1" dirty="0" smtClean="0">
                <a:solidFill>
                  <a:schemeClr val="bg1"/>
                </a:solidFill>
                <a:latin typeface="Times New Roman" panose="02020603050405020304" pitchFamily="18" charset="0"/>
                <a:cs typeface="Times New Roman" panose="02020603050405020304" pitchFamily="18" charset="0"/>
              </a:rPr>
              <a:t>we determined the type and specifications of the hovercraft designing based on factors :</a:t>
            </a:r>
          </a:p>
        </p:txBody>
      </p:sp>
      <p:sp>
        <p:nvSpPr>
          <p:cNvPr id="7" name="مستطيل 6"/>
          <p:cNvSpPr/>
          <p:nvPr/>
        </p:nvSpPr>
        <p:spPr>
          <a:xfrm>
            <a:off x="0" y="2708920"/>
            <a:ext cx="9144000" cy="3231654"/>
          </a:xfrm>
          <a:prstGeom prst="rect">
            <a:avLst/>
          </a:prstGeom>
        </p:spPr>
        <p:txBody>
          <a:bodyPr wrap="square">
            <a:spAutoFit/>
          </a:bodyPr>
          <a:lstStyle/>
          <a:p>
            <a:endParaRPr lang="en-US" b="1" dirty="0" smtClean="0">
              <a:solidFill>
                <a:schemeClr val="bg1"/>
              </a:solidFill>
              <a:latin typeface="Times New Roman" panose="02020603050405020304" pitchFamily="18" charset="0"/>
              <a:cs typeface="Times New Roman" panose="02020603050405020304" pitchFamily="18" charset="0"/>
            </a:endParaRPr>
          </a:p>
          <a:p>
            <a:pPr>
              <a:buFont typeface="Arial" pitchFamily="34" charset="0"/>
              <a:buChar char="•"/>
            </a:pPr>
            <a:r>
              <a:rPr lang="en-US" b="1" dirty="0" smtClean="0">
                <a:solidFill>
                  <a:schemeClr val="bg1"/>
                </a:solidFill>
                <a:latin typeface="Times New Roman" panose="02020603050405020304" pitchFamily="18" charset="0"/>
                <a:cs typeface="Times New Roman" panose="02020603050405020304" pitchFamily="18" charset="0"/>
              </a:rPr>
              <a:t>Limit of speed.</a:t>
            </a:r>
          </a:p>
          <a:p>
            <a:pPr marL="457200" lvl="2">
              <a:buFont typeface="Wingdings" pitchFamily="2" charset="2"/>
              <a:buChar char="Ø"/>
            </a:pPr>
            <a:r>
              <a:rPr lang="en-US" b="1" dirty="0" smtClean="0">
                <a:solidFill>
                  <a:schemeClr val="bg1"/>
                </a:solidFill>
                <a:latin typeface="Times New Roman" panose="02020603050405020304" pitchFamily="18" charset="0"/>
                <a:cs typeface="Times New Roman" panose="02020603050405020304" pitchFamily="18" charset="0"/>
              </a:rPr>
              <a:t>Engine Power</a:t>
            </a:r>
          </a:p>
          <a:p>
            <a:pPr marL="0" lvl="1"/>
            <a:endParaRPr lang="en-US" b="1" dirty="0" smtClean="0">
              <a:solidFill>
                <a:schemeClr val="bg1"/>
              </a:solidFill>
              <a:latin typeface="Times New Roman" panose="02020603050405020304" pitchFamily="18" charset="0"/>
              <a:cs typeface="Times New Roman" panose="02020603050405020304" pitchFamily="18" charset="0"/>
            </a:endParaRPr>
          </a:p>
          <a:p>
            <a:pPr>
              <a:buFont typeface="Arial" pitchFamily="34" charset="0"/>
              <a:buChar char="•"/>
            </a:pPr>
            <a:r>
              <a:rPr lang="en-US" b="1" dirty="0" smtClean="0">
                <a:solidFill>
                  <a:schemeClr val="bg1"/>
                </a:solidFill>
                <a:latin typeface="Times New Roman" panose="02020603050405020304" pitchFamily="18" charset="0"/>
                <a:cs typeface="Times New Roman" panose="02020603050405020304" pitchFamily="18" charset="0"/>
              </a:rPr>
              <a:t>Low weight.</a:t>
            </a:r>
          </a:p>
          <a:p>
            <a:pPr marL="457200" lvl="2">
              <a:buFont typeface="Wingdings" pitchFamily="2" charset="2"/>
              <a:buChar char="Ø"/>
            </a:pPr>
            <a:r>
              <a:rPr lang="en-US" b="1" dirty="0" smtClean="0">
                <a:solidFill>
                  <a:schemeClr val="bg1"/>
                </a:solidFill>
                <a:latin typeface="Times New Roman" panose="02020603050405020304" pitchFamily="18" charset="0"/>
                <a:cs typeface="Times New Roman" panose="02020603050405020304" pitchFamily="18" charset="0"/>
              </a:rPr>
              <a:t>Pressure</a:t>
            </a:r>
          </a:p>
          <a:p>
            <a:pPr marL="457200" lvl="2">
              <a:buFont typeface="Wingdings" pitchFamily="2" charset="2"/>
              <a:buChar char="Ø"/>
            </a:pPr>
            <a:r>
              <a:rPr lang="en-US" b="1" dirty="0" smtClean="0">
                <a:solidFill>
                  <a:schemeClr val="bg1"/>
                </a:solidFill>
                <a:latin typeface="Times New Roman" panose="02020603050405020304" pitchFamily="18" charset="0"/>
                <a:cs typeface="Times New Roman" panose="02020603050405020304" pitchFamily="18" charset="0"/>
              </a:rPr>
              <a:t>Sizing of hovercraft</a:t>
            </a:r>
          </a:p>
          <a:p>
            <a:endParaRPr lang="en-US" b="1" dirty="0" smtClean="0">
              <a:solidFill>
                <a:schemeClr val="bg1"/>
              </a:solidFill>
              <a:latin typeface="Times New Roman" panose="02020603050405020304" pitchFamily="18" charset="0"/>
              <a:cs typeface="Times New Roman" panose="02020603050405020304" pitchFamily="18" charset="0"/>
            </a:endParaRPr>
          </a:p>
          <a:p>
            <a:pPr>
              <a:buFont typeface="Arial" pitchFamily="34" charset="0"/>
              <a:buChar char="•"/>
            </a:pPr>
            <a:r>
              <a:rPr lang="en-US" b="1" dirty="0" smtClean="0">
                <a:solidFill>
                  <a:schemeClr val="bg1"/>
                </a:solidFill>
                <a:latin typeface="Times New Roman" panose="02020603050405020304" pitchFamily="18" charset="0"/>
                <a:cs typeface="Times New Roman" panose="02020603050405020304" pitchFamily="18" charset="0"/>
              </a:rPr>
              <a:t>Durability.</a:t>
            </a:r>
          </a:p>
          <a:p>
            <a:pPr marL="457200" lvl="2">
              <a:buFont typeface="Wingdings" pitchFamily="2" charset="2"/>
              <a:buChar char="Ø"/>
            </a:pPr>
            <a:r>
              <a:rPr lang="en-US" b="1" dirty="0" smtClean="0">
                <a:solidFill>
                  <a:schemeClr val="bg1"/>
                </a:solidFill>
                <a:latin typeface="Times New Roman" panose="02020603050405020304" pitchFamily="18" charset="0"/>
                <a:cs typeface="Times New Roman" panose="02020603050405020304" pitchFamily="18" charset="0"/>
              </a:rPr>
              <a:t>Thrust and lift </a:t>
            </a:r>
          </a:p>
          <a:p>
            <a:endParaRPr lang="en-US" b="1" dirty="0" smtClean="0">
              <a:solidFill>
                <a:schemeClr val="bg1"/>
              </a:solidFill>
              <a:latin typeface="Times New Roman" panose="02020603050405020304" pitchFamily="18" charset="0"/>
              <a:cs typeface="Times New Roman" panose="02020603050405020304" pitchFamily="18" charset="0"/>
            </a:endParaRPr>
          </a:p>
        </p:txBody>
      </p:sp>
      <p:sp>
        <p:nvSpPr>
          <p:cNvPr id="9" name="مربع نص 8"/>
          <p:cNvSpPr txBox="1"/>
          <p:nvPr/>
        </p:nvSpPr>
        <p:spPr>
          <a:xfrm>
            <a:off x="3851920" y="692696"/>
            <a:ext cx="2664296" cy="1107996"/>
          </a:xfrm>
          <a:prstGeom prst="rect">
            <a:avLst/>
          </a:prstGeom>
          <a:noFill/>
          <a:effectLst>
            <a:outerShdw blurRad="50800" dist="50800" dir="5400000" algn="ctr" rotWithShape="0">
              <a:schemeClr val="tx1"/>
            </a:outerShdw>
          </a:effectLst>
        </p:spPr>
        <p:txBody>
          <a:bodyPr wrap="square" rtlCol="0">
            <a:spAutoFit/>
          </a:bodyPr>
          <a:lstStyle/>
          <a:p>
            <a:r>
              <a:rPr lang="ar-SA"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Design Methodology</a:t>
            </a:r>
          </a:p>
          <a:p>
            <a:endParaRPr lang="en-US" dirty="0"/>
          </a:p>
        </p:txBody>
      </p:sp>
      <p:pic>
        <p:nvPicPr>
          <p:cNvPr id="14" name="Picture 2" descr="C:\Users\User\Desktop\مجلد جديد\33333.JPG"/>
          <p:cNvPicPr>
            <a:picLocks noChangeAspect="1" noChangeArrowheads="1"/>
          </p:cNvPicPr>
          <p:nvPr/>
        </p:nvPicPr>
        <p:blipFill>
          <a:blip r:embed="rId3" cstate="print"/>
          <a:srcRect/>
          <a:stretch>
            <a:fillRect/>
          </a:stretch>
        </p:blipFill>
        <p:spPr bwMode="auto">
          <a:xfrm>
            <a:off x="0" y="27384"/>
            <a:ext cx="9247333" cy="6858000"/>
          </a:xfrm>
          <a:prstGeom prst="rect">
            <a:avLst/>
          </a:prstGeom>
          <a:noFill/>
        </p:spPr>
      </p:pic>
      <p:pic>
        <p:nvPicPr>
          <p:cNvPr id="15" name="Picture 3" descr="D:\cc\collage_car_01.jpg"/>
          <p:cNvPicPr>
            <a:picLocks noChangeAspect="1" noChangeArrowheads="1"/>
          </p:cNvPicPr>
          <p:nvPr/>
        </p:nvPicPr>
        <p:blipFill>
          <a:blip r:embed="rId2" cstate="print"/>
          <a:srcRect/>
          <a:stretch>
            <a:fillRect/>
          </a:stretch>
        </p:blipFill>
        <p:spPr bwMode="auto">
          <a:xfrm>
            <a:off x="0" y="1772816"/>
            <a:ext cx="9324528" cy="72008"/>
          </a:xfrm>
          <a:prstGeom prst="rect">
            <a:avLst/>
          </a:prstGeom>
          <a:noFill/>
        </p:spPr>
      </p:pic>
      <p:pic>
        <p:nvPicPr>
          <p:cNvPr id="16" name="Picture 2" descr="C:\Users\User\Desktop\مجلد جديد\Mييييييlogy1.png"/>
          <p:cNvPicPr>
            <a:picLocks noChangeAspect="1" noChangeArrowheads="1"/>
          </p:cNvPicPr>
          <p:nvPr/>
        </p:nvPicPr>
        <p:blipFill>
          <a:blip r:embed="rId4" cstate="print">
            <a:lum bright="4000"/>
          </a:blip>
          <a:srcRect/>
          <a:stretch>
            <a:fillRect/>
          </a:stretch>
        </p:blipFill>
        <p:spPr bwMode="auto">
          <a:xfrm>
            <a:off x="2339752" y="260648"/>
            <a:ext cx="1368152" cy="1328029"/>
          </a:xfrm>
          <a:prstGeom prst="rect">
            <a:avLst/>
          </a:prstGeom>
          <a:noFill/>
          <a:effectLst>
            <a:glow rad="101600">
              <a:schemeClr val="bg1">
                <a:alpha val="60000"/>
              </a:schemeClr>
            </a:glow>
            <a:outerShdw blurRad="50800" dist="50800" dir="5400000" algn="ctr" rotWithShape="0">
              <a:schemeClr val="bg1"/>
            </a:outerShdw>
          </a:effectLst>
        </p:spPr>
      </p:pic>
      <p:sp>
        <p:nvSpPr>
          <p:cNvPr id="17" name="مربع نص 16"/>
          <p:cNvSpPr txBox="1"/>
          <p:nvPr/>
        </p:nvSpPr>
        <p:spPr>
          <a:xfrm>
            <a:off x="3779912" y="476672"/>
            <a:ext cx="2664296" cy="1107996"/>
          </a:xfrm>
          <a:prstGeom prst="rect">
            <a:avLst/>
          </a:prstGeom>
          <a:noFill/>
          <a:effectLst>
            <a:outerShdw blurRad="50800" dist="50800" dir="5400000" algn="ctr" rotWithShape="0">
              <a:schemeClr val="tx1"/>
            </a:outerShdw>
          </a:effectLst>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Design specifications </a:t>
            </a:r>
          </a:p>
          <a:p>
            <a:endParaRPr lang="en-US" dirty="0"/>
          </a:p>
        </p:txBody>
      </p:sp>
      <p:sp>
        <p:nvSpPr>
          <p:cNvPr id="18" name="مستطيل 17"/>
          <p:cNvSpPr/>
          <p:nvPr/>
        </p:nvSpPr>
        <p:spPr>
          <a:xfrm>
            <a:off x="0" y="1988840"/>
            <a:ext cx="4283968" cy="923330"/>
          </a:xfrm>
          <a:prstGeom prst="rect">
            <a:avLst/>
          </a:prstGeom>
        </p:spPr>
        <p:txBody>
          <a:bodyPr wrap="square">
            <a:spAutoFit/>
          </a:bodyPr>
          <a:lstStyle/>
          <a:p>
            <a:r>
              <a:rPr lang="en-US" b="1" dirty="0" smtClean="0">
                <a:solidFill>
                  <a:schemeClr val="bg1"/>
                </a:solidFill>
                <a:latin typeface="Times New Roman" panose="02020603050405020304" pitchFamily="18" charset="0"/>
                <a:cs typeface="Times New Roman" panose="02020603050405020304" pitchFamily="18" charset="0"/>
              </a:rPr>
              <a:t>We determined the type and specifications of the hovercraft designing based on factors :</a:t>
            </a:r>
          </a:p>
        </p:txBody>
      </p:sp>
      <p:sp>
        <p:nvSpPr>
          <p:cNvPr id="19" name="مستطيل 18"/>
          <p:cNvSpPr/>
          <p:nvPr/>
        </p:nvSpPr>
        <p:spPr>
          <a:xfrm>
            <a:off x="152400" y="2861320"/>
            <a:ext cx="9144000" cy="3477875"/>
          </a:xfrm>
          <a:prstGeom prst="rect">
            <a:avLst/>
          </a:prstGeom>
        </p:spPr>
        <p:txBody>
          <a:bodyPr wrap="square">
            <a:spAutoFit/>
          </a:bodyPr>
          <a:lstStyle/>
          <a:p>
            <a:endParaRPr lang="en-US" sz="2000" b="1" dirty="0" smtClean="0">
              <a:solidFill>
                <a:schemeClr val="bg1"/>
              </a:solidFill>
              <a:latin typeface="Times New Roman" panose="02020603050405020304" pitchFamily="18" charset="0"/>
              <a:cs typeface="Times New Roman" panose="02020603050405020304" pitchFamily="18" charset="0"/>
            </a:endParaRPr>
          </a:p>
          <a:p>
            <a:pPr>
              <a:buFont typeface="Arial" pitchFamily="34" charset="0"/>
              <a:buChar char="•"/>
            </a:pPr>
            <a:r>
              <a:rPr lang="en-US" sz="2000" b="1" dirty="0" smtClean="0">
                <a:solidFill>
                  <a:schemeClr val="bg1"/>
                </a:solidFill>
                <a:latin typeface="Times New Roman" panose="02020603050405020304" pitchFamily="18" charset="0"/>
                <a:cs typeface="Times New Roman" panose="02020603050405020304" pitchFamily="18" charset="0"/>
              </a:rPr>
              <a:t>Limit of Speed</a:t>
            </a:r>
          </a:p>
          <a:p>
            <a:pPr marL="457200" lvl="2">
              <a:buFont typeface="Wingdings" pitchFamily="2" charset="2"/>
              <a:buChar char="Ø"/>
            </a:pPr>
            <a:r>
              <a:rPr lang="en-US" sz="2000" b="1" dirty="0" smtClean="0">
                <a:solidFill>
                  <a:schemeClr val="bg1"/>
                </a:solidFill>
                <a:latin typeface="Times New Roman" panose="02020603050405020304" pitchFamily="18" charset="0"/>
                <a:cs typeface="Times New Roman" panose="02020603050405020304" pitchFamily="18" charset="0"/>
              </a:rPr>
              <a:t>Engine Power</a:t>
            </a:r>
          </a:p>
          <a:p>
            <a:pPr marL="0" lvl="1"/>
            <a:endParaRPr lang="en-US" sz="2000" b="1" dirty="0" smtClean="0">
              <a:solidFill>
                <a:schemeClr val="bg1"/>
              </a:solidFill>
              <a:latin typeface="Times New Roman" panose="02020603050405020304" pitchFamily="18" charset="0"/>
              <a:cs typeface="Times New Roman" panose="02020603050405020304" pitchFamily="18" charset="0"/>
            </a:endParaRPr>
          </a:p>
          <a:p>
            <a:pPr>
              <a:buFont typeface="Arial" pitchFamily="34" charset="0"/>
              <a:buChar char="•"/>
            </a:pPr>
            <a:r>
              <a:rPr lang="en-US" sz="2000" b="1" dirty="0" smtClean="0">
                <a:solidFill>
                  <a:schemeClr val="bg1"/>
                </a:solidFill>
                <a:latin typeface="Times New Roman" panose="02020603050405020304" pitchFamily="18" charset="0"/>
                <a:cs typeface="Times New Roman" panose="02020603050405020304" pitchFamily="18" charset="0"/>
              </a:rPr>
              <a:t>Low Weight</a:t>
            </a:r>
          </a:p>
          <a:p>
            <a:pPr marL="457200" lvl="2">
              <a:buFont typeface="Wingdings" pitchFamily="2" charset="2"/>
              <a:buChar char="Ø"/>
            </a:pPr>
            <a:r>
              <a:rPr lang="en-US" sz="2000" b="1" dirty="0" smtClean="0">
                <a:solidFill>
                  <a:schemeClr val="bg1"/>
                </a:solidFill>
                <a:latin typeface="Times New Roman" panose="02020603050405020304" pitchFamily="18" charset="0"/>
                <a:cs typeface="Times New Roman" panose="02020603050405020304" pitchFamily="18" charset="0"/>
              </a:rPr>
              <a:t>Sizing of Hovercraft</a:t>
            </a:r>
          </a:p>
          <a:p>
            <a:pPr marL="457200" lvl="2">
              <a:buFont typeface="Wingdings" pitchFamily="2" charset="2"/>
              <a:buChar char="Ø"/>
            </a:pPr>
            <a:r>
              <a:rPr lang="en-US" sz="2000" b="1" dirty="0" smtClean="0">
                <a:solidFill>
                  <a:schemeClr val="bg1"/>
                </a:solidFill>
                <a:latin typeface="Times New Roman" panose="02020603050405020304" pitchFamily="18" charset="0"/>
                <a:cs typeface="Times New Roman" panose="02020603050405020304" pitchFamily="18" charset="0"/>
              </a:rPr>
              <a:t>Pressure  </a:t>
            </a:r>
          </a:p>
          <a:p>
            <a:endParaRPr lang="en-US" sz="2000" b="1" dirty="0" smtClean="0">
              <a:solidFill>
                <a:schemeClr val="bg1"/>
              </a:solidFill>
              <a:latin typeface="Times New Roman" panose="02020603050405020304" pitchFamily="18" charset="0"/>
              <a:cs typeface="Times New Roman" panose="02020603050405020304" pitchFamily="18" charset="0"/>
            </a:endParaRPr>
          </a:p>
          <a:p>
            <a:pPr>
              <a:buFont typeface="Arial" pitchFamily="34" charset="0"/>
              <a:buChar char="•"/>
            </a:pPr>
            <a:r>
              <a:rPr lang="en-US" sz="2000" b="1" dirty="0" smtClean="0">
                <a:solidFill>
                  <a:schemeClr val="bg1"/>
                </a:solidFill>
                <a:latin typeface="Times New Roman" panose="02020603050405020304" pitchFamily="18" charset="0"/>
                <a:cs typeface="Times New Roman" panose="02020603050405020304" pitchFamily="18" charset="0"/>
              </a:rPr>
              <a:t>Durability</a:t>
            </a:r>
          </a:p>
          <a:p>
            <a:pPr marL="457200" lvl="2">
              <a:buFont typeface="Wingdings" pitchFamily="2" charset="2"/>
              <a:buChar char="Ø"/>
            </a:pPr>
            <a:r>
              <a:rPr lang="en-US" sz="2000" b="1" dirty="0" smtClean="0">
                <a:solidFill>
                  <a:schemeClr val="bg1"/>
                </a:solidFill>
                <a:latin typeface="Times New Roman" panose="02020603050405020304" pitchFamily="18" charset="0"/>
                <a:cs typeface="Times New Roman" panose="02020603050405020304" pitchFamily="18" charset="0"/>
              </a:rPr>
              <a:t>Thrust and Lift </a:t>
            </a:r>
          </a:p>
          <a:p>
            <a:endParaRPr lang="en-US" sz="2000" b="1" dirty="0" smtClean="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02680" y="2120404"/>
            <a:ext cx="4522395" cy="42063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مجلد جديد\33333.JPG"/>
          <p:cNvPicPr>
            <a:picLocks noChangeAspect="1" noChangeArrowheads="1"/>
          </p:cNvPicPr>
          <p:nvPr/>
        </p:nvPicPr>
        <p:blipFill>
          <a:blip r:embed="rId2" cstate="print"/>
          <a:srcRect/>
          <a:stretch>
            <a:fillRect/>
          </a:stretch>
        </p:blipFill>
        <p:spPr bwMode="auto">
          <a:xfrm>
            <a:off x="-1" y="0"/>
            <a:ext cx="9247333" cy="6858000"/>
          </a:xfrm>
          <a:prstGeom prst="rect">
            <a:avLst/>
          </a:prstGeom>
          <a:noFill/>
        </p:spPr>
      </p:pic>
      <p:pic>
        <p:nvPicPr>
          <p:cNvPr id="6" name="Picture 3" descr="D:\cc\collage_car_01.jpg"/>
          <p:cNvPicPr>
            <a:picLocks noChangeAspect="1" noChangeArrowheads="1"/>
          </p:cNvPicPr>
          <p:nvPr/>
        </p:nvPicPr>
        <p:blipFill>
          <a:blip r:embed="rId3" cstate="print"/>
          <a:srcRect/>
          <a:stretch>
            <a:fillRect/>
          </a:stretch>
        </p:blipFill>
        <p:spPr bwMode="auto">
          <a:xfrm>
            <a:off x="0" y="1412776"/>
            <a:ext cx="9324528" cy="72008"/>
          </a:xfrm>
          <a:prstGeom prst="rect">
            <a:avLst/>
          </a:prstGeom>
          <a:noFill/>
        </p:spPr>
      </p:pic>
      <p:pic>
        <p:nvPicPr>
          <p:cNvPr id="7" name="Picture 2" descr="C:\Users\User\Desktop\مجلد جديد\Mييييييlogy1.png"/>
          <p:cNvPicPr>
            <a:picLocks noChangeAspect="1" noChangeArrowheads="1"/>
          </p:cNvPicPr>
          <p:nvPr/>
        </p:nvPicPr>
        <p:blipFill>
          <a:blip r:embed="rId4" cstate="print">
            <a:lum bright="4000"/>
          </a:blip>
          <a:srcRect/>
          <a:stretch>
            <a:fillRect/>
          </a:stretch>
        </p:blipFill>
        <p:spPr bwMode="auto">
          <a:xfrm>
            <a:off x="2627784" y="116632"/>
            <a:ext cx="1008112" cy="978548"/>
          </a:xfrm>
          <a:prstGeom prst="rect">
            <a:avLst/>
          </a:prstGeom>
          <a:noFill/>
          <a:effectLst>
            <a:glow rad="101600">
              <a:schemeClr val="bg1">
                <a:alpha val="60000"/>
              </a:schemeClr>
            </a:glow>
            <a:outerShdw blurRad="50800" dist="50800" dir="5400000" algn="ctr" rotWithShape="0">
              <a:schemeClr val="bg1"/>
            </a:outerShdw>
          </a:effectLst>
        </p:spPr>
      </p:pic>
      <p:sp>
        <p:nvSpPr>
          <p:cNvPr id="8" name="مربع نص 7"/>
          <p:cNvSpPr txBox="1"/>
          <p:nvPr/>
        </p:nvSpPr>
        <p:spPr>
          <a:xfrm>
            <a:off x="3780532" y="270292"/>
            <a:ext cx="5363468" cy="1477328"/>
          </a:xfrm>
          <a:prstGeom prst="rect">
            <a:avLst/>
          </a:prstGeom>
          <a:noFill/>
          <a:effectLst>
            <a:outerShdw blurRad="50800" dist="50800" dir="5400000" algn="ctr" rotWithShape="0">
              <a:schemeClr val="tx1"/>
            </a:outerShdw>
          </a:effectLst>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Design</a:t>
            </a:r>
          </a:p>
          <a:p>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specifications </a:t>
            </a:r>
          </a:p>
          <a:p>
            <a:endParaRPr lang="en-US" sz="2400" dirty="0"/>
          </a:p>
          <a:p>
            <a:endParaRPr lang="en-US" dirty="0"/>
          </a:p>
        </p:txBody>
      </p:sp>
      <p:sp>
        <p:nvSpPr>
          <p:cNvPr id="9" name="مستطيل 8"/>
          <p:cNvSpPr/>
          <p:nvPr/>
        </p:nvSpPr>
        <p:spPr>
          <a:xfrm>
            <a:off x="539552" y="1628800"/>
            <a:ext cx="8604448" cy="369332"/>
          </a:xfrm>
          <a:prstGeom prst="rect">
            <a:avLst/>
          </a:prstGeom>
          <a:effectLst>
            <a:outerShdw blurRad="50800" dir="5400000" algn="ctr" rotWithShape="0">
              <a:schemeClr val="tx1"/>
            </a:outerShdw>
          </a:effectLst>
        </p:spPr>
        <p:txBody>
          <a:bodyPr wrap="square">
            <a:spAutoFit/>
          </a:bodyPr>
          <a:lstStyle/>
          <a:p>
            <a:pPr marL="457200" indent="-457200" algn="just">
              <a:defRPr/>
            </a:pPr>
            <a:r>
              <a:rPr lang="en-US" b="1" dirty="0" smtClean="0">
                <a:solidFill>
                  <a:schemeClr val="bg1"/>
                </a:solidFill>
                <a:latin typeface="Times New Roman" pitchFamily="18" charset="0"/>
                <a:cs typeface="Times New Roman" pitchFamily="18" charset="0"/>
              </a:rPr>
              <a:t>Select the hovercraft parts based in design, specifications and performance functions  </a:t>
            </a:r>
            <a:endParaRPr lang="en-US" b="1" dirty="0">
              <a:solidFill>
                <a:schemeClr val="bg1"/>
              </a:solidFill>
              <a:latin typeface="Times New Roman" pitchFamily="18" charset="0"/>
              <a:cs typeface="Times New Roman" pitchFamily="18" charset="0"/>
            </a:endParaRPr>
          </a:p>
        </p:txBody>
      </p:sp>
      <p:sp>
        <p:nvSpPr>
          <p:cNvPr id="10" name="شكل بيضاوي 9"/>
          <p:cNvSpPr/>
          <p:nvPr/>
        </p:nvSpPr>
        <p:spPr>
          <a:xfrm>
            <a:off x="2051720" y="2276872"/>
            <a:ext cx="1008112" cy="1008112"/>
          </a:xfrm>
          <a:prstGeom prst="ellipse">
            <a:avLst/>
          </a:prstGeom>
          <a:blipFill dpi="0" rotWithShape="1">
            <a:blip r:embed="rId5" cstate="print"/>
            <a:srcRect/>
            <a:stretch>
              <a:fillRect l="-3000" b="-6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شكل بيضاوي 10"/>
          <p:cNvSpPr/>
          <p:nvPr/>
        </p:nvSpPr>
        <p:spPr>
          <a:xfrm>
            <a:off x="7668344" y="2204864"/>
            <a:ext cx="936104" cy="1008112"/>
          </a:xfrm>
          <a:prstGeom prst="ellipse">
            <a:avLst/>
          </a:prstGeom>
          <a:blipFill dpi="0" rotWithShape="1">
            <a:blip r:embed="rId6" cstate="print"/>
            <a:srcRect/>
            <a:stretch>
              <a:fillRect l="-3000" b="-6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شكل بيضاوي 11"/>
          <p:cNvSpPr/>
          <p:nvPr/>
        </p:nvSpPr>
        <p:spPr>
          <a:xfrm>
            <a:off x="539552" y="2348880"/>
            <a:ext cx="936104" cy="936104"/>
          </a:xfrm>
          <a:prstGeom prst="ellipse">
            <a:avLst/>
          </a:prstGeom>
          <a:blipFill dpi="0" rotWithShape="1">
            <a:blip r:embed="rId7" cstate="print"/>
            <a:srcRect/>
            <a:stretch>
              <a:fillRect l="-3000" b="-6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شكل بيضاوي 13"/>
          <p:cNvSpPr/>
          <p:nvPr/>
        </p:nvSpPr>
        <p:spPr>
          <a:xfrm>
            <a:off x="3563888" y="2276872"/>
            <a:ext cx="999728" cy="1008112"/>
          </a:xfrm>
          <a:prstGeom prst="ellipse">
            <a:avLst/>
          </a:prstGeom>
          <a:blipFill dpi="0" rotWithShape="1">
            <a:blip r:embed="rId8" cstate="print"/>
            <a:srcRect/>
            <a:stretch>
              <a:fillRect l="-3000" b="-6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شكل بيضاوي 14"/>
          <p:cNvSpPr/>
          <p:nvPr/>
        </p:nvSpPr>
        <p:spPr>
          <a:xfrm>
            <a:off x="5004048" y="2204864"/>
            <a:ext cx="999728" cy="1008112"/>
          </a:xfrm>
          <a:prstGeom prst="ellipse">
            <a:avLst/>
          </a:prstGeom>
          <a:blipFill dpi="0" rotWithShape="1">
            <a:blip r:embed="rId9" cstate="print"/>
            <a:srcRect/>
            <a:stretch>
              <a:fillRect l="-3000" b="-6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Users\User\Desktop\Shockproof-Rubber-Floor-Mat-Ru.jpg"/>
          <p:cNvPicPr>
            <a:picLocks noChangeAspect="1" noChangeArrowheads="1"/>
          </p:cNvPicPr>
          <p:nvPr/>
        </p:nvPicPr>
        <p:blipFill>
          <a:blip r:embed="rId10" cstate="print"/>
          <a:srcRect/>
          <a:stretch>
            <a:fillRect/>
          </a:stretch>
        </p:blipFill>
        <p:spPr bwMode="auto">
          <a:xfrm>
            <a:off x="6444208" y="2204864"/>
            <a:ext cx="864096" cy="910298"/>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11" cstate="print"/>
          <a:stretch>
            <a:fillRect/>
          </a:stretch>
        </p:blipFill>
        <p:spPr>
          <a:xfrm>
            <a:off x="2051721" y="3661100"/>
            <a:ext cx="5465142" cy="259634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مجلد جديد\33333.JPG"/>
          <p:cNvPicPr>
            <a:picLocks noChangeAspect="1" noChangeArrowheads="1"/>
          </p:cNvPicPr>
          <p:nvPr/>
        </p:nvPicPr>
        <p:blipFill>
          <a:blip r:embed="rId2" cstate="print"/>
          <a:srcRect/>
          <a:stretch>
            <a:fillRect/>
          </a:stretch>
        </p:blipFill>
        <p:spPr bwMode="auto">
          <a:xfrm>
            <a:off x="-1" y="0"/>
            <a:ext cx="9247333" cy="6858000"/>
          </a:xfrm>
          <a:prstGeom prst="rect">
            <a:avLst/>
          </a:prstGeom>
          <a:noFill/>
        </p:spPr>
      </p:pic>
      <p:sp>
        <p:nvSpPr>
          <p:cNvPr id="3" name="مربع نص 2"/>
          <p:cNvSpPr txBox="1"/>
          <p:nvPr/>
        </p:nvSpPr>
        <p:spPr>
          <a:xfrm>
            <a:off x="3563888" y="1844824"/>
            <a:ext cx="3240360" cy="1200329"/>
          </a:xfrm>
          <a:prstGeom prst="rect">
            <a:avLst/>
          </a:prstGeom>
          <a:noFill/>
          <a:effectLst>
            <a:outerShdw blurRad="50800" dist="50800" dir="5400000" algn="ctr" rotWithShape="0">
              <a:schemeClr val="tx1"/>
            </a:outerShdw>
          </a:effectLst>
        </p:spPr>
        <p:txBody>
          <a:bodyPr wrap="square" rtlCol="0">
            <a:spAutoFit/>
          </a:bodyPr>
          <a:lstStyle/>
          <a:p>
            <a:pPr lvl="0"/>
            <a:r>
              <a:rPr lang="en-US" b="1" dirty="0" smtClean="0">
                <a:solidFill>
                  <a:schemeClr val="bg1"/>
                </a:solidFill>
                <a:latin typeface="Times New Roman" pitchFamily="18" charset="0"/>
                <a:cs typeface="Times New Roman" pitchFamily="18" charset="0"/>
              </a:rPr>
              <a:t> </a:t>
            </a:r>
            <a:endParaRPr lang="en-US" dirty="0" smtClean="0">
              <a:solidFill>
                <a:schemeClr val="bg1"/>
              </a:solidFill>
              <a:latin typeface="Times New Roman" pitchFamily="18" charset="0"/>
              <a:cs typeface="Times New Roman" pitchFamily="18" charset="0"/>
            </a:endParaRPr>
          </a:p>
          <a:p>
            <a:endParaRPr lang="en-US" dirty="0" smtClean="0">
              <a:solidFill>
                <a:schemeClr val="bg1"/>
              </a:solidFill>
            </a:endParaRPr>
          </a:p>
          <a:p>
            <a:pPr lvl="0"/>
            <a:r>
              <a:rPr lang="en-US" b="1" dirty="0" smtClean="0">
                <a:solidFill>
                  <a:schemeClr val="bg1"/>
                </a:solidFill>
                <a:latin typeface="Times New Roman" pitchFamily="18" charset="0"/>
                <a:cs typeface="Times New Roman" pitchFamily="18" charset="0"/>
              </a:rPr>
              <a:t> </a:t>
            </a:r>
            <a:endParaRPr lang="en-US" dirty="0" smtClean="0">
              <a:solidFill>
                <a:schemeClr val="bg1"/>
              </a:solidFill>
              <a:latin typeface="Times New Roman" pitchFamily="18" charset="0"/>
              <a:cs typeface="Times New Roman" pitchFamily="18" charset="0"/>
            </a:endParaRPr>
          </a:p>
          <a:p>
            <a:endParaRPr lang="en-US" dirty="0"/>
          </a:p>
        </p:txBody>
      </p:sp>
      <p:pic>
        <p:nvPicPr>
          <p:cNvPr id="5" name="Picture 2" descr="C:\Users\User\Desktop\مجلد جديد\Mييييييlogy1.png"/>
          <p:cNvPicPr>
            <a:picLocks noChangeAspect="1" noChangeArrowheads="1"/>
          </p:cNvPicPr>
          <p:nvPr/>
        </p:nvPicPr>
        <p:blipFill>
          <a:blip r:embed="rId3" cstate="print">
            <a:lum bright="4000"/>
          </a:blip>
          <a:srcRect/>
          <a:stretch>
            <a:fillRect/>
          </a:stretch>
        </p:blipFill>
        <p:spPr bwMode="auto">
          <a:xfrm>
            <a:off x="827584" y="372815"/>
            <a:ext cx="1368152" cy="1328029"/>
          </a:xfrm>
          <a:prstGeom prst="rect">
            <a:avLst/>
          </a:prstGeom>
          <a:noFill/>
          <a:effectLst>
            <a:glow rad="101600">
              <a:schemeClr val="bg1">
                <a:alpha val="60000"/>
              </a:schemeClr>
            </a:glow>
            <a:outerShdw blurRad="50800" dist="50800" dir="5400000" algn="ctr" rotWithShape="0">
              <a:schemeClr val="bg1"/>
            </a:outerShdw>
          </a:effectLst>
        </p:spPr>
      </p:pic>
      <p:sp>
        <p:nvSpPr>
          <p:cNvPr id="6" name="مربع نص 5"/>
          <p:cNvSpPr txBox="1"/>
          <p:nvPr/>
        </p:nvSpPr>
        <p:spPr>
          <a:xfrm>
            <a:off x="2411760" y="787356"/>
            <a:ext cx="5364088" cy="923330"/>
          </a:xfrm>
          <a:prstGeom prst="rect">
            <a:avLst/>
          </a:prstGeom>
          <a:noFill/>
          <a:effectLst>
            <a:outerShdw blurRad="50800" dist="50800" dir="5400000" algn="ctr" rotWithShape="0">
              <a:schemeClr val="tx1"/>
            </a:outerShdw>
          </a:effectLst>
        </p:spPr>
        <p:txBody>
          <a:bodyPr wrap="square" rtlCol="0">
            <a:spAutoFit/>
          </a:bodyPr>
          <a:lstStyle/>
          <a:p>
            <a:pPr algn="ctr">
              <a:lnSpc>
                <a:spcPct val="150000"/>
              </a:lnSpc>
            </a:pPr>
            <a:r>
              <a:rPr lang="en-US" sz="2400" dirty="0">
                <a:solidFill>
                  <a:srgbClr val="66FF33"/>
                </a:solidFill>
                <a:effectLst>
                  <a:outerShdw blurRad="38100" dist="38100" dir="2700000" algn="tl">
                    <a:srgbClr val="000000">
                      <a:alpha val="43137"/>
                    </a:srgbClr>
                  </a:outerShdw>
                </a:effectLst>
                <a:latin typeface="Times New Roman" pitchFamily="18" charset="0"/>
                <a:cs typeface="Times New Roman" pitchFamily="18" charset="0"/>
              </a:rPr>
              <a:t>Experimental setup, testing, and Results </a:t>
            </a:r>
          </a:p>
          <a:p>
            <a:endParaRPr lang="en-US" dirty="0"/>
          </a:p>
        </p:txBody>
      </p:sp>
      <p:pic>
        <p:nvPicPr>
          <p:cNvPr id="7" name="Picture 3" descr="D:\cc\collage_car_01.jpg"/>
          <p:cNvPicPr>
            <a:picLocks noChangeAspect="1" noChangeArrowheads="1"/>
          </p:cNvPicPr>
          <p:nvPr/>
        </p:nvPicPr>
        <p:blipFill>
          <a:blip r:embed="rId4" cstate="print"/>
          <a:srcRect/>
          <a:stretch>
            <a:fillRect/>
          </a:stretch>
        </p:blipFill>
        <p:spPr bwMode="auto">
          <a:xfrm>
            <a:off x="0" y="1772816"/>
            <a:ext cx="9324528" cy="72008"/>
          </a:xfrm>
          <a:prstGeom prst="rect">
            <a:avLst/>
          </a:prstGeom>
          <a:noFill/>
        </p:spPr>
      </p:pic>
      <p:sp>
        <p:nvSpPr>
          <p:cNvPr id="8" name="مربع نص 7"/>
          <p:cNvSpPr txBox="1"/>
          <p:nvPr/>
        </p:nvSpPr>
        <p:spPr>
          <a:xfrm>
            <a:off x="141930" y="2017187"/>
            <a:ext cx="9144000" cy="3139321"/>
          </a:xfrm>
          <a:prstGeom prst="rect">
            <a:avLst/>
          </a:prstGeom>
          <a:noFill/>
        </p:spPr>
        <p:txBody>
          <a:bodyPr wrap="square" rtlCol="0">
            <a:spAutoFit/>
          </a:bodyPr>
          <a:lstStyle/>
          <a:p>
            <a:pPr marL="342900" indent="-3429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smtClean="0">
              <a:solidFill>
                <a:schemeClr val="bg1"/>
              </a:solidFill>
              <a:latin typeface="Times New Roman" panose="02020603050405020304" pitchFamily="18" charset="0"/>
              <a:cs typeface="Times New Roman" panose="02020603050405020304" pitchFamily="18" charset="0"/>
            </a:endParaRPr>
          </a:p>
          <a:p>
            <a:endParaRPr lang="en-US" b="1" dirty="0" smtClean="0">
              <a:solidFill>
                <a:schemeClr val="bg1"/>
              </a:solidFill>
              <a:latin typeface="Times New Roman" panose="02020603050405020304" pitchFamily="18" charset="0"/>
              <a:cs typeface="Times New Roman" panose="02020603050405020304" pitchFamily="18" charset="0"/>
            </a:endParaRPr>
          </a:p>
          <a:p>
            <a:endParaRPr lang="en-US" b="1" dirty="0" smtClean="0">
              <a:solidFill>
                <a:schemeClr val="bg1"/>
              </a:solidFill>
              <a:latin typeface="Times New Roman" panose="02020603050405020304" pitchFamily="18" charset="0"/>
              <a:cs typeface="Times New Roman" panose="02020603050405020304" pitchFamily="18" charset="0"/>
            </a:endParaRPr>
          </a:p>
          <a:p>
            <a:endParaRPr lang="en-US" b="1" dirty="0" smtClean="0">
              <a:solidFill>
                <a:schemeClr val="bg1"/>
              </a:solidFill>
              <a:latin typeface="Times New Roman" panose="02020603050405020304" pitchFamily="18" charset="0"/>
              <a:cs typeface="Times New Roman" panose="02020603050405020304" pitchFamily="18" charset="0"/>
            </a:endParaRPr>
          </a:p>
          <a:p>
            <a:endParaRPr lang="en-US" dirty="0" smtClean="0"/>
          </a:p>
          <a:p>
            <a:r>
              <a:rPr lang="en-US" dirty="0" smtClean="0"/>
              <a:t> </a:t>
            </a:r>
          </a:p>
          <a:p>
            <a:r>
              <a:rPr lang="en-US" dirty="0" smtClean="0"/>
              <a:t> </a:t>
            </a:r>
          </a:p>
          <a:p>
            <a:endParaRPr lang="en-US" b="1" dirty="0" smtClean="0">
              <a:solidFill>
                <a:schemeClr val="bg1"/>
              </a:solidFill>
              <a:latin typeface="Times New Roman" panose="02020603050405020304" pitchFamily="18" charset="0"/>
              <a:cs typeface="Times New Roman" panose="02020603050405020304" pitchFamily="18" charset="0"/>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3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 name="image53.jpg"/>
          <p:cNvPicPr/>
          <p:nvPr/>
        </p:nvPicPr>
        <p:blipFill>
          <a:blip r:embed="rId5" cstate="print"/>
          <a:srcRect/>
          <a:stretch>
            <a:fillRect/>
          </a:stretch>
        </p:blipFill>
        <p:spPr>
          <a:xfrm>
            <a:off x="2123728" y="1916832"/>
            <a:ext cx="4846910" cy="2140818"/>
          </a:xfrm>
          <a:prstGeom prst="rect">
            <a:avLst/>
          </a:prstGeom>
          <a:ln/>
        </p:spPr>
      </p:pic>
      <p:pic>
        <p:nvPicPr>
          <p:cNvPr id="4098" name="Picture 2" descr="C:\Users\User\Desktop\gap.jpg"/>
          <p:cNvPicPr>
            <a:picLocks noChangeAspect="1" noChangeArrowheads="1"/>
          </p:cNvPicPr>
          <p:nvPr/>
        </p:nvPicPr>
        <p:blipFill>
          <a:blip r:embed="rId6" cstate="print"/>
          <a:srcRect/>
          <a:stretch>
            <a:fillRect/>
          </a:stretch>
        </p:blipFill>
        <p:spPr bwMode="auto">
          <a:xfrm>
            <a:off x="2123728" y="4365104"/>
            <a:ext cx="4824536" cy="198375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مجلد جديد\33333.JPG"/>
          <p:cNvPicPr>
            <a:picLocks noChangeAspect="1" noChangeArrowheads="1"/>
          </p:cNvPicPr>
          <p:nvPr/>
        </p:nvPicPr>
        <p:blipFill>
          <a:blip r:embed="rId2" cstate="print"/>
          <a:srcRect/>
          <a:stretch>
            <a:fillRect/>
          </a:stretch>
        </p:blipFill>
        <p:spPr bwMode="auto">
          <a:xfrm>
            <a:off x="-1" y="0"/>
            <a:ext cx="9247333" cy="6858000"/>
          </a:xfrm>
          <a:prstGeom prst="rect">
            <a:avLst/>
          </a:prstGeom>
          <a:noFill/>
        </p:spPr>
      </p:pic>
      <p:sp>
        <p:nvSpPr>
          <p:cNvPr id="3" name="مربع نص 2"/>
          <p:cNvSpPr txBox="1"/>
          <p:nvPr/>
        </p:nvSpPr>
        <p:spPr>
          <a:xfrm>
            <a:off x="3563888" y="1844824"/>
            <a:ext cx="3240360" cy="1200329"/>
          </a:xfrm>
          <a:prstGeom prst="rect">
            <a:avLst/>
          </a:prstGeom>
          <a:noFill/>
          <a:effectLst>
            <a:outerShdw blurRad="50800" dist="50800" dir="5400000" algn="ctr" rotWithShape="0">
              <a:schemeClr val="tx1"/>
            </a:outerShdw>
          </a:effectLst>
        </p:spPr>
        <p:txBody>
          <a:bodyPr wrap="square" rtlCol="0">
            <a:spAutoFit/>
          </a:bodyPr>
          <a:lstStyle/>
          <a:p>
            <a:pPr lvl="0"/>
            <a:r>
              <a:rPr lang="en-US" b="1" dirty="0" smtClean="0">
                <a:solidFill>
                  <a:schemeClr val="bg1"/>
                </a:solidFill>
                <a:latin typeface="Times New Roman" pitchFamily="18" charset="0"/>
                <a:cs typeface="Times New Roman" pitchFamily="18" charset="0"/>
              </a:rPr>
              <a:t> </a:t>
            </a:r>
            <a:endParaRPr lang="en-US" dirty="0" smtClean="0">
              <a:solidFill>
                <a:schemeClr val="bg1"/>
              </a:solidFill>
              <a:latin typeface="Times New Roman" pitchFamily="18" charset="0"/>
              <a:cs typeface="Times New Roman" pitchFamily="18" charset="0"/>
            </a:endParaRPr>
          </a:p>
          <a:p>
            <a:endParaRPr lang="en-US" dirty="0" smtClean="0">
              <a:solidFill>
                <a:schemeClr val="bg1"/>
              </a:solidFill>
            </a:endParaRPr>
          </a:p>
          <a:p>
            <a:pPr lvl="0"/>
            <a:r>
              <a:rPr lang="en-US" b="1" dirty="0" smtClean="0">
                <a:solidFill>
                  <a:schemeClr val="bg1"/>
                </a:solidFill>
                <a:latin typeface="Times New Roman" pitchFamily="18" charset="0"/>
                <a:cs typeface="Times New Roman" pitchFamily="18" charset="0"/>
              </a:rPr>
              <a:t> </a:t>
            </a:r>
            <a:endParaRPr lang="en-US" dirty="0" smtClean="0">
              <a:solidFill>
                <a:schemeClr val="bg1"/>
              </a:solidFill>
              <a:latin typeface="Times New Roman" pitchFamily="18" charset="0"/>
              <a:cs typeface="Times New Roman" pitchFamily="18" charset="0"/>
            </a:endParaRPr>
          </a:p>
          <a:p>
            <a:endParaRPr lang="en-US" dirty="0"/>
          </a:p>
        </p:txBody>
      </p:sp>
      <p:pic>
        <p:nvPicPr>
          <p:cNvPr id="5" name="Picture 2" descr="C:\Users\User\Desktop\مجلد جديد\Mييييييlogy1.png"/>
          <p:cNvPicPr>
            <a:picLocks noChangeAspect="1" noChangeArrowheads="1"/>
          </p:cNvPicPr>
          <p:nvPr/>
        </p:nvPicPr>
        <p:blipFill>
          <a:blip r:embed="rId3" cstate="print">
            <a:lum bright="4000"/>
          </a:blip>
          <a:srcRect/>
          <a:stretch>
            <a:fillRect/>
          </a:stretch>
        </p:blipFill>
        <p:spPr bwMode="auto">
          <a:xfrm>
            <a:off x="827584" y="372815"/>
            <a:ext cx="1368152" cy="1328029"/>
          </a:xfrm>
          <a:prstGeom prst="rect">
            <a:avLst/>
          </a:prstGeom>
          <a:noFill/>
          <a:effectLst>
            <a:glow rad="101600">
              <a:schemeClr val="bg1">
                <a:alpha val="60000"/>
              </a:schemeClr>
            </a:glow>
            <a:outerShdw blurRad="50800" dist="50800" dir="5400000" algn="ctr" rotWithShape="0">
              <a:schemeClr val="bg1"/>
            </a:outerShdw>
          </a:effectLst>
        </p:spPr>
      </p:pic>
      <p:sp>
        <p:nvSpPr>
          <p:cNvPr id="6" name="مربع نص 5"/>
          <p:cNvSpPr txBox="1"/>
          <p:nvPr/>
        </p:nvSpPr>
        <p:spPr>
          <a:xfrm>
            <a:off x="2411760" y="787356"/>
            <a:ext cx="5364088" cy="923330"/>
          </a:xfrm>
          <a:prstGeom prst="rect">
            <a:avLst/>
          </a:prstGeom>
          <a:noFill/>
          <a:effectLst>
            <a:outerShdw blurRad="50800" dist="50800" dir="5400000" algn="ctr" rotWithShape="0">
              <a:schemeClr val="tx1"/>
            </a:outerShdw>
          </a:effectLst>
        </p:spPr>
        <p:txBody>
          <a:bodyPr wrap="square" rtlCol="0">
            <a:spAutoFit/>
          </a:bodyPr>
          <a:lstStyle/>
          <a:p>
            <a:pPr algn="ctr">
              <a:lnSpc>
                <a:spcPct val="150000"/>
              </a:lnSpc>
            </a:pPr>
            <a:r>
              <a:rPr lang="en-US" sz="2400" dirty="0">
                <a:solidFill>
                  <a:srgbClr val="66FF33"/>
                </a:solidFill>
                <a:effectLst>
                  <a:outerShdw blurRad="38100" dist="38100" dir="2700000" algn="tl">
                    <a:srgbClr val="000000">
                      <a:alpha val="43137"/>
                    </a:srgbClr>
                  </a:outerShdw>
                </a:effectLst>
                <a:latin typeface="Times New Roman" pitchFamily="18" charset="0"/>
                <a:cs typeface="Times New Roman" pitchFamily="18" charset="0"/>
              </a:rPr>
              <a:t>Experimental setup, testing, and Results </a:t>
            </a:r>
          </a:p>
          <a:p>
            <a:endParaRPr lang="en-US" dirty="0"/>
          </a:p>
        </p:txBody>
      </p:sp>
      <p:pic>
        <p:nvPicPr>
          <p:cNvPr id="7" name="Picture 3" descr="D:\cc\collage_car_01.jpg"/>
          <p:cNvPicPr>
            <a:picLocks noChangeAspect="1" noChangeArrowheads="1"/>
          </p:cNvPicPr>
          <p:nvPr/>
        </p:nvPicPr>
        <p:blipFill>
          <a:blip r:embed="rId4" cstate="print"/>
          <a:srcRect/>
          <a:stretch>
            <a:fillRect/>
          </a:stretch>
        </p:blipFill>
        <p:spPr bwMode="auto">
          <a:xfrm>
            <a:off x="0" y="1772816"/>
            <a:ext cx="9324528" cy="72008"/>
          </a:xfrm>
          <a:prstGeom prst="rect">
            <a:avLst/>
          </a:prstGeom>
          <a:noFill/>
        </p:spPr>
      </p:pic>
      <p:sp>
        <p:nvSpPr>
          <p:cNvPr id="8" name="مربع نص 7"/>
          <p:cNvSpPr txBox="1"/>
          <p:nvPr/>
        </p:nvSpPr>
        <p:spPr>
          <a:xfrm>
            <a:off x="141930" y="2017187"/>
            <a:ext cx="9144000" cy="4616648"/>
          </a:xfrm>
          <a:prstGeom prst="rect">
            <a:avLst/>
          </a:prstGeom>
          <a:noFill/>
        </p:spPr>
        <p:txBody>
          <a:bodyPr wrap="square" rtlCol="0">
            <a:spAutoFit/>
          </a:bodyPr>
          <a:lstStyle/>
          <a:p>
            <a:r>
              <a:rPr lang="en-US" b="1" dirty="0" smtClean="0">
                <a:solidFill>
                  <a:schemeClr val="bg1"/>
                </a:solidFill>
                <a:latin typeface="Times New Roman" panose="02020603050405020304" pitchFamily="18" charset="0"/>
                <a:cs typeface="Times New Roman" panose="02020603050405020304" pitchFamily="18" charset="0"/>
              </a:rPr>
              <a:t>Equation For </a:t>
            </a:r>
            <a:r>
              <a:rPr lang="en-US" b="1" dirty="0" smtClean="0">
                <a:solidFill>
                  <a:schemeClr val="bg1"/>
                </a:solidFill>
                <a:latin typeface="Times New Roman" panose="02020603050405020304" pitchFamily="18" charset="0"/>
                <a:cs typeface="Times New Roman" panose="02020603050405020304" pitchFamily="18" charset="0"/>
              </a:rPr>
              <a:t>hovercraft </a:t>
            </a:r>
            <a:r>
              <a:rPr lang="en-US" b="1" dirty="0" smtClean="0">
                <a:solidFill>
                  <a:schemeClr val="bg1"/>
                </a:solidFill>
                <a:latin typeface="Times New Roman" panose="02020603050405020304" pitchFamily="18" charset="0"/>
                <a:cs typeface="Times New Roman" panose="02020603050405020304" pitchFamily="18" charset="0"/>
              </a:rPr>
              <a:t>:</a:t>
            </a:r>
          </a:p>
          <a:p>
            <a:pPr>
              <a:buFont typeface="Arial" charset="0"/>
              <a:buChar char="•"/>
            </a:pPr>
            <a:endParaRPr lang="en-US" b="1" dirty="0" smtClean="0">
              <a:solidFill>
                <a:schemeClr val="bg1"/>
              </a:solidFill>
              <a:latin typeface="Times New Roman" panose="02020603050405020304" pitchFamily="18" charset="0"/>
              <a:cs typeface="Times New Roman" panose="02020603050405020304" pitchFamily="18" charset="0"/>
            </a:endParaRPr>
          </a:p>
          <a:p>
            <a:pPr>
              <a:buFont typeface="Wingdings" pitchFamily="2" charset="2"/>
              <a:buChar char="v"/>
            </a:pPr>
            <a:r>
              <a:rPr lang="en-US" b="1" dirty="0" smtClean="0">
                <a:solidFill>
                  <a:schemeClr val="bg1"/>
                </a:solidFill>
                <a:latin typeface="Times New Roman" panose="02020603050405020304" pitchFamily="18" charset="0"/>
                <a:cs typeface="Times New Roman" panose="02020603050405020304" pitchFamily="18" charset="0"/>
              </a:rPr>
              <a:t>One of the most important equations in designing a hovercraft are : </a:t>
            </a:r>
          </a:p>
          <a:p>
            <a:pPr>
              <a:buFont typeface="Wingdings" pitchFamily="2" charset="2"/>
              <a:buChar char="v"/>
            </a:pPr>
            <a:endParaRPr lang="en-US" b="1"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solidFill>
                  <a:schemeClr val="bg1"/>
                </a:solidFill>
                <a:latin typeface="Times New Roman" panose="02020603050405020304" pitchFamily="18" charset="0"/>
                <a:cs typeface="Times New Roman" panose="02020603050405020304" pitchFamily="18" charset="0"/>
              </a:rPr>
              <a:t>Thrust Calculation:</a:t>
            </a:r>
          </a:p>
          <a:p>
            <a:pPr marL="342900" indent="-3429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smtClean="0">
              <a:solidFill>
                <a:schemeClr val="bg1"/>
              </a:solidFill>
              <a:latin typeface="Times New Roman" panose="02020603050405020304" pitchFamily="18" charset="0"/>
              <a:cs typeface="Times New Roman" panose="02020603050405020304" pitchFamily="18" charset="0"/>
            </a:endParaRPr>
          </a:p>
          <a:p>
            <a:endParaRPr lang="en-US" b="1" dirty="0" smtClean="0">
              <a:solidFill>
                <a:schemeClr val="bg1"/>
              </a:solidFill>
              <a:latin typeface="Times New Roman" panose="02020603050405020304" pitchFamily="18" charset="0"/>
              <a:cs typeface="Times New Roman" panose="02020603050405020304" pitchFamily="18" charset="0"/>
            </a:endParaRPr>
          </a:p>
          <a:p>
            <a:endParaRPr lang="en-US" b="1" dirty="0" smtClean="0">
              <a:solidFill>
                <a:schemeClr val="bg1"/>
              </a:solidFill>
              <a:latin typeface="Times New Roman" panose="02020603050405020304" pitchFamily="18" charset="0"/>
              <a:cs typeface="Times New Roman" panose="02020603050405020304" pitchFamily="18" charset="0"/>
            </a:endParaRPr>
          </a:p>
          <a:p>
            <a:endParaRPr lang="en-US" b="1" dirty="0" smtClean="0">
              <a:solidFill>
                <a:schemeClr val="bg1"/>
              </a:solidFill>
              <a:latin typeface="Times New Roman" panose="02020603050405020304" pitchFamily="18" charset="0"/>
              <a:cs typeface="Times New Roman" panose="02020603050405020304" pitchFamily="18" charset="0"/>
            </a:endParaRPr>
          </a:p>
          <a:p>
            <a:endParaRPr lang="en-US" dirty="0" smtClean="0"/>
          </a:p>
          <a:p>
            <a:r>
              <a:rPr lang="en-US" dirty="0" smtClean="0"/>
              <a:t> </a:t>
            </a:r>
          </a:p>
          <a:p>
            <a:r>
              <a:rPr lang="en-US" dirty="0" smtClean="0"/>
              <a:t> </a:t>
            </a:r>
          </a:p>
          <a:p>
            <a:endParaRPr lang="en-US" b="1" dirty="0" smtClean="0">
              <a:solidFill>
                <a:schemeClr val="bg1"/>
              </a:solidFill>
              <a:latin typeface="Times New Roman" panose="02020603050405020304" pitchFamily="18" charset="0"/>
              <a:cs typeface="Times New Roman" panose="02020603050405020304" pitchFamily="18" charset="0"/>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3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5" cstate="print"/>
          <a:stretch>
            <a:fillRect/>
          </a:stretch>
        </p:blipFill>
        <p:spPr>
          <a:xfrm>
            <a:off x="251520" y="3862757"/>
            <a:ext cx="5256584" cy="2425065"/>
          </a:xfrm>
          <a:prstGeom prst="rect">
            <a:avLst/>
          </a:prstGeom>
        </p:spPr>
      </p:pic>
      <p:pic>
        <p:nvPicPr>
          <p:cNvPr id="12" name="Picture 11"/>
          <p:cNvPicPr>
            <a:picLocks noChangeAspect="1"/>
          </p:cNvPicPr>
          <p:nvPr/>
        </p:nvPicPr>
        <p:blipFill>
          <a:blip r:embed="rId6" cstate="print"/>
          <a:stretch>
            <a:fillRect/>
          </a:stretch>
        </p:blipFill>
        <p:spPr>
          <a:xfrm>
            <a:off x="6084069" y="3862757"/>
            <a:ext cx="2433612" cy="1024679"/>
          </a:xfrm>
          <a:prstGeom prst="rect">
            <a:avLst/>
          </a:prstGeom>
        </p:spPr>
      </p:pic>
      <p:pic>
        <p:nvPicPr>
          <p:cNvPr id="13" name="Picture 12"/>
          <p:cNvPicPr>
            <a:picLocks noChangeAspect="1"/>
          </p:cNvPicPr>
          <p:nvPr/>
        </p:nvPicPr>
        <p:blipFill>
          <a:blip r:embed="rId7" cstate="print"/>
          <a:stretch>
            <a:fillRect/>
          </a:stretch>
        </p:blipFill>
        <p:spPr>
          <a:xfrm>
            <a:off x="6084069" y="5301208"/>
            <a:ext cx="2437926" cy="95348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مجلد جديد\33333.JPG"/>
          <p:cNvPicPr>
            <a:picLocks noChangeAspect="1" noChangeArrowheads="1"/>
          </p:cNvPicPr>
          <p:nvPr/>
        </p:nvPicPr>
        <p:blipFill>
          <a:blip r:embed="rId2" cstate="print"/>
          <a:srcRect/>
          <a:stretch>
            <a:fillRect/>
          </a:stretch>
        </p:blipFill>
        <p:spPr bwMode="auto">
          <a:xfrm>
            <a:off x="0" y="44624"/>
            <a:ext cx="9247333" cy="6858000"/>
          </a:xfrm>
          <a:prstGeom prst="rect">
            <a:avLst/>
          </a:prstGeom>
          <a:noFill/>
        </p:spPr>
      </p:pic>
      <p:sp>
        <p:nvSpPr>
          <p:cNvPr id="3" name="مربع نص 2"/>
          <p:cNvSpPr txBox="1"/>
          <p:nvPr/>
        </p:nvSpPr>
        <p:spPr>
          <a:xfrm>
            <a:off x="3563888" y="1844824"/>
            <a:ext cx="3240360" cy="1200329"/>
          </a:xfrm>
          <a:prstGeom prst="rect">
            <a:avLst/>
          </a:prstGeom>
          <a:noFill/>
          <a:effectLst>
            <a:outerShdw blurRad="50800" dist="50800" dir="5400000" algn="ctr" rotWithShape="0">
              <a:schemeClr val="tx1"/>
            </a:outerShdw>
          </a:effectLst>
        </p:spPr>
        <p:txBody>
          <a:bodyPr wrap="square" rtlCol="0">
            <a:spAutoFit/>
          </a:bodyPr>
          <a:lstStyle/>
          <a:p>
            <a:pPr lvl="0"/>
            <a:r>
              <a:rPr lang="en-US" b="1" dirty="0" smtClean="0">
                <a:solidFill>
                  <a:schemeClr val="bg1"/>
                </a:solidFill>
                <a:latin typeface="Times New Roman" pitchFamily="18" charset="0"/>
                <a:cs typeface="Times New Roman" pitchFamily="18" charset="0"/>
              </a:rPr>
              <a:t> </a:t>
            </a:r>
            <a:endParaRPr lang="en-US" dirty="0" smtClean="0">
              <a:solidFill>
                <a:schemeClr val="bg1"/>
              </a:solidFill>
              <a:latin typeface="Times New Roman" pitchFamily="18" charset="0"/>
              <a:cs typeface="Times New Roman" pitchFamily="18" charset="0"/>
            </a:endParaRPr>
          </a:p>
          <a:p>
            <a:endParaRPr lang="en-US" dirty="0" smtClean="0">
              <a:solidFill>
                <a:schemeClr val="bg1"/>
              </a:solidFill>
            </a:endParaRPr>
          </a:p>
          <a:p>
            <a:pPr lvl="0"/>
            <a:r>
              <a:rPr lang="en-US" b="1" dirty="0" smtClean="0">
                <a:solidFill>
                  <a:schemeClr val="bg1"/>
                </a:solidFill>
                <a:latin typeface="Times New Roman" pitchFamily="18" charset="0"/>
                <a:cs typeface="Times New Roman" pitchFamily="18" charset="0"/>
              </a:rPr>
              <a:t> </a:t>
            </a:r>
            <a:endParaRPr lang="en-US" dirty="0" smtClean="0">
              <a:solidFill>
                <a:schemeClr val="bg1"/>
              </a:solidFill>
              <a:latin typeface="Times New Roman" pitchFamily="18" charset="0"/>
              <a:cs typeface="Times New Roman" pitchFamily="18" charset="0"/>
            </a:endParaRPr>
          </a:p>
          <a:p>
            <a:endParaRPr lang="en-US" dirty="0"/>
          </a:p>
        </p:txBody>
      </p:sp>
      <p:pic>
        <p:nvPicPr>
          <p:cNvPr id="5" name="Picture 2" descr="C:\Users\User\Desktop\مجلد جديد\Mييييييlogy1.png"/>
          <p:cNvPicPr>
            <a:picLocks noChangeAspect="1" noChangeArrowheads="1"/>
          </p:cNvPicPr>
          <p:nvPr/>
        </p:nvPicPr>
        <p:blipFill>
          <a:blip r:embed="rId3" cstate="print">
            <a:lum bright="4000"/>
          </a:blip>
          <a:srcRect/>
          <a:stretch>
            <a:fillRect/>
          </a:stretch>
        </p:blipFill>
        <p:spPr bwMode="auto">
          <a:xfrm>
            <a:off x="827584" y="372815"/>
            <a:ext cx="1368152" cy="1328029"/>
          </a:xfrm>
          <a:prstGeom prst="rect">
            <a:avLst/>
          </a:prstGeom>
          <a:noFill/>
          <a:effectLst>
            <a:glow rad="101600">
              <a:schemeClr val="bg1">
                <a:alpha val="60000"/>
              </a:schemeClr>
            </a:glow>
            <a:outerShdw blurRad="50800" dist="50800" dir="5400000" algn="ctr" rotWithShape="0">
              <a:schemeClr val="bg1"/>
            </a:outerShdw>
          </a:effectLst>
        </p:spPr>
      </p:pic>
      <p:sp>
        <p:nvSpPr>
          <p:cNvPr id="6" name="مربع نص 5"/>
          <p:cNvSpPr txBox="1"/>
          <p:nvPr/>
        </p:nvSpPr>
        <p:spPr>
          <a:xfrm>
            <a:off x="2411760" y="787356"/>
            <a:ext cx="5364088" cy="923330"/>
          </a:xfrm>
          <a:prstGeom prst="rect">
            <a:avLst/>
          </a:prstGeom>
          <a:noFill/>
          <a:effectLst>
            <a:outerShdw blurRad="50800" dist="50800" dir="5400000" algn="ctr" rotWithShape="0">
              <a:schemeClr val="tx1"/>
            </a:outerShdw>
          </a:effectLst>
        </p:spPr>
        <p:txBody>
          <a:bodyPr wrap="square" rtlCol="0">
            <a:spAutoFit/>
          </a:bodyPr>
          <a:lstStyle/>
          <a:p>
            <a:pPr algn="ctr">
              <a:lnSpc>
                <a:spcPct val="150000"/>
              </a:lnSpc>
            </a:pPr>
            <a:r>
              <a:rPr lang="en-US" sz="2400" dirty="0">
                <a:solidFill>
                  <a:srgbClr val="66FF33"/>
                </a:solidFill>
                <a:effectLst>
                  <a:outerShdw blurRad="38100" dist="38100" dir="2700000" algn="tl">
                    <a:srgbClr val="000000">
                      <a:alpha val="43137"/>
                    </a:srgbClr>
                  </a:outerShdw>
                </a:effectLst>
                <a:latin typeface="Times New Roman" pitchFamily="18" charset="0"/>
                <a:cs typeface="Times New Roman" pitchFamily="18" charset="0"/>
              </a:rPr>
              <a:t>Experimental setup, testing, and Results </a:t>
            </a:r>
          </a:p>
          <a:p>
            <a:endParaRPr lang="en-US" dirty="0"/>
          </a:p>
        </p:txBody>
      </p:sp>
      <p:pic>
        <p:nvPicPr>
          <p:cNvPr id="7" name="Picture 3" descr="D:\cc\collage_car_01.jpg"/>
          <p:cNvPicPr>
            <a:picLocks noChangeAspect="1" noChangeArrowheads="1"/>
          </p:cNvPicPr>
          <p:nvPr/>
        </p:nvPicPr>
        <p:blipFill>
          <a:blip r:embed="rId4" cstate="print"/>
          <a:srcRect/>
          <a:stretch>
            <a:fillRect/>
          </a:stretch>
        </p:blipFill>
        <p:spPr bwMode="auto">
          <a:xfrm>
            <a:off x="0" y="1772816"/>
            <a:ext cx="9324528" cy="72008"/>
          </a:xfrm>
          <a:prstGeom prst="rect">
            <a:avLst/>
          </a:prstGeom>
          <a:noFill/>
        </p:spPr>
      </p:pic>
      <p:sp>
        <p:nvSpPr>
          <p:cNvPr id="8" name="مربع نص 7"/>
          <p:cNvSpPr txBox="1"/>
          <p:nvPr/>
        </p:nvSpPr>
        <p:spPr>
          <a:xfrm>
            <a:off x="141930" y="2017187"/>
            <a:ext cx="9144000" cy="3139321"/>
          </a:xfrm>
          <a:prstGeom prst="rect">
            <a:avLst/>
          </a:prstGeom>
          <a:noFill/>
        </p:spPr>
        <p:txBody>
          <a:bodyPr wrap="square" rtlCol="0">
            <a:spAutoFit/>
          </a:bodyPr>
          <a:lstStyle/>
          <a:p>
            <a:pPr marL="342900" indent="-3429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smtClean="0">
              <a:solidFill>
                <a:schemeClr val="bg1"/>
              </a:solidFill>
              <a:latin typeface="Times New Roman" panose="02020603050405020304" pitchFamily="18" charset="0"/>
              <a:cs typeface="Times New Roman" panose="02020603050405020304" pitchFamily="18" charset="0"/>
            </a:endParaRPr>
          </a:p>
          <a:p>
            <a:endParaRPr lang="en-US" b="1" dirty="0" smtClean="0">
              <a:solidFill>
                <a:schemeClr val="bg1"/>
              </a:solidFill>
              <a:latin typeface="Times New Roman" panose="02020603050405020304" pitchFamily="18" charset="0"/>
              <a:cs typeface="Times New Roman" panose="02020603050405020304" pitchFamily="18" charset="0"/>
            </a:endParaRPr>
          </a:p>
          <a:p>
            <a:endParaRPr lang="en-US" b="1" dirty="0" smtClean="0">
              <a:solidFill>
                <a:schemeClr val="bg1"/>
              </a:solidFill>
              <a:latin typeface="Times New Roman" panose="02020603050405020304" pitchFamily="18" charset="0"/>
              <a:cs typeface="Times New Roman" panose="02020603050405020304" pitchFamily="18" charset="0"/>
            </a:endParaRPr>
          </a:p>
          <a:p>
            <a:endParaRPr lang="en-US" b="1" dirty="0" smtClean="0">
              <a:solidFill>
                <a:schemeClr val="bg1"/>
              </a:solidFill>
              <a:latin typeface="Times New Roman" panose="02020603050405020304" pitchFamily="18" charset="0"/>
              <a:cs typeface="Times New Roman" panose="02020603050405020304" pitchFamily="18" charset="0"/>
            </a:endParaRPr>
          </a:p>
          <a:p>
            <a:endParaRPr lang="en-US" dirty="0" smtClean="0"/>
          </a:p>
          <a:p>
            <a:r>
              <a:rPr lang="en-US" dirty="0" smtClean="0"/>
              <a:t> </a:t>
            </a:r>
          </a:p>
          <a:p>
            <a:r>
              <a:rPr lang="en-US" dirty="0" smtClean="0"/>
              <a:t> </a:t>
            </a:r>
          </a:p>
          <a:p>
            <a:endParaRPr lang="en-US" b="1" dirty="0" smtClean="0">
              <a:solidFill>
                <a:schemeClr val="bg1"/>
              </a:solidFill>
              <a:latin typeface="Times New Roman" panose="02020603050405020304" pitchFamily="18" charset="0"/>
              <a:cs typeface="Times New Roman" panose="02020603050405020304" pitchFamily="18" charset="0"/>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3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descr="C:\Users\User\Desktop\xxx1.JPG"/>
          <p:cNvPicPr>
            <a:picLocks noChangeAspect="1" noChangeArrowheads="1"/>
          </p:cNvPicPr>
          <p:nvPr/>
        </p:nvPicPr>
        <p:blipFill>
          <a:blip r:embed="rId5" cstate="print"/>
          <a:srcRect/>
          <a:stretch>
            <a:fillRect/>
          </a:stretch>
        </p:blipFill>
        <p:spPr bwMode="auto">
          <a:xfrm>
            <a:off x="1547664" y="1916832"/>
            <a:ext cx="5818360" cy="2232248"/>
          </a:xfrm>
          <a:prstGeom prst="rect">
            <a:avLst/>
          </a:prstGeom>
          <a:noFill/>
        </p:spPr>
      </p:pic>
      <p:pic>
        <p:nvPicPr>
          <p:cNvPr id="15" name="Picture 4" descr="C:\Users\User\Desktop\xxxx3.JPG"/>
          <p:cNvPicPr>
            <a:picLocks noChangeAspect="1" noChangeArrowheads="1"/>
          </p:cNvPicPr>
          <p:nvPr/>
        </p:nvPicPr>
        <p:blipFill>
          <a:blip r:embed="rId6" cstate="print"/>
          <a:srcRect/>
          <a:stretch>
            <a:fillRect/>
          </a:stretch>
        </p:blipFill>
        <p:spPr bwMode="auto">
          <a:xfrm>
            <a:off x="1547664" y="4509120"/>
            <a:ext cx="5832648" cy="187220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مجلد جديد\33333.JPG"/>
          <p:cNvPicPr>
            <a:picLocks noChangeAspect="1" noChangeArrowheads="1"/>
          </p:cNvPicPr>
          <p:nvPr/>
        </p:nvPicPr>
        <p:blipFill>
          <a:blip r:embed="rId2" cstate="print"/>
          <a:srcRect/>
          <a:stretch>
            <a:fillRect/>
          </a:stretch>
        </p:blipFill>
        <p:spPr bwMode="auto">
          <a:xfrm>
            <a:off x="-1" y="0"/>
            <a:ext cx="9247333" cy="6858000"/>
          </a:xfrm>
          <a:prstGeom prst="rect">
            <a:avLst/>
          </a:prstGeom>
          <a:noFill/>
        </p:spPr>
      </p:pic>
      <p:sp>
        <p:nvSpPr>
          <p:cNvPr id="3" name="مربع نص 2"/>
          <p:cNvSpPr txBox="1"/>
          <p:nvPr/>
        </p:nvSpPr>
        <p:spPr>
          <a:xfrm>
            <a:off x="3563888" y="1844824"/>
            <a:ext cx="3240360" cy="1200329"/>
          </a:xfrm>
          <a:prstGeom prst="rect">
            <a:avLst/>
          </a:prstGeom>
          <a:noFill/>
          <a:effectLst>
            <a:outerShdw blurRad="50800" dist="50800" dir="5400000" algn="ctr" rotWithShape="0">
              <a:schemeClr val="tx1"/>
            </a:outerShdw>
          </a:effectLst>
        </p:spPr>
        <p:txBody>
          <a:bodyPr wrap="square" rtlCol="0">
            <a:spAutoFit/>
          </a:bodyPr>
          <a:lstStyle/>
          <a:p>
            <a:pPr lvl="0"/>
            <a:r>
              <a:rPr lang="en-US" b="1" dirty="0" smtClean="0">
                <a:solidFill>
                  <a:schemeClr val="bg1"/>
                </a:solidFill>
                <a:latin typeface="Times New Roman" pitchFamily="18" charset="0"/>
                <a:cs typeface="Times New Roman" pitchFamily="18" charset="0"/>
              </a:rPr>
              <a:t> </a:t>
            </a:r>
            <a:endParaRPr lang="en-US" dirty="0" smtClean="0">
              <a:solidFill>
                <a:schemeClr val="bg1"/>
              </a:solidFill>
              <a:latin typeface="Times New Roman" pitchFamily="18" charset="0"/>
              <a:cs typeface="Times New Roman" pitchFamily="18" charset="0"/>
            </a:endParaRPr>
          </a:p>
          <a:p>
            <a:endParaRPr lang="en-US" dirty="0" smtClean="0">
              <a:solidFill>
                <a:schemeClr val="bg1"/>
              </a:solidFill>
            </a:endParaRPr>
          </a:p>
          <a:p>
            <a:pPr lvl="0"/>
            <a:r>
              <a:rPr lang="en-US" b="1" dirty="0" smtClean="0">
                <a:solidFill>
                  <a:schemeClr val="bg1"/>
                </a:solidFill>
                <a:latin typeface="Times New Roman" pitchFamily="18" charset="0"/>
                <a:cs typeface="Times New Roman" pitchFamily="18" charset="0"/>
              </a:rPr>
              <a:t> </a:t>
            </a:r>
            <a:endParaRPr lang="en-US" dirty="0" smtClean="0">
              <a:solidFill>
                <a:schemeClr val="bg1"/>
              </a:solidFill>
              <a:latin typeface="Times New Roman" pitchFamily="18" charset="0"/>
              <a:cs typeface="Times New Roman" pitchFamily="18" charset="0"/>
            </a:endParaRPr>
          </a:p>
          <a:p>
            <a:endParaRPr lang="en-US" dirty="0"/>
          </a:p>
        </p:txBody>
      </p:sp>
      <p:pic>
        <p:nvPicPr>
          <p:cNvPr id="5" name="Picture 2" descr="C:\Users\User\Desktop\مجلد جديد\Mييييييlogy1.png"/>
          <p:cNvPicPr>
            <a:picLocks noChangeAspect="1" noChangeArrowheads="1"/>
          </p:cNvPicPr>
          <p:nvPr/>
        </p:nvPicPr>
        <p:blipFill>
          <a:blip r:embed="rId3" cstate="print">
            <a:lum bright="4000"/>
          </a:blip>
          <a:srcRect/>
          <a:stretch>
            <a:fillRect/>
          </a:stretch>
        </p:blipFill>
        <p:spPr bwMode="auto">
          <a:xfrm>
            <a:off x="827584" y="372815"/>
            <a:ext cx="1368152" cy="1328029"/>
          </a:xfrm>
          <a:prstGeom prst="rect">
            <a:avLst/>
          </a:prstGeom>
          <a:noFill/>
          <a:effectLst>
            <a:glow rad="101600">
              <a:schemeClr val="bg1">
                <a:alpha val="60000"/>
              </a:schemeClr>
            </a:glow>
            <a:outerShdw blurRad="50800" dist="50800" dir="5400000" algn="ctr" rotWithShape="0">
              <a:schemeClr val="bg1"/>
            </a:outerShdw>
          </a:effectLst>
        </p:spPr>
      </p:pic>
      <p:sp>
        <p:nvSpPr>
          <p:cNvPr id="6" name="مربع نص 5"/>
          <p:cNvSpPr txBox="1"/>
          <p:nvPr/>
        </p:nvSpPr>
        <p:spPr>
          <a:xfrm>
            <a:off x="2411760" y="787356"/>
            <a:ext cx="5364088" cy="923330"/>
          </a:xfrm>
          <a:prstGeom prst="rect">
            <a:avLst/>
          </a:prstGeom>
          <a:noFill/>
          <a:effectLst>
            <a:outerShdw blurRad="50800" dist="50800" dir="5400000" algn="ctr" rotWithShape="0">
              <a:schemeClr val="tx1"/>
            </a:outerShdw>
          </a:effectLst>
        </p:spPr>
        <p:txBody>
          <a:bodyPr wrap="square" rtlCol="0">
            <a:spAutoFit/>
          </a:bodyPr>
          <a:lstStyle/>
          <a:p>
            <a:pPr algn="ctr">
              <a:lnSpc>
                <a:spcPct val="150000"/>
              </a:lnSpc>
            </a:pPr>
            <a:r>
              <a:rPr lang="en-US" sz="2400" dirty="0">
                <a:solidFill>
                  <a:srgbClr val="66FF33"/>
                </a:solidFill>
                <a:effectLst>
                  <a:outerShdw blurRad="38100" dist="38100" dir="2700000" algn="tl">
                    <a:srgbClr val="000000">
                      <a:alpha val="43137"/>
                    </a:srgbClr>
                  </a:outerShdw>
                </a:effectLst>
                <a:latin typeface="Times New Roman" pitchFamily="18" charset="0"/>
                <a:cs typeface="Times New Roman" pitchFamily="18" charset="0"/>
              </a:rPr>
              <a:t>Experimental setup, testing, and Results </a:t>
            </a:r>
          </a:p>
          <a:p>
            <a:endParaRPr lang="en-US" dirty="0"/>
          </a:p>
        </p:txBody>
      </p:sp>
      <p:pic>
        <p:nvPicPr>
          <p:cNvPr id="7" name="Picture 3" descr="D:\cc\collage_car_01.jpg"/>
          <p:cNvPicPr>
            <a:picLocks noChangeAspect="1" noChangeArrowheads="1"/>
          </p:cNvPicPr>
          <p:nvPr/>
        </p:nvPicPr>
        <p:blipFill>
          <a:blip r:embed="rId4" cstate="print"/>
          <a:srcRect/>
          <a:stretch>
            <a:fillRect/>
          </a:stretch>
        </p:blipFill>
        <p:spPr bwMode="auto">
          <a:xfrm>
            <a:off x="0" y="1772816"/>
            <a:ext cx="9324528" cy="72008"/>
          </a:xfrm>
          <a:prstGeom prst="rect">
            <a:avLst/>
          </a:prstGeom>
          <a:noFill/>
        </p:spPr>
      </p:pic>
      <p:sp>
        <p:nvSpPr>
          <p:cNvPr id="8" name="مربع نص 7"/>
          <p:cNvSpPr txBox="1"/>
          <p:nvPr/>
        </p:nvSpPr>
        <p:spPr>
          <a:xfrm>
            <a:off x="141930" y="2017187"/>
            <a:ext cx="9144000" cy="3139321"/>
          </a:xfrm>
          <a:prstGeom prst="rect">
            <a:avLst/>
          </a:prstGeom>
          <a:noFill/>
        </p:spPr>
        <p:txBody>
          <a:bodyPr wrap="square" rtlCol="0">
            <a:spAutoFit/>
          </a:bodyPr>
          <a:lstStyle/>
          <a:p>
            <a:pPr marL="342900" indent="-3429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smtClean="0">
              <a:solidFill>
                <a:schemeClr val="bg1"/>
              </a:solidFill>
              <a:latin typeface="Times New Roman" panose="02020603050405020304" pitchFamily="18" charset="0"/>
              <a:cs typeface="Times New Roman" panose="02020603050405020304" pitchFamily="18" charset="0"/>
            </a:endParaRPr>
          </a:p>
          <a:p>
            <a:endParaRPr lang="en-US" b="1" dirty="0" smtClean="0">
              <a:solidFill>
                <a:schemeClr val="bg1"/>
              </a:solidFill>
              <a:latin typeface="Times New Roman" panose="02020603050405020304" pitchFamily="18" charset="0"/>
              <a:cs typeface="Times New Roman" panose="02020603050405020304" pitchFamily="18" charset="0"/>
            </a:endParaRPr>
          </a:p>
          <a:p>
            <a:endParaRPr lang="en-US" b="1" dirty="0" smtClean="0">
              <a:solidFill>
                <a:schemeClr val="bg1"/>
              </a:solidFill>
              <a:latin typeface="Times New Roman" panose="02020603050405020304" pitchFamily="18" charset="0"/>
              <a:cs typeface="Times New Roman" panose="02020603050405020304" pitchFamily="18" charset="0"/>
            </a:endParaRPr>
          </a:p>
          <a:p>
            <a:endParaRPr lang="en-US" b="1" dirty="0" smtClean="0">
              <a:solidFill>
                <a:schemeClr val="bg1"/>
              </a:solidFill>
              <a:latin typeface="Times New Roman" panose="02020603050405020304" pitchFamily="18" charset="0"/>
              <a:cs typeface="Times New Roman" panose="02020603050405020304" pitchFamily="18" charset="0"/>
            </a:endParaRPr>
          </a:p>
          <a:p>
            <a:endParaRPr lang="en-US" dirty="0" smtClean="0"/>
          </a:p>
          <a:p>
            <a:r>
              <a:rPr lang="en-US" dirty="0" smtClean="0"/>
              <a:t> </a:t>
            </a:r>
          </a:p>
          <a:p>
            <a:r>
              <a:rPr lang="en-US" dirty="0" smtClean="0"/>
              <a:t> </a:t>
            </a:r>
          </a:p>
          <a:p>
            <a:endParaRPr lang="en-US" b="1" dirty="0" smtClean="0">
              <a:solidFill>
                <a:schemeClr val="bg1"/>
              </a:solidFill>
              <a:latin typeface="Times New Roman" panose="02020603050405020304" pitchFamily="18" charset="0"/>
              <a:cs typeface="Times New Roman" panose="02020603050405020304" pitchFamily="18" charset="0"/>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3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مستطيل 9"/>
          <p:cNvSpPr/>
          <p:nvPr/>
        </p:nvSpPr>
        <p:spPr>
          <a:xfrm>
            <a:off x="611560" y="2060848"/>
            <a:ext cx="2371162" cy="369332"/>
          </a:xfrm>
          <a:prstGeom prst="rect">
            <a:avLst/>
          </a:prstGeom>
        </p:spPr>
        <p:txBody>
          <a:bodyPr wrap="none">
            <a:spAutoFit/>
          </a:bodyPr>
          <a:lstStyle/>
          <a:p>
            <a:r>
              <a:rPr lang="en-US" dirty="0" smtClean="0">
                <a:solidFill>
                  <a:schemeClr val="bg1"/>
                </a:solidFill>
                <a:latin typeface="Times New Roman" panose="02020603050405020304" pitchFamily="18" charset="0"/>
                <a:cs typeface="Times New Roman" panose="02020603050405020304" pitchFamily="18" charset="0"/>
              </a:rPr>
              <a:t>Needed Power for lift : </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11" name="Picture 8"/>
          <p:cNvPicPr>
            <a:picLocks noChangeAspect="1"/>
          </p:cNvPicPr>
          <p:nvPr/>
        </p:nvPicPr>
        <p:blipFill>
          <a:blip r:embed="rId5" cstate="print"/>
          <a:stretch>
            <a:fillRect/>
          </a:stretch>
        </p:blipFill>
        <p:spPr>
          <a:xfrm>
            <a:off x="251519" y="2605209"/>
            <a:ext cx="8766695" cy="952302"/>
          </a:xfrm>
          <a:prstGeom prst="rect">
            <a:avLst/>
          </a:prstGeom>
        </p:spPr>
      </p:pic>
      <p:pic>
        <p:nvPicPr>
          <p:cNvPr id="12" name="Picture 11"/>
          <p:cNvPicPr>
            <a:picLocks noChangeAspect="1"/>
          </p:cNvPicPr>
          <p:nvPr/>
        </p:nvPicPr>
        <p:blipFill>
          <a:blip r:embed="rId6" cstate="print"/>
          <a:stretch>
            <a:fillRect/>
          </a:stretch>
        </p:blipFill>
        <p:spPr>
          <a:xfrm>
            <a:off x="251520" y="6021288"/>
            <a:ext cx="3116098" cy="539584"/>
          </a:xfrm>
          <a:prstGeom prst="rect">
            <a:avLst/>
          </a:prstGeom>
        </p:spPr>
      </p:pic>
      <p:pic>
        <p:nvPicPr>
          <p:cNvPr id="13" name="Picture 12"/>
          <p:cNvPicPr>
            <a:picLocks noChangeAspect="1"/>
          </p:cNvPicPr>
          <p:nvPr/>
        </p:nvPicPr>
        <p:blipFill>
          <a:blip r:embed="rId7" cstate="print"/>
          <a:stretch>
            <a:fillRect/>
          </a:stretch>
        </p:blipFill>
        <p:spPr>
          <a:xfrm>
            <a:off x="251520" y="5059747"/>
            <a:ext cx="3116098" cy="791967"/>
          </a:xfrm>
          <a:prstGeom prst="rect">
            <a:avLst/>
          </a:prstGeom>
        </p:spPr>
      </p:pic>
      <p:pic>
        <p:nvPicPr>
          <p:cNvPr id="14" name="Picture 13"/>
          <p:cNvPicPr>
            <a:picLocks noChangeAspect="1"/>
          </p:cNvPicPr>
          <p:nvPr/>
        </p:nvPicPr>
        <p:blipFill>
          <a:blip r:embed="rId8" cstate="print"/>
          <a:stretch>
            <a:fillRect/>
          </a:stretch>
        </p:blipFill>
        <p:spPr>
          <a:xfrm>
            <a:off x="251519" y="3743302"/>
            <a:ext cx="3116099" cy="1130654"/>
          </a:xfrm>
          <a:prstGeom prst="rect">
            <a:avLst/>
          </a:prstGeom>
        </p:spPr>
      </p:pic>
      <p:pic>
        <p:nvPicPr>
          <p:cNvPr id="15" name="Picture 14"/>
          <p:cNvPicPr>
            <a:picLocks noChangeAspect="1"/>
          </p:cNvPicPr>
          <p:nvPr/>
        </p:nvPicPr>
        <p:blipFill>
          <a:blip r:embed="rId9" cstate="print"/>
          <a:stretch>
            <a:fillRect/>
          </a:stretch>
        </p:blipFill>
        <p:spPr>
          <a:xfrm>
            <a:off x="4860033" y="5990934"/>
            <a:ext cx="4176464" cy="577235"/>
          </a:xfrm>
          <a:prstGeom prst="rect">
            <a:avLst/>
          </a:prstGeom>
        </p:spPr>
      </p:pic>
      <p:pic>
        <p:nvPicPr>
          <p:cNvPr id="16" name="Picture 15"/>
          <p:cNvPicPr>
            <a:picLocks noChangeAspect="1"/>
          </p:cNvPicPr>
          <p:nvPr/>
        </p:nvPicPr>
        <p:blipFill>
          <a:blip r:embed="rId10" cstate="print"/>
          <a:stretch>
            <a:fillRect/>
          </a:stretch>
        </p:blipFill>
        <p:spPr>
          <a:xfrm>
            <a:off x="4852020" y="3750599"/>
            <a:ext cx="4184475" cy="1130654"/>
          </a:xfrm>
          <a:prstGeom prst="rect">
            <a:avLst/>
          </a:prstGeom>
        </p:spPr>
      </p:pic>
      <p:pic>
        <p:nvPicPr>
          <p:cNvPr id="17" name="Picture 16"/>
          <p:cNvPicPr>
            <a:picLocks noChangeAspect="1"/>
          </p:cNvPicPr>
          <p:nvPr/>
        </p:nvPicPr>
        <p:blipFill>
          <a:blip r:embed="rId11" cstate="print"/>
          <a:stretch>
            <a:fillRect/>
          </a:stretch>
        </p:blipFill>
        <p:spPr>
          <a:xfrm>
            <a:off x="4860033" y="5013176"/>
            <a:ext cx="4158182" cy="84583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مجلد جديد\33333.JPG"/>
          <p:cNvPicPr>
            <a:picLocks noChangeAspect="1" noChangeArrowheads="1"/>
          </p:cNvPicPr>
          <p:nvPr/>
        </p:nvPicPr>
        <p:blipFill>
          <a:blip r:embed="rId2" cstate="print"/>
          <a:srcRect/>
          <a:stretch>
            <a:fillRect/>
          </a:stretch>
        </p:blipFill>
        <p:spPr bwMode="auto">
          <a:xfrm>
            <a:off x="0" y="0"/>
            <a:ext cx="9247333" cy="6858000"/>
          </a:xfrm>
          <a:prstGeom prst="rect">
            <a:avLst/>
          </a:prstGeom>
          <a:noFill/>
        </p:spPr>
      </p:pic>
      <p:sp>
        <p:nvSpPr>
          <p:cNvPr id="3" name="مربع نص 2"/>
          <p:cNvSpPr txBox="1"/>
          <p:nvPr/>
        </p:nvSpPr>
        <p:spPr>
          <a:xfrm>
            <a:off x="3563888" y="1844824"/>
            <a:ext cx="3240360" cy="1200329"/>
          </a:xfrm>
          <a:prstGeom prst="rect">
            <a:avLst/>
          </a:prstGeom>
          <a:noFill/>
          <a:effectLst>
            <a:outerShdw blurRad="50800" dist="50800" dir="5400000" algn="ctr" rotWithShape="0">
              <a:schemeClr val="tx1"/>
            </a:outerShdw>
          </a:effectLst>
        </p:spPr>
        <p:txBody>
          <a:bodyPr wrap="square" rtlCol="0">
            <a:spAutoFit/>
          </a:bodyPr>
          <a:lstStyle/>
          <a:p>
            <a:pPr lvl="0"/>
            <a:r>
              <a:rPr lang="en-US" b="1" dirty="0" smtClean="0">
                <a:solidFill>
                  <a:schemeClr val="bg1"/>
                </a:solidFill>
                <a:latin typeface="Times New Roman" pitchFamily="18" charset="0"/>
                <a:cs typeface="Times New Roman" pitchFamily="18" charset="0"/>
              </a:rPr>
              <a:t> </a:t>
            </a:r>
            <a:endParaRPr lang="en-US" dirty="0" smtClean="0">
              <a:solidFill>
                <a:schemeClr val="bg1"/>
              </a:solidFill>
              <a:latin typeface="Times New Roman" pitchFamily="18" charset="0"/>
              <a:cs typeface="Times New Roman" pitchFamily="18" charset="0"/>
            </a:endParaRPr>
          </a:p>
          <a:p>
            <a:endParaRPr lang="en-US" dirty="0" smtClean="0">
              <a:solidFill>
                <a:schemeClr val="bg1"/>
              </a:solidFill>
            </a:endParaRPr>
          </a:p>
          <a:p>
            <a:pPr lvl="0"/>
            <a:r>
              <a:rPr lang="en-US" b="1" dirty="0" smtClean="0">
                <a:solidFill>
                  <a:schemeClr val="bg1"/>
                </a:solidFill>
                <a:latin typeface="Times New Roman" pitchFamily="18" charset="0"/>
                <a:cs typeface="Times New Roman" pitchFamily="18" charset="0"/>
              </a:rPr>
              <a:t> </a:t>
            </a:r>
            <a:endParaRPr lang="en-US" dirty="0" smtClean="0">
              <a:solidFill>
                <a:schemeClr val="bg1"/>
              </a:solidFill>
              <a:latin typeface="Times New Roman" pitchFamily="18" charset="0"/>
              <a:cs typeface="Times New Roman" pitchFamily="18" charset="0"/>
            </a:endParaRPr>
          </a:p>
          <a:p>
            <a:endParaRPr lang="en-US" dirty="0"/>
          </a:p>
        </p:txBody>
      </p:sp>
      <p:pic>
        <p:nvPicPr>
          <p:cNvPr id="5" name="Picture 2" descr="C:\Users\User\Desktop\مجلد جديد\Mييييييlogy1.png"/>
          <p:cNvPicPr>
            <a:picLocks noChangeAspect="1" noChangeArrowheads="1"/>
          </p:cNvPicPr>
          <p:nvPr/>
        </p:nvPicPr>
        <p:blipFill>
          <a:blip r:embed="rId3" cstate="print">
            <a:lum bright="4000"/>
          </a:blip>
          <a:srcRect/>
          <a:stretch>
            <a:fillRect/>
          </a:stretch>
        </p:blipFill>
        <p:spPr bwMode="auto">
          <a:xfrm>
            <a:off x="827584" y="372815"/>
            <a:ext cx="1368152" cy="1328029"/>
          </a:xfrm>
          <a:prstGeom prst="rect">
            <a:avLst/>
          </a:prstGeom>
          <a:noFill/>
          <a:effectLst>
            <a:glow rad="101600">
              <a:schemeClr val="bg1">
                <a:alpha val="60000"/>
              </a:schemeClr>
            </a:glow>
            <a:outerShdw blurRad="50800" dist="50800" dir="5400000" algn="ctr" rotWithShape="0">
              <a:schemeClr val="bg1"/>
            </a:outerShdw>
          </a:effectLst>
        </p:spPr>
      </p:pic>
      <p:sp>
        <p:nvSpPr>
          <p:cNvPr id="6" name="مربع نص 5"/>
          <p:cNvSpPr txBox="1"/>
          <p:nvPr/>
        </p:nvSpPr>
        <p:spPr>
          <a:xfrm>
            <a:off x="2411760" y="787356"/>
            <a:ext cx="5364088" cy="923330"/>
          </a:xfrm>
          <a:prstGeom prst="rect">
            <a:avLst/>
          </a:prstGeom>
          <a:noFill/>
          <a:effectLst>
            <a:outerShdw blurRad="50800" dist="50800" dir="5400000" algn="ctr" rotWithShape="0">
              <a:schemeClr val="tx1"/>
            </a:outerShdw>
          </a:effectLst>
        </p:spPr>
        <p:txBody>
          <a:bodyPr wrap="square" rtlCol="0">
            <a:spAutoFit/>
          </a:bodyPr>
          <a:lstStyle/>
          <a:p>
            <a:pPr algn="ctr">
              <a:lnSpc>
                <a:spcPct val="150000"/>
              </a:lnSpc>
            </a:pPr>
            <a:r>
              <a:rPr lang="en-US" sz="2400" dirty="0">
                <a:solidFill>
                  <a:srgbClr val="66FF33"/>
                </a:solidFill>
                <a:effectLst>
                  <a:outerShdw blurRad="38100" dist="38100" dir="2700000" algn="tl">
                    <a:srgbClr val="000000">
                      <a:alpha val="43137"/>
                    </a:srgbClr>
                  </a:outerShdw>
                </a:effectLst>
                <a:latin typeface="Times New Roman" pitchFamily="18" charset="0"/>
                <a:cs typeface="Times New Roman" pitchFamily="18" charset="0"/>
              </a:rPr>
              <a:t>Experimental setup, testing, and Results </a:t>
            </a:r>
          </a:p>
          <a:p>
            <a:endParaRPr lang="en-US" dirty="0"/>
          </a:p>
        </p:txBody>
      </p:sp>
      <p:pic>
        <p:nvPicPr>
          <p:cNvPr id="7" name="Picture 3" descr="D:\cc\collage_car_01.jpg"/>
          <p:cNvPicPr>
            <a:picLocks noChangeAspect="1" noChangeArrowheads="1"/>
          </p:cNvPicPr>
          <p:nvPr/>
        </p:nvPicPr>
        <p:blipFill>
          <a:blip r:embed="rId4" cstate="print"/>
          <a:srcRect/>
          <a:stretch>
            <a:fillRect/>
          </a:stretch>
        </p:blipFill>
        <p:spPr bwMode="auto">
          <a:xfrm>
            <a:off x="0" y="1772816"/>
            <a:ext cx="9324528" cy="72008"/>
          </a:xfrm>
          <a:prstGeom prst="rect">
            <a:avLst/>
          </a:prstGeom>
          <a:noFill/>
        </p:spPr>
      </p:pic>
      <p:sp>
        <p:nvSpPr>
          <p:cNvPr id="8" name="مربع نص 7"/>
          <p:cNvSpPr txBox="1"/>
          <p:nvPr/>
        </p:nvSpPr>
        <p:spPr>
          <a:xfrm>
            <a:off x="141930" y="2017187"/>
            <a:ext cx="9144000" cy="3139321"/>
          </a:xfrm>
          <a:prstGeom prst="rect">
            <a:avLst/>
          </a:prstGeom>
          <a:noFill/>
        </p:spPr>
        <p:txBody>
          <a:bodyPr wrap="square" rtlCol="0">
            <a:spAutoFit/>
          </a:bodyPr>
          <a:lstStyle/>
          <a:p>
            <a:pPr marL="342900" indent="-3429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smtClean="0">
              <a:solidFill>
                <a:schemeClr val="bg1"/>
              </a:solidFill>
              <a:latin typeface="Times New Roman" panose="02020603050405020304" pitchFamily="18" charset="0"/>
              <a:cs typeface="Times New Roman" panose="02020603050405020304" pitchFamily="18" charset="0"/>
            </a:endParaRPr>
          </a:p>
          <a:p>
            <a:endParaRPr lang="en-US" b="1" dirty="0" smtClean="0">
              <a:solidFill>
                <a:schemeClr val="bg1"/>
              </a:solidFill>
              <a:latin typeface="Times New Roman" panose="02020603050405020304" pitchFamily="18" charset="0"/>
              <a:cs typeface="Times New Roman" panose="02020603050405020304" pitchFamily="18" charset="0"/>
            </a:endParaRPr>
          </a:p>
          <a:p>
            <a:endParaRPr lang="en-US" b="1" dirty="0" smtClean="0">
              <a:solidFill>
                <a:schemeClr val="bg1"/>
              </a:solidFill>
              <a:latin typeface="Times New Roman" panose="02020603050405020304" pitchFamily="18" charset="0"/>
              <a:cs typeface="Times New Roman" panose="02020603050405020304" pitchFamily="18" charset="0"/>
            </a:endParaRPr>
          </a:p>
          <a:p>
            <a:endParaRPr lang="en-US" b="1" dirty="0" smtClean="0">
              <a:solidFill>
                <a:schemeClr val="bg1"/>
              </a:solidFill>
              <a:latin typeface="Times New Roman" panose="02020603050405020304" pitchFamily="18" charset="0"/>
              <a:cs typeface="Times New Roman" panose="02020603050405020304" pitchFamily="18" charset="0"/>
            </a:endParaRPr>
          </a:p>
          <a:p>
            <a:endParaRPr lang="en-US" dirty="0" smtClean="0"/>
          </a:p>
          <a:p>
            <a:r>
              <a:rPr lang="en-US" dirty="0" smtClean="0"/>
              <a:t> </a:t>
            </a:r>
          </a:p>
          <a:p>
            <a:r>
              <a:rPr lang="en-US" dirty="0" smtClean="0"/>
              <a:t> </a:t>
            </a:r>
          </a:p>
          <a:p>
            <a:endParaRPr lang="en-US" b="1" dirty="0" smtClean="0">
              <a:solidFill>
                <a:schemeClr val="bg1"/>
              </a:solidFill>
              <a:latin typeface="Times New Roman" panose="02020603050405020304" pitchFamily="18" charset="0"/>
              <a:cs typeface="Times New Roman" panose="02020603050405020304" pitchFamily="18" charset="0"/>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3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3" name="Picture 5" descr="C:\Users\User\Desktop\x23.JPG"/>
          <p:cNvPicPr>
            <a:picLocks noChangeAspect="1" noChangeArrowheads="1"/>
          </p:cNvPicPr>
          <p:nvPr/>
        </p:nvPicPr>
        <p:blipFill>
          <a:blip r:embed="rId5" cstate="print"/>
          <a:srcRect/>
          <a:stretch>
            <a:fillRect/>
          </a:stretch>
        </p:blipFill>
        <p:spPr bwMode="auto">
          <a:xfrm>
            <a:off x="1619672" y="1988840"/>
            <a:ext cx="5976664" cy="43924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مجلد جديد\33333.JPG"/>
          <p:cNvPicPr>
            <a:picLocks noChangeAspect="1" noChangeArrowheads="1"/>
          </p:cNvPicPr>
          <p:nvPr/>
        </p:nvPicPr>
        <p:blipFill>
          <a:blip r:embed="rId2" cstate="print"/>
          <a:srcRect/>
          <a:stretch>
            <a:fillRect/>
          </a:stretch>
        </p:blipFill>
        <p:spPr bwMode="auto">
          <a:xfrm>
            <a:off x="-103333" y="0"/>
            <a:ext cx="9247333" cy="6858000"/>
          </a:xfrm>
          <a:prstGeom prst="rect">
            <a:avLst/>
          </a:prstGeom>
          <a:noFill/>
        </p:spPr>
      </p:pic>
      <p:sp>
        <p:nvSpPr>
          <p:cNvPr id="5" name="مربع نص 4"/>
          <p:cNvSpPr txBox="1"/>
          <p:nvPr/>
        </p:nvSpPr>
        <p:spPr>
          <a:xfrm>
            <a:off x="3563888" y="692696"/>
            <a:ext cx="2160240" cy="769441"/>
          </a:xfrm>
          <a:prstGeom prst="rect">
            <a:avLst/>
          </a:prstGeom>
          <a:noFill/>
          <a:effectLst>
            <a:outerShdw blurRad="50800" dist="50800" dir="5400000" algn="ctr" rotWithShape="0">
              <a:schemeClr val="tx1"/>
            </a:outerShdw>
          </a:effectLst>
        </p:spPr>
        <p:txBody>
          <a:bodyPr wrap="square" rtlCol="0">
            <a:spAutoFit/>
          </a:bodyPr>
          <a:lstStyle/>
          <a:p>
            <a:r>
              <a:rPr lang="en-US" sz="4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Outline</a:t>
            </a:r>
            <a:endParaRPr lang="en-US" sz="4400" dirty="0">
              <a:solidFill>
                <a:schemeClr val="bg1"/>
              </a:solidFill>
              <a:effectLst>
                <a:outerShdw blurRad="38100" dist="38100" dir="2700000" algn="tl">
                  <a:srgbClr val="000000">
                    <a:alpha val="43137"/>
                  </a:srgbClr>
                </a:outerShdw>
              </a:effectLst>
            </a:endParaRPr>
          </a:p>
        </p:txBody>
      </p:sp>
      <p:sp>
        <p:nvSpPr>
          <p:cNvPr id="6" name="مربع نص 5"/>
          <p:cNvSpPr txBox="1"/>
          <p:nvPr/>
        </p:nvSpPr>
        <p:spPr>
          <a:xfrm>
            <a:off x="1403648" y="1857272"/>
            <a:ext cx="5601213" cy="5000728"/>
          </a:xfrm>
          <a:prstGeom prst="rect">
            <a:avLst/>
          </a:prstGeom>
          <a:noFill/>
          <a:effectLst>
            <a:outerShdw blurRad="50800" dist="50800" dir="5400000" algn="ctr" rotWithShape="0">
              <a:schemeClr val="tx1"/>
            </a:outerShdw>
          </a:effectLst>
        </p:spPr>
        <p:txBody>
          <a:bodyPr wrap="none" rtlCol="0">
            <a:spAutoFit/>
          </a:bodyPr>
          <a:lstStyle/>
          <a:p>
            <a:pPr marL="342900" indent="-342900" algn="ctr">
              <a:lnSpc>
                <a:spcPct val="200000"/>
              </a:lnSpc>
              <a:buFont typeface="Arial" pitchFamily="34" charset="0"/>
              <a:buChar char="•"/>
            </a:pP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Background Information</a:t>
            </a:r>
          </a:p>
          <a:p>
            <a:pPr marL="342900" indent="-342900" algn="ctr">
              <a:lnSpc>
                <a:spcPct val="200000"/>
              </a:lnSpc>
              <a:buFont typeface="Arial" pitchFamily="34" charset="0"/>
              <a:buChar char="•"/>
            </a:pP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Objectives and motivation of the work</a:t>
            </a:r>
          </a:p>
          <a:p>
            <a:pPr marL="342900" indent="-342900" algn="ctr">
              <a:lnSpc>
                <a:spcPct val="200000"/>
              </a:lnSpc>
              <a:buFont typeface="Arial" pitchFamily="34" charset="0"/>
              <a:buChar char="•"/>
            </a:pP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Literature Review ( Brief Background)</a:t>
            </a:r>
            <a:endParaRPr lang="en-US" sz="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ctr">
              <a:lnSpc>
                <a:spcPct val="200000"/>
              </a:lnSpc>
              <a:buFont typeface="Arial" pitchFamily="34" charset="0"/>
              <a:buChar char="•"/>
            </a:pP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Design specifications and items selection</a:t>
            </a:r>
            <a:endParaRPr lang="en-US" sz="3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ctr">
              <a:lnSpc>
                <a:spcPct val="200000"/>
              </a:lnSpc>
              <a:buFont typeface="Arial" pitchFamily="34" charset="0"/>
              <a:buChar char="•"/>
            </a:pP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Experimental setup, testing, and Results </a:t>
            </a:r>
          </a:p>
          <a:p>
            <a:pPr marL="342900" indent="-342900" algn="ctr">
              <a:lnSpc>
                <a:spcPct val="200000"/>
              </a:lnSpc>
              <a:buFont typeface="Arial" pitchFamily="34" charset="0"/>
              <a:buChar char="•"/>
            </a:pP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Summary, conclusions and Future work</a:t>
            </a:r>
          </a:p>
          <a:p>
            <a:pPr algn="ctr">
              <a:lnSpc>
                <a:spcPct val="200000"/>
              </a:lnSpc>
            </a:pPr>
            <a:endParaRPr lang="en-US" dirty="0"/>
          </a:p>
        </p:txBody>
      </p:sp>
      <p:pic>
        <p:nvPicPr>
          <p:cNvPr id="7" name="Picture 3" descr="D:\cc\collage_car_01.jpg"/>
          <p:cNvPicPr>
            <a:picLocks noChangeAspect="1" noChangeArrowheads="1"/>
          </p:cNvPicPr>
          <p:nvPr/>
        </p:nvPicPr>
        <p:blipFill>
          <a:blip r:embed="rId3" cstate="print"/>
          <a:srcRect/>
          <a:stretch>
            <a:fillRect/>
          </a:stretch>
        </p:blipFill>
        <p:spPr bwMode="auto">
          <a:xfrm>
            <a:off x="-180528" y="1772816"/>
            <a:ext cx="9324528" cy="72008"/>
          </a:xfrm>
          <a:prstGeom prst="rect">
            <a:avLst/>
          </a:prstGeom>
          <a:noFill/>
        </p:spPr>
      </p:pic>
      <p:pic>
        <p:nvPicPr>
          <p:cNvPr id="4099" name="Picture 3" descr="C:\Users\User\Desktop\white-literature-256 (1).png"/>
          <p:cNvPicPr>
            <a:picLocks noChangeAspect="1" noChangeArrowheads="1"/>
          </p:cNvPicPr>
          <p:nvPr/>
        </p:nvPicPr>
        <p:blipFill>
          <a:blip r:embed="rId4" cstate="print"/>
          <a:srcRect/>
          <a:stretch>
            <a:fillRect/>
          </a:stretch>
        </p:blipFill>
        <p:spPr bwMode="auto">
          <a:xfrm>
            <a:off x="2771800" y="764704"/>
            <a:ext cx="648072" cy="648072"/>
          </a:xfrm>
          <a:prstGeom prst="rect">
            <a:avLst/>
          </a:prstGeom>
          <a:noFill/>
          <a:effectLst>
            <a:glow rad="101600">
              <a:schemeClr val="bg1">
                <a:alpha val="60000"/>
              </a:schemeClr>
            </a:glow>
          </a:effectLst>
        </p:spPr>
      </p:pic>
      <p:sp>
        <p:nvSpPr>
          <p:cNvPr id="8" name="مستطيل 7"/>
          <p:cNvSpPr/>
          <p:nvPr/>
        </p:nvSpPr>
        <p:spPr>
          <a:xfrm>
            <a:off x="8103330" y="1556792"/>
            <a:ext cx="1103187" cy="246221"/>
          </a:xfrm>
          <a:prstGeom prst="rect">
            <a:avLst/>
          </a:prstGeom>
        </p:spPr>
        <p:txBody>
          <a:bodyPr wrap="none">
            <a:spAutoFit/>
          </a:bodyPr>
          <a:lstStyle/>
          <a:p>
            <a:r>
              <a:rPr lang="en-US" sz="1000" b="1" dirty="0" err="1" smtClean="0">
                <a:solidFill>
                  <a:schemeClr val="bg1"/>
                </a:solidFill>
                <a:latin typeface="Times New Roman" pitchFamily="18" charset="0"/>
                <a:cs typeface="Times New Roman" pitchFamily="18" charset="0"/>
              </a:rPr>
              <a:t>Meshal</a:t>
            </a:r>
            <a:r>
              <a:rPr lang="en-US" sz="1000" b="1" dirty="0" smtClean="0">
                <a:solidFill>
                  <a:schemeClr val="bg1"/>
                </a:solidFill>
                <a:latin typeface="Times New Roman" pitchFamily="18" charset="0"/>
                <a:cs typeface="Times New Roman" pitchFamily="18" charset="0"/>
              </a:rPr>
              <a:t> Othman </a:t>
            </a:r>
            <a:endParaRPr lang="en-US" sz="1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مجلد جديد\33333.JPG"/>
          <p:cNvPicPr>
            <a:picLocks noChangeAspect="1" noChangeArrowheads="1"/>
          </p:cNvPicPr>
          <p:nvPr/>
        </p:nvPicPr>
        <p:blipFill>
          <a:blip r:embed="rId2" cstate="print"/>
          <a:srcRect/>
          <a:stretch>
            <a:fillRect/>
          </a:stretch>
        </p:blipFill>
        <p:spPr bwMode="auto">
          <a:xfrm>
            <a:off x="0" y="44624"/>
            <a:ext cx="9247333" cy="6858000"/>
          </a:xfrm>
          <a:prstGeom prst="rect">
            <a:avLst/>
          </a:prstGeom>
          <a:noFill/>
        </p:spPr>
      </p:pic>
      <p:sp>
        <p:nvSpPr>
          <p:cNvPr id="3" name="مربع نص 2"/>
          <p:cNvSpPr txBox="1"/>
          <p:nvPr/>
        </p:nvSpPr>
        <p:spPr>
          <a:xfrm>
            <a:off x="3563888" y="1844824"/>
            <a:ext cx="3240360" cy="1200329"/>
          </a:xfrm>
          <a:prstGeom prst="rect">
            <a:avLst/>
          </a:prstGeom>
          <a:noFill/>
          <a:effectLst>
            <a:outerShdw blurRad="50800" dist="50800" dir="5400000" algn="ctr" rotWithShape="0">
              <a:schemeClr val="tx1"/>
            </a:outerShdw>
          </a:effectLst>
        </p:spPr>
        <p:txBody>
          <a:bodyPr wrap="square" rtlCol="0">
            <a:spAutoFit/>
          </a:bodyPr>
          <a:lstStyle/>
          <a:p>
            <a:pPr lvl="0"/>
            <a:r>
              <a:rPr lang="en-US" b="1" dirty="0" smtClean="0">
                <a:solidFill>
                  <a:schemeClr val="bg1"/>
                </a:solidFill>
                <a:latin typeface="Times New Roman" pitchFamily="18" charset="0"/>
                <a:cs typeface="Times New Roman" pitchFamily="18" charset="0"/>
              </a:rPr>
              <a:t> </a:t>
            </a:r>
            <a:endParaRPr lang="en-US" dirty="0" smtClean="0">
              <a:solidFill>
                <a:schemeClr val="bg1"/>
              </a:solidFill>
              <a:latin typeface="Times New Roman" pitchFamily="18" charset="0"/>
              <a:cs typeface="Times New Roman" pitchFamily="18" charset="0"/>
            </a:endParaRPr>
          </a:p>
          <a:p>
            <a:endParaRPr lang="en-US" dirty="0" smtClean="0">
              <a:solidFill>
                <a:schemeClr val="bg1"/>
              </a:solidFill>
            </a:endParaRPr>
          </a:p>
          <a:p>
            <a:pPr lvl="0"/>
            <a:r>
              <a:rPr lang="en-US" b="1" dirty="0" smtClean="0">
                <a:solidFill>
                  <a:schemeClr val="bg1"/>
                </a:solidFill>
                <a:latin typeface="Times New Roman" pitchFamily="18" charset="0"/>
                <a:cs typeface="Times New Roman" pitchFamily="18" charset="0"/>
              </a:rPr>
              <a:t> </a:t>
            </a:r>
            <a:endParaRPr lang="en-US" dirty="0" smtClean="0">
              <a:solidFill>
                <a:schemeClr val="bg1"/>
              </a:solidFill>
              <a:latin typeface="Times New Roman" pitchFamily="18" charset="0"/>
              <a:cs typeface="Times New Roman" pitchFamily="18" charset="0"/>
            </a:endParaRPr>
          </a:p>
          <a:p>
            <a:endParaRPr lang="en-US" dirty="0"/>
          </a:p>
        </p:txBody>
      </p:sp>
      <p:pic>
        <p:nvPicPr>
          <p:cNvPr id="5" name="Picture 2" descr="C:\Users\User\Desktop\مجلد جديد\Mييييييlogy1.png"/>
          <p:cNvPicPr>
            <a:picLocks noChangeAspect="1" noChangeArrowheads="1"/>
          </p:cNvPicPr>
          <p:nvPr/>
        </p:nvPicPr>
        <p:blipFill>
          <a:blip r:embed="rId3" cstate="print">
            <a:lum bright="4000"/>
          </a:blip>
          <a:srcRect/>
          <a:stretch>
            <a:fillRect/>
          </a:stretch>
        </p:blipFill>
        <p:spPr bwMode="auto">
          <a:xfrm>
            <a:off x="827584" y="372815"/>
            <a:ext cx="1368152" cy="1328029"/>
          </a:xfrm>
          <a:prstGeom prst="rect">
            <a:avLst/>
          </a:prstGeom>
          <a:noFill/>
          <a:effectLst>
            <a:glow rad="101600">
              <a:schemeClr val="bg1">
                <a:alpha val="60000"/>
              </a:schemeClr>
            </a:glow>
            <a:outerShdw blurRad="50800" dist="50800" dir="5400000" algn="ctr" rotWithShape="0">
              <a:schemeClr val="bg1"/>
            </a:outerShdw>
          </a:effectLst>
        </p:spPr>
      </p:pic>
      <p:sp>
        <p:nvSpPr>
          <p:cNvPr id="6" name="مربع نص 5"/>
          <p:cNvSpPr txBox="1"/>
          <p:nvPr/>
        </p:nvSpPr>
        <p:spPr>
          <a:xfrm>
            <a:off x="2411760" y="787356"/>
            <a:ext cx="5364088" cy="923330"/>
          </a:xfrm>
          <a:prstGeom prst="rect">
            <a:avLst/>
          </a:prstGeom>
          <a:noFill/>
          <a:effectLst>
            <a:outerShdw blurRad="50800" dist="50800" dir="5400000" algn="ctr" rotWithShape="0">
              <a:schemeClr val="tx1"/>
            </a:outerShdw>
          </a:effectLst>
        </p:spPr>
        <p:txBody>
          <a:bodyPr wrap="square" rtlCol="0">
            <a:spAutoFit/>
          </a:bodyPr>
          <a:lstStyle/>
          <a:p>
            <a:pPr algn="ctr">
              <a:lnSpc>
                <a:spcPct val="150000"/>
              </a:lnSpc>
            </a:pPr>
            <a:r>
              <a:rPr lang="en-US" sz="2400" dirty="0">
                <a:solidFill>
                  <a:srgbClr val="66FF33"/>
                </a:solidFill>
                <a:effectLst>
                  <a:outerShdw blurRad="38100" dist="38100" dir="2700000" algn="tl">
                    <a:srgbClr val="000000">
                      <a:alpha val="43137"/>
                    </a:srgbClr>
                  </a:outerShdw>
                </a:effectLst>
                <a:latin typeface="Times New Roman" pitchFamily="18" charset="0"/>
                <a:cs typeface="Times New Roman" pitchFamily="18" charset="0"/>
              </a:rPr>
              <a:t>Experimental setup, testing, and Results </a:t>
            </a:r>
          </a:p>
          <a:p>
            <a:endParaRPr lang="en-US" dirty="0"/>
          </a:p>
        </p:txBody>
      </p:sp>
      <p:pic>
        <p:nvPicPr>
          <p:cNvPr id="7" name="Picture 3" descr="D:\cc\collage_car_01.jpg"/>
          <p:cNvPicPr>
            <a:picLocks noChangeAspect="1" noChangeArrowheads="1"/>
          </p:cNvPicPr>
          <p:nvPr/>
        </p:nvPicPr>
        <p:blipFill>
          <a:blip r:embed="rId4" cstate="print"/>
          <a:srcRect/>
          <a:stretch>
            <a:fillRect/>
          </a:stretch>
        </p:blipFill>
        <p:spPr bwMode="auto">
          <a:xfrm>
            <a:off x="0" y="1772816"/>
            <a:ext cx="9324528" cy="72008"/>
          </a:xfrm>
          <a:prstGeom prst="rect">
            <a:avLst/>
          </a:prstGeom>
          <a:noFill/>
        </p:spPr>
      </p:pic>
      <p:sp>
        <p:nvSpPr>
          <p:cNvPr id="8" name="مربع نص 7"/>
          <p:cNvSpPr txBox="1"/>
          <p:nvPr/>
        </p:nvSpPr>
        <p:spPr>
          <a:xfrm>
            <a:off x="141930" y="2017187"/>
            <a:ext cx="9144000" cy="3139321"/>
          </a:xfrm>
          <a:prstGeom prst="rect">
            <a:avLst/>
          </a:prstGeom>
          <a:noFill/>
        </p:spPr>
        <p:txBody>
          <a:bodyPr wrap="square" rtlCol="0">
            <a:spAutoFit/>
          </a:bodyPr>
          <a:lstStyle/>
          <a:p>
            <a:pPr marL="342900" indent="-3429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smtClean="0">
              <a:solidFill>
                <a:schemeClr val="bg1"/>
              </a:solidFill>
              <a:latin typeface="Times New Roman" panose="02020603050405020304" pitchFamily="18" charset="0"/>
              <a:cs typeface="Times New Roman" panose="02020603050405020304" pitchFamily="18" charset="0"/>
            </a:endParaRPr>
          </a:p>
          <a:p>
            <a:endParaRPr lang="en-US" b="1" dirty="0" smtClean="0">
              <a:solidFill>
                <a:schemeClr val="bg1"/>
              </a:solidFill>
              <a:latin typeface="Times New Roman" panose="02020603050405020304" pitchFamily="18" charset="0"/>
              <a:cs typeface="Times New Roman" panose="02020603050405020304" pitchFamily="18" charset="0"/>
            </a:endParaRPr>
          </a:p>
          <a:p>
            <a:endParaRPr lang="en-US" b="1" dirty="0" smtClean="0">
              <a:solidFill>
                <a:schemeClr val="bg1"/>
              </a:solidFill>
              <a:latin typeface="Times New Roman" panose="02020603050405020304" pitchFamily="18" charset="0"/>
              <a:cs typeface="Times New Roman" panose="02020603050405020304" pitchFamily="18" charset="0"/>
            </a:endParaRPr>
          </a:p>
          <a:p>
            <a:endParaRPr lang="en-US" b="1" dirty="0" smtClean="0">
              <a:solidFill>
                <a:schemeClr val="bg1"/>
              </a:solidFill>
              <a:latin typeface="Times New Roman" panose="02020603050405020304" pitchFamily="18" charset="0"/>
              <a:cs typeface="Times New Roman" panose="02020603050405020304" pitchFamily="18" charset="0"/>
            </a:endParaRPr>
          </a:p>
          <a:p>
            <a:endParaRPr lang="en-US" dirty="0" smtClean="0"/>
          </a:p>
          <a:p>
            <a:r>
              <a:rPr lang="en-US" dirty="0" smtClean="0"/>
              <a:t> </a:t>
            </a:r>
          </a:p>
          <a:p>
            <a:r>
              <a:rPr lang="en-US" dirty="0" smtClean="0"/>
              <a:t> </a:t>
            </a:r>
          </a:p>
          <a:p>
            <a:endParaRPr lang="en-US" b="1" dirty="0" smtClean="0">
              <a:solidFill>
                <a:schemeClr val="bg1"/>
              </a:solidFill>
              <a:latin typeface="Times New Roman" panose="02020603050405020304" pitchFamily="18" charset="0"/>
              <a:cs typeface="Times New Roman" panose="02020603050405020304" pitchFamily="18" charset="0"/>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3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4" name="Picture 2" descr="C:\Users\User\Desktop\zzz1.JPG"/>
          <p:cNvPicPr>
            <a:picLocks noChangeAspect="1" noChangeArrowheads="1"/>
          </p:cNvPicPr>
          <p:nvPr/>
        </p:nvPicPr>
        <p:blipFill>
          <a:blip r:embed="rId5" cstate="print"/>
          <a:srcRect/>
          <a:stretch>
            <a:fillRect/>
          </a:stretch>
        </p:blipFill>
        <p:spPr bwMode="auto">
          <a:xfrm>
            <a:off x="179512" y="2492896"/>
            <a:ext cx="4176464" cy="3312368"/>
          </a:xfrm>
          <a:prstGeom prst="rect">
            <a:avLst/>
          </a:prstGeom>
          <a:noFill/>
        </p:spPr>
      </p:pic>
      <p:pic>
        <p:nvPicPr>
          <p:cNvPr id="3076" name="Picture 4" descr="C:\Users\User\Desktop\z23.JPG"/>
          <p:cNvPicPr>
            <a:picLocks noChangeAspect="1" noChangeArrowheads="1"/>
          </p:cNvPicPr>
          <p:nvPr/>
        </p:nvPicPr>
        <p:blipFill>
          <a:blip r:embed="rId6" cstate="print"/>
          <a:srcRect/>
          <a:stretch>
            <a:fillRect/>
          </a:stretch>
        </p:blipFill>
        <p:spPr bwMode="auto">
          <a:xfrm>
            <a:off x="4788024" y="2492896"/>
            <a:ext cx="4176464" cy="331236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مجلد جديد\33333.JPG"/>
          <p:cNvPicPr>
            <a:picLocks noChangeAspect="1" noChangeArrowheads="1"/>
          </p:cNvPicPr>
          <p:nvPr/>
        </p:nvPicPr>
        <p:blipFill>
          <a:blip r:embed="rId2" cstate="print"/>
          <a:srcRect/>
          <a:stretch>
            <a:fillRect/>
          </a:stretch>
        </p:blipFill>
        <p:spPr bwMode="auto">
          <a:xfrm>
            <a:off x="-17417" y="0"/>
            <a:ext cx="9247333" cy="6858000"/>
          </a:xfrm>
          <a:prstGeom prst="rect">
            <a:avLst/>
          </a:prstGeom>
          <a:noFill/>
        </p:spPr>
      </p:pic>
      <p:pic>
        <p:nvPicPr>
          <p:cNvPr id="6" name="Picture 3" descr="D:\cc\collage_car_01.jpg"/>
          <p:cNvPicPr>
            <a:picLocks noChangeAspect="1" noChangeArrowheads="1"/>
          </p:cNvPicPr>
          <p:nvPr/>
        </p:nvPicPr>
        <p:blipFill>
          <a:blip r:embed="rId3" cstate="print"/>
          <a:srcRect/>
          <a:stretch>
            <a:fillRect/>
          </a:stretch>
        </p:blipFill>
        <p:spPr bwMode="auto">
          <a:xfrm>
            <a:off x="0" y="1412776"/>
            <a:ext cx="9324528" cy="72008"/>
          </a:xfrm>
          <a:prstGeom prst="rect">
            <a:avLst/>
          </a:prstGeom>
          <a:noFill/>
        </p:spPr>
      </p:pic>
      <p:pic>
        <p:nvPicPr>
          <p:cNvPr id="7" name="Picture 2" descr="C:\Users\User\Desktop\مجلد جديد\Mييييييlogy1.png"/>
          <p:cNvPicPr>
            <a:picLocks noChangeAspect="1" noChangeArrowheads="1"/>
          </p:cNvPicPr>
          <p:nvPr/>
        </p:nvPicPr>
        <p:blipFill>
          <a:blip r:embed="rId4" cstate="print">
            <a:lum bright="4000"/>
          </a:blip>
          <a:srcRect/>
          <a:stretch>
            <a:fillRect/>
          </a:stretch>
        </p:blipFill>
        <p:spPr bwMode="auto">
          <a:xfrm>
            <a:off x="778061" y="147218"/>
            <a:ext cx="1152128" cy="1118340"/>
          </a:xfrm>
          <a:prstGeom prst="rect">
            <a:avLst/>
          </a:prstGeom>
          <a:noFill/>
          <a:effectLst>
            <a:glow rad="101600">
              <a:schemeClr val="bg1">
                <a:alpha val="60000"/>
              </a:schemeClr>
            </a:glow>
            <a:outerShdw blurRad="50800" dist="50800" dir="5400000" algn="ctr" rotWithShape="0">
              <a:schemeClr val="bg1"/>
            </a:outerShdw>
          </a:effectLst>
        </p:spPr>
      </p:pic>
      <p:sp>
        <p:nvSpPr>
          <p:cNvPr id="8" name="مربع نص 7"/>
          <p:cNvSpPr txBox="1"/>
          <p:nvPr/>
        </p:nvSpPr>
        <p:spPr>
          <a:xfrm>
            <a:off x="2375248" y="306690"/>
            <a:ext cx="5544616" cy="1292662"/>
          </a:xfrm>
          <a:prstGeom prst="rect">
            <a:avLst/>
          </a:prstGeom>
          <a:noFill/>
          <a:effectLst>
            <a:outerShdw blurRad="50800" dist="50800" dir="5400000" algn="ctr" rotWithShape="0">
              <a:schemeClr val="tx1"/>
            </a:outerShdw>
          </a:effectLst>
        </p:spPr>
        <p:txBody>
          <a:bodyPr wrap="square" rtlCol="0">
            <a:spAutoFit/>
          </a:bodyPr>
          <a:lstStyle/>
          <a:p>
            <a:pPr algn="ctr">
              <a:lnSpc>
                <a:spcPct val="150000"/>
              </a:lnSpc>
            </a:pPr>
            <a:r>
              <a:rPr lang="en-US" sz="2400" dirty="0">
                <a:solidFill>
                  <a:srgbClr val="66FF33"/>
                </a:solidFill>
                <a:effectLst>
                  <a:outerShdw blurRad="38100" dist="38100" dir="2700000" algn="tl">
                    <a:srgbClr val="000000">
                      <a:alpha val="43137"/>
                    </a:srgbClr>
                  </a:outerShdw>
                </a:effectLst>
                <a:latin typeface="Times New Roman" pitchFamily="18" charset="0"/>
                <a:cs typeface="Times New Roman" pitchFamily="18" charset="0"/>
              </a:rPr>
              <a:t>Experimental setup, testing, and Results </a:t>
            </a:r>
          </a:p>
          <a:p>
            <a:endParaRPr lang="en-US" sz="2400" dirty="0"/>
          </a:p>
          <a:p>
            <a:endParaRPr lang="en-US" dirty="0"/>
          </a:p>
        </p:txBody>
      </p:sp>
      <p:pic>
        <p:nvPicPr>
          <p:cNvPr id="5122" name="Picture 2" descr="C:\Users\User\Desktop\Portable-Digital-font-b-Vibration-b-font-Me8776666555ter-LCD-font-b-Vibration-b-font-font-b.png"/>
          <p:cNvPicPr>
            <a:picLocks noChangeAspect="1" noChangeArrowheads="1"/>
          </p:cNvPicPr>
          <p:nvPr/>
        </p:nvPicPr>
        <p:blipFill>
          <a:blip r:embed="rId5" cstate="print"/>
          <a:srcRect/>
          <a:stretch>
            <a:fillRect/>
          </a:stretch>
        </p:blipFill>
        <p:spPr bwMode="auto">
          <a:xfrm>
            <a:off x="5076056" y="1844824"/>
            <a:ext cx="2232248" cy="2232248"/>
          </a:xfrm>
          <a:prstGeom prst="rect">
            <a:avLst/>
          </a:prstGeom>
          <a:noFill/>
          <a:effectLst>
            <a:outerShdw blurRad="50800" dir="5400000" sx="103000" sy="103000" algn="ctr" rotWithShape="0">
              <a:schemeClr val="bg1"/>
            </a:outerShdw>
          </a:effectLst>
        </p:spPr>
      </p:pic>
      <p:pic>
        <p:nvPicPr>
          <p:cNvPr id="5123" name="Picture 3" descr="C:\Users\User\Desktop\4599888444444.png"/>
          <p:cNvPicPr>
            <a:picLocks noChangeAspect="1" noChangeArrowheads="1"/>
          </p:cNvPicPr>
          <p:nvPr/>
        </p:nvPicPr>
        <p:blipFill>
          <a:blip r:embed="rId6" cstate="print"/>
          <a:srcRect/>
          <a:stretch>
            <a:fillRect/>
          </a:stretch>
        </p:blipFill>
        <p:spPr bwMode="auto">
          <a:xfrm>
            <a:off x="2627784" y="2080390"/>
            <a:ext cx="1440160" cy="1373939"/>
          </a:xfrm>
          <a:prstGeom prst="rect">
            <a:avLst/>
          </a:prstGeom>
          <a:noFill/>
          <a:effectLst>
            <a:outerShdw blurRad="50800" dir="5400000" sx="110000" sy="110000" algn="ctr" rotWithShape="0">
              <a:schemeClr val="bg1"/>
            </a:outerShdw>
          </a:effectLst>
        </p:spPr>
      </p:pic>
      <p:pic>
        <p:nvPicPr>
          <p:cNvPr id="5125" name="Picture 5" descr="C:\Users\User\Desktop\مجلد جديد\4499999999999433.png"/>
          <p:cNvPicPr>
            <a:picLocks noChangeAspect="1" noChangeArrowheads="1"/>
          </p:cNvPicPr>
          <p:nvPr/>
        </p:nvPicPr>
        <p:blipFill>
          <a:blip r:embed="rId7" cstate="print"/>
          <a:srcRect/>
          <a:stretch>
            <a:fillRect/>
          </a:stretch>
        </p:blipFill>
        <p:spPr bwMode="auto">
          <a:xfrm>
            <a:off x="6516216" y="4293096"/>
            <a:ext cx="1080120" cy="2052768"/>
          </a:xfrm>
          <a:prstGeom prst="rect">
            <a:avLst/>
          </a:prstGeom>
          <a:noFill/>
          <a:effectLst>
            <a:outerShdw blurRad="50800" dist="50800" dir="5400000" algn="ctr" rotWithShape="0">
              <a:schemeClr val="bg1"/>
            </a:outerShdw>
          </a:effectLst>
        </p:spPr>
      </p:pic>
      <p:pic>
        <p:nvPicPr>
          <p:cNvPr id="5126" name="Picture 6" descr="C:\Users\User\Desktop\مجلد جديد\45549888777444.png"/>
          <p:cNvPicPr>
            <a:picLocks noChangeAspect="1" noChangeArrowheads="1"/>
          </p:cNvPicPr>
          <p:nvPr/>
        </p:nvPicPr>
        <p:blipFill>
          <a:blip r:embed="rId8" cstate="print"/>
          <a:srcRect/>
          <a:stretch>
            <a:fillRect/>
          </a:stretch>
        </p:blipFill>
        <p:spPr bwMode="auto">
          <a:xfrm>
            <a:off x="1576531" y="4027928"/>
            <a:ext cx="707316" cy="1224136"/>
          </a:xfrm>
          <a:prstGeom prst="rect">
            <a:avLst/>
          </a:prstGeom>
          <a:noFill/>
          <a:effectLst>
            <a:outerShdw blurRad="50800" dist="50800" dir="5400000" sx="103000" sy="103000" algn="ctr" rotWithShape="0">
              <a:schemeClr val="bg1"/>
            </a:outerShdw>
          </a:effectLst>
        </p:spPr>
      </p:pic>
      <p:cxnSp>
        <p:nvCxnSpPr>
          <p:cNvPr id="24" name="رابط كسهم مستقيم 23"/>
          <p:cNvCxnSpPr/>
          <p:nvPr/>
        </p:nvCxnSpPr>
        <p:spPr>
          <a:xfrm>
            <a:off x="3131840" y="5157192"/>
            <a:ext cx="432048" cy="216024"/>
          </a:xfrm>
          <a:prstGeom prst="straightConnector1">
            <a:avLst/>
          </a:prstGeom>
          <a:ln>
            <a:tailEnd type="arrow"/>
          </a:ln>
          <a:effectLst>
            <a:glow rad="63500">
              <a:schemeClr val="accent1">
                <a:satMod val="175000"/>
                <a:alpha val="40000"/>
              </a:schemeClr>
            </a:glow>
            <a:outerShdw blurRad="40000" dist="230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cxnSp>
      <p:sp>
        <p:nvSpPr>
          <p:cNvPr id="30" name="مستطيل 29"/>
          <p:cNvSpPr/>
          <p:nvPr/>
        </p:nvSpPr>
        <p:spPr>
          <a:xfrm>
            <a:off x="690682" y="1808820"/>
            <a:ext cx="1656184" cy="1800200"/>
          </a:xfrm>
          <a:prstGeom prst="rect">
            <a:avLst/>
          </a:prstGeom>
          <a:solidFill>
            <a:schemeClr val="tx1">
              <a:alpha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itchFamily="18" charset="0"/>
                <a:cs typeface="Times New Roman" pitchFamily="18" charset="0"/>
              </a:rPr>
              <a:t>Handheld Digital Laser Photo Tachometer RPM</a:t>
            </a:r>
          </a:p>
          <a:p>
            <a:pPr algn="ctr"/>
            <a:endParaRPr lang="en-US" dirty="0"/>
          </a:p>
        </p:txBody>
      </p:sp>
      <p:sp>
        <p:nvSpPr>
          <p:cNvPr id="31" name="مستطيل 30"/>
          <p:cNvSpPr/>
          <p:nvPr/>
        </p:nvSpPr>
        <p:spPr>
          <a:xfrm>
            <a:off x="179512" y="5373216"/>
            <a:ext cx="2195736" cy="1368152"/>
          </a:xfrm>
          <a:prstGeom prst="rect">
            <a:avLst/>
          </a:prstGeom>
          <a:solidFill>
            <a:schemeClr val="tx1">
              <a:alpha val="49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Digital Anemometer Handheld Wind Speed Meter Gauge Air Volume Meter Backlight Air Velocity </a:t>
            </a:r>
          </a:p>
          <a:p>
            <a:pPr algn="ctr"/>
            <a:endParaRPr lang="en-US" dirty="0"/>
          </a:p>
        </p:txBody>
      </p:sp>
      <p:sp>
        <p:nvSpPr>
          <p:cNvPr id="33" name="مستطيل 32"/>
          <p:cNvSpPr/>
          <p:nvPr/>
        </p:nvSpPr>
        <p:spPr>
          <a:xfrm>
            <a:off x="6156176" y="1792044"/>
            <a:ext cx="2304256" cy="576064"/>
          </a:xfrm>
          <a:prstGeom prst="rect">
            <a:avLst/>
          </a:prstGeom>
          <a:solidFill>
            <a:schemeClr val="tx1">
              <a:alpha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Vibrometer</a:t>
            </a:r>
          </a:p>
          <a:p>
            <a:pPr algn="ctr"/>
            <a:endParaRPr lang="en-US" dirty="0"/>
          </a:p>
        </p:txBody>
      </p:sp>
      <p:sp>
        <p:nvSpPr>
          <p:cNvPr id="35" name="مستطيل 34"/>
          <p:cNvSpPr/>
          <p:nvPr/>
        </p:nvSpPr>
        <p:spPr>
          <a:xfrm>
            <a:off x="7431002" y="4293096"/>
            <a:ext cx="1584176" cy="1872208"/>
          </a:xfrm>
          <a:prstGeom prst="rect">
            <a:avLst/>
          </a:prstGeom>
          <a:solidFill>
            <a:schemeClr val="tx1">
              <a:alpha val="37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itchFamily="18" charset="0"/>
                <a:cs typeface="Times New Roman" pitchFamily="18" charset="0"/>
              </a:rPr>
              <a:t>Laser gun</a:t>
            </a:r>
            <a:endParaRPr lang="en-US" sz="2000" b="1" dirty="0">
              <a:latin typeface="Times New Roman" pitchFamily="18" charset="0"/>
              <a:cs typeface="Times New Roman" pitchFamily="18" charset="0"/>
            </a:endParaRPr>
          </a:p>
        </p:txBody>
      </p:sp>
      <p:pic>
        <p:nvPicPr>
          <p:cNvPr id="25" name="Picture 24"/>
          <p:cNvPicPr>
            <a:picLocks noChangeAspect="1"/>
          </p:cNvPicPr>
          <p:nvPr/>
        </p:nvPicPr>
        <p:blipFill>
          <a:blip r:embed="rId9" cstate="print"/>
          <a:stretch>
            <a:fillRect/>
          </a:stretch>
        </p:blipFill>
        <p:spPr>
          <a:xfrm>
            <a:off x="2807296" y="3689894"/>
            <a:ext cx="3829188" cy="2358532"/>
          </a:xfrm>
          <a:prstGeom prst="rect">
            <a:avLst/>
          </a:prstGeom>
        </p:spPr>
      </p:pic>
      <p:cxnSp>
        <p:nvCxnSpPr>
          <p:cNvPr id="21" name="رابط كسهم مستقيم 20"/>
          <p:cNvCxnSpPr/>
          <p:nvPr/>
        </p:nvCxnSpPr>
        <p:spPr>
          <a:xfrm flipH="1">
            <a:off x="2483260" y="4581128"/>
            <a:ext cx="648072" cy="0"/>
          </a:xfrm>
          <a:prstGeom prst="straightConnector1">
            <a:avLst/>
          </a:prstGeom>
          <a:ln>
            <a:tailEnd type="arrow"/>
          </a:ln>
          <a:effectLst>
            <a:glow rad="63500">
              <a:schemeClr val="accent1">
                <a:satMod val="175000"/>
                <a:alpha val="40000"/>
              </a:schemeClr>
            </a:glow>
            <a:outerShdw blurRad="40000" dist="230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cxnSp>
      <p:cxnSp>
        <p:nvCxnSpPr>
          <p:cNvPr id="22" name="رابط كسهم مستقيم 21"/>
          <p:cNvCxnSpPr/>
          <p:nvPr/>
        </p:nvCxnSpPr>
        <p:spPr>
          <a:xfrm flipH="1">
            <a:off x="2483260" y="4725144"/>
            <a:ext cx="648072" cy="0"/>
          </a:xfrm>
          <a:prstGeom prst="straightConnector1">
            <a:avLst/>
          </a:prstGeom>
          <a:ln>
            <a:tailEnd type="arrow"/>
          </a:ln>
          <a:effectLst>
            <a:glow rad="63500">
              <a:schemeClr val="accent1">
                <a:satMod val="175000"/>
                <a:alpha val="40000"/>
              </a:schemeClr>
            </a:glow>
            <a:outerShdw blurRad="40000" dist="230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cxnSp>
      <p:cxnSp>
        <p:nvCxnSpPr>
          <p:cNvPr id="23" name="رابط كسهم مستقيم 22"/>
          <p:cNvCxnSpPr/>
          <p:nvPr/>
        </p:nvCxnSpPr>
        <p:spPr>
          <a:xfrm flipH="1">
            <a:off x="2483260" y="4941168"/>
            <a:ext cx="648072" cy="0"/>
          </a:xfrm>
          <a:prstGeom prst="straightConnector1">
            <a:avLst/>
          </a:prstGeom>
          <a:ln>
            <a:tailEnd type="arrow"/>
          </a:ln>
          <a:effectLst>
            <a:glow rad="63500">
              <a:schemeClr val="accent1">
                <a:satMod val="175000"/>
                <a:alpha val="40000"/>
              </a:schemeClr>
            </a:glow>
            <a:outerShdw blurRad="40000" dist="230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cxnSp>
      <p:cxnSp>
        <p:nvCxnSpPr>
          <p:cNvPr id="18" name="رابط كسهم مستقيم 17"/>
          <p:cNvCxnSpPr/>
          <p:nvPr/>
        </p:nvCxnSpPr>
        <p:spPr>
          <a:xfrm>
            <a:off x="3909700" y="3022281"/>
            <a:ext cx="288032" cy="864096"/>
          </a:xfrm>
          <a:prstGeom prst="straightConnector1">
            <a:avLst/>
          </a:prstGeom>
          <a:ln>
            <a:solidFill>
              <a:srgbClr val="FFFF00"/>
            </a:solidFill>
            <a:tailEnd type="arrow"/>
          </a:ln>
          <a:effectLst>
            <a:glow rad="101600">
              <a:schemeClr val="accent1">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14" name="رابط كسهم مستقيم 13"/>
          <p:cNvCxnSpPr/>
          <p:nvPr/>
        </p:nvCxnSpPr>
        <p:spPr>
          <a:xfrm flipH="1">
            <a:off x="4499992" y="3441434"/>
            <a:ext cx="1543372" cy="851662"/>
          </a:xfrm>
          <a:prstGeom prst="straightConnector1">
            <a:avLst/>
          </a:prstGeom>
          <a:ln>
            <a:solidFill>
              <a:srgbClr val="FF0000"/>
            </a:solidFill>
            <a:tailEnd type="arrow"/>
          </a:ln>
          <a:effectLst>
            <a:glow rad="635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16" name="رابط كسهم مستقيم 15"/>
          <p:cNvCxnSpPr/>
          <p:nvPr/>
        </p:nvCxnSpPr>
        <p:spPr>
          <a:xfrm flipH="1">
            <a:off x="5061828" y="3466282"/>
            <a:ext cx="981536" cy="1474886"/>
          </a:xfrm>
          <a:prstGeom prst="straightConnector1">
            <a:avLst/>
          </a:prstGeom>
          <a:ln>
            <a:solidFill>
              <a:srgbClr val="FF0000"/>
            </a:solidFill>
            <a:tailEnd type="arrow"/>
          </a:ln>
          <a:effectLst>
            <a:glow rad="1397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29" name="رابط كسهم مستقيم 28"/>
          <p:cNvCxnSpPr/>
          <p:nvPr/>
        </p:nvCxnSpPr>
        <p:spPr>
          <a:xfrm flipH="1" flipV="1">
            <a:off x="4623666" y="4509120"/>
            <a:ext cx="2116176" cy="756084"/>
          </a:xfrm>
          <a:prstGeom prst="straightConnector1">
            <a:avLst/>
          </a:prstGeom>
          <a:ln>
            <a:solidFill>
              <a:srgbClr val="00B050"/>
            </a:solidFill>
            <a:tailEnd type="arrow"/>
          </a:ln>
          <a:effectLst>
            <a:glow rad="63500">
              <a:schemeClr val="accent3">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32" name="رابط كسهم مستقيم 28"/>
          <p:cNvCxnSpPr/>
          <p:nvPr/>
        </p:nvCxnSpPr>
        <p:spPr>
          <a:xfrm flipH="1">
            <a:off x="5236175" y="5251910"/>
            <a:ext cx="1503667" cy="13294"/>
          </a:xfrm>
          <a:prstGeom prst="straightConnector1">
            <a:avLst/>
          </a:prstGeom>
          <a:ln>
            <a:solidFill>
              <a:srgbClr val="00B050"/>
            </a:solidFill>
            <a:tailEnd type="arrow"/>
          </a:ln>
          <a:effectLst>
            <a:glow rad="63500">
              <a:schemeClr val="accent3">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مجلد جديد\33333.JPG"/>
          <p:cNvPicPr>
            <a:picLocks noChangeAspect="1" noChangeArrowheads="1"/>
          </p:cNvPicPr>
          <p:nvPr/>
        </p:nvPicPr>
        <p:blipFill>
          <a:blip r:embed="rId2" cstate="print"/>
          <a:srcRect/>
          <a:stretch>
            <a:fillRect/>
          </a:stretch>
        </p:blipFill>
        <p:spPr bwMode="auto">
          <a:xfrm>
            <a:off x="-103333" y="15156"/>
            <a:ext cx="9247333" cy="6858000"/>
          </a:xfrm>
          <a:prstGeom prst="rect">
            <a:avLst/>
          </a:prstGeom>
          <a:noFill/>
        </p:spPr>
      </p:pic>
      <p:pic>
        <p:nvPicPr>
          <p:cNvPr id="5" name="Picture 3" descr="D:\cc\collage_car_01.jpg"/>
          <p:cNvPicPr>
            <a:picLocks noChangeAspect="1" noChangeArrowheads="1"/>
          </p:cNvPicPr>
          <p:nvPr/>
        </p:nvPicPr>
        <p:blipFill>
          <a:blip r:embed="rId3" cstate="print"/>
          <a:srcRect/>
          <a:stretch>
            <a:fillRect/>
          </a:stretch>
        </p:blipFill>
        <p:spPr bwMode="auto">
          <a:xfrm>
            <a:off x="0" y="1124744"/>
            <a:ext cx="9324528" cy="72008"/>
          </a:xfrm>
          <a:prstGeom prst="rect">
            <a:avLst/>
          </a:prstGeom>
          <a:noFill/>
        </p:spPr>
      </p:pic>
      <p:pic>
        <p:nvPicPr>
          <p:cNvPr id="5122" name="Picture 2" descr="C:\Users\User\Desktop\مجلد جديد\ridgeline-engineering-stockton-icon.png"/>
          <p:cNvPicPr>
            <a:picLocks noChangeAspect="1" noChangeArrowheads="1"/>
          </p:cNvPicPr>
          <p:nvPr/>
        </p:nvPicPr>
        <p:blipFill>
          <a:blip r:embed="rId4" cstate="print">
            <a:lum bright="2000"/>
          </a:blip>
          <a:srcRect/>
          <a:stretch>
            <a:fillRect/>
          </a:stretch>
        </p:blipFill>
        <p:spPr bwMode="auto">
          <a:xfrm>
            <a:off x="1205817" y="167734"/>
            <a:ext cx="864096" cy="864096"/>
          </a:xfrm>
          <a:prstGeom prst="rect">
            <a:avLst/>
          </a:prstGeom>
          <a:noFill/>
          <a:effectLst>
            <a:glow rad="101600">
              <a:schemeClr val="bg1">
                <a:alpha val="60000"/>
              </a:schemeClr>
            </a:glow>
            <a:outerShdw blurRad="50800" dist="50800" dir="5400000" algn="ctr" rotWithShape="0">
              <a:schemeClr val="bg1"/>
            </a:outerShdw>
          </a:effectLst>
        </p:spPr>
      </p:pic>
      <p:sp>
        <p:nvSpPr>
          <p:cNvPr id="7" name="مربع نص 6"/>
          <p:cNvSpPr txBox="1"/>
          <p:nvPr/>
        </p:nvSpPr>
        <p:spPr>
          <a:xfrm>
            <a:off x="2212869" y="137902"/>
            <a:ext cx="5870390" cy="1107996"/>
          </a:xfrm>
          <a:prstGeom prst="rect">
            <a:avLst/>
          </a:prstGeom>
          <a:noFill/>
          <a:effectLst>
            <a:outerShdw blurRad="50800" dist="50800" dir="5400000" algn="ctr" rotWithShape="0">
              <a:schemeClr val="tx1"/>
            </a:outerShdw>
          </a:effectLst>
        </p:spPr>
        <p:txBody>
          <a:bodyPr wrap="none" rtlCol="0">
            <a:spAutoFit/>
          </a:bodyPr>
          <a:lstStyle/>
          <a:p>
            <a:pPr algn="ctr">
              <a:lnSpc>
                <a:spcPct val="200000"/>
              </a:lnSpc>
            </a:pPr>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Summary</a:t>
            </a:r>
            <a:r>
              <a:rPr lang="en-US"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conclusions and Future work</a:t>
            </a:r>
          </a:p>
          <a:p>
            <a:endParaRPr lang="en-US" dirty="0">
              <a:solidFill>
                <a:schemeClr val="bg1"/>
              </a:solidFill>
            </a:endParaRPr>
          </a:p>
        </p:txBody>
      </p:sp>
      <p:sp>
        <p:nvSpPr>
          <p:cNvPr id="25" name="مستطيل 24"/>
          <p:cNvSpPr/>
          <p:nvPr/>
        </p:nvSpPr>
        <p:spPr>
          <a:xfrm>
            <a:off x="7884368" y="908720"/>
            <a:ext cx="1422184" cy="246221"/>
          </a:xfrm>
          <a:prstGeom prst="rect">
            <a:avLst/>
          </a:prstGeom>
        </p:spPr>
        <p:txBody>
          <a:bodyPr wrap="none">
            <a:spAutoFit/>
          </a:bodyPr>
          <a:lstStyle/>
          <a:p>
            <a:r>
              <a:rPr lang="en-US" sz="1000" b="1" dirty="0" smtClean="0">
                <a:solidFill>
                  <a:schemeClr val="bg1"/>
                </a:solidFill>
                <a:latin typeface="Times New Roman" pitchFamily="18" charset="0"/>
                <a:cs typeface="Times New Roman" pitchFamily="18" charset="0"/>
              </a:rPr>
              <a:t>Abdullah Al-</a:t>
            </a:r>
            <a:r>
              <a:rPr lang="en-US" sz="1000" b="1" dirty="0" err="1" smtClean="0">
                <a:solidFill>
                  <a:schemeClr val="bg1"/>
                </a:solidFill>
                <a:latin typeface="Times New Roman" pitchFamily="18" charset="0"/>
                <a:cs typeface="Times New Roman" pitchFamily="18" charset="0"/>
              </a:rPr>
              <a:t>Muraisel</a:t>
            </a:r>
            <a:r>
              <a:rPr lang="en-US" sz="1000" b="1" dirty="0" smtClean="0">
                <a:solidFill>
                  <a:schemeClr val="bg1"/>
                </a:solidFill>
                <a:latin typeface="Times New Roman" pitchFamily="18" charset="0"/>
                <a:cs typeface="Times New Roman" pitchFamily="18" charset="0"/>
              </a:rPr>
              <a:t> </a:t>
            </a:r>
            <a:endParaRPr lang="en-US" sz="1000" dirty="0"/>
          </a:p>
        </p:txBody>
      </p:sp>
      <p:sp>
        <p:nvSpPr>
          <p:cNvPr id="3" name="TextBox 2"/>
          <p:cNvSpPr txBox="1"/>
          <p:nvPr/>
        </p:nvSpPr>
        <p:spPr>
          <a:xfrm>
            <a:off x="37949" y="1515540"/>
            <a:ext cx="8964768" cy="3427477"/>
          </a:xfrm>
          <a:prstGeom prst="rect">
            <a:avLst/>
          </a:prstGeom>
          <a:noFill/>
        </p:spPr>
        <p:txBody>
          <a:bodyPr wrap="square" rtlCol="0">
            <a:spAutoFit/>
          </a:bodyPr>
          <a:lstStyle/>
          <a:p>
            <a:pPr algn="ctr">
              <a:lnSpc>
                <a:spcPct val="150000"/>
              </a:lnSpc>
            </a:pPr>
            <a:r>
              <a:rPr lang="en-US" sz="21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 consolation, we as a team went into the process of designing and manufacturing of one person hovercraft. Hovercraft is a vehicle which can float in any lands also it is known by Air Cushion Vehicle due to its ability to move by cushion or skirt filled with air. The concept of the hovercraft is simple, starts with a particular kind of wood that has the property in carrying loads attached to a skirt in order to surround the air which leads to developing pressure under the hovercraft.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مجلد جديد\33333.JPG"/>
          <p:cNvPicPr>
            <a:picLocks noChangeAspect="1" noChangeArrowheads="1"/>
          </p:cNvPicPr>
          <p:nvPr/>
        </p:nvPicPr>
        <p:blipFill>
          <a:blip r:embed="rId2" cstate="print"/>
          <a:srcRect/>
          <a:stretch>
            <a:fillRect/>
          </a:stretch>
        </p:blipFill>
        <p:spPr bwMode="auto">
          <a:xfrm>
            <a:off x="-103333" y="15156"/>
            <a:ext cx="9247333" cy="6858000"/>
          </a:xfrm>
          <a:prstGeom prst="rect">
            <a:avLst/>
          </a:prstGeom>
          <a:noFill/>
        </p:spPr>
      </p:pic>
      <p:pic>
        <p:nvPicPr>
          <p:cNvPr id="5" name="Picture 3" descr="D:\cc\collage_car_01.jpg"/>
          <p:cNvPicPr>
            <a:picLocks noChangeAspect="1" noChangeArrowheads="1"/>
          </p:cNvPicPr>
          <p:nvPr/>
        </p:nvPicPr>
        <p:blipFill>
          <a:blip r:embed="rId3" cstate="print"/>
          <a:srcRect/>
          <a:stretch>
            <a:fillRect/>
          </a:stretch>
        </p:blipFill>
        <p:spPr bwMode="auto">
          <a:xfrm>
            <a:off x="0" y="1124744"/>
            <a:ext cx="9324528" cy="72008"/>
          </a:xfrm>
          <a:prstGeom prst="rect">
            <a:avLst/>
          </a:prstGeom>
          <a:noFill/>
        </p:spPr>
      </p:pic>
      <p:pic>
        <p:nvPicPr>
          <p:cNvPr id="5122" name="Picture 2" descr="C:\Users\User\Desktop\مجلد جديد\ridgeline-engineering-stockton-icon.png"/>
          <p:cNvPicPr>
            <a:picLocks noChangeAspect="1" noChangeArrowheads="1"/>
          </p:cNvPicPr>
          <p:nvPr/>
        </p:nvPicPr>
        <p:blipFill>
          <a:blip r:embed="rId4" cstate="print">
            <a:lum bright="2000"/>
          </a:blip>
          <a:srcRect/>
          <a:stretch>
            <a:fillRect/>
          </a:stretch>
        </p:blipFill>
        <p:spPr bwMode="auto">
          <a:xfrm>
            <a:off x="1547664" y="137902"/>
            <a:ext cx="864096" cy="864096"/>
          </a:xfrm>
          <a:prstGeom prst="rect">
            <a:avLst/>
          </a:prstGeom>
          <a:noFill/>
          <a:effectLst>
            <a:glow rad="101600">
              <a:schemeClr val="bg1">
                <a:alpha val="60000"/>
              </a:schemeClr>
            </a:glow>
            <a:outerShdw blurRad="50800" dist="50800" dir="5400000" algn="ctr" rotWithShape="0">
              <a:schemeClr val="bg1"/>
            </a:outerShdw>
          </a:effectLst>
        </p:spPr>
      </p:pic>
      <p:sp>
        <p:nvSpPr>
          <p:cNvPr id="7" name="مربع نص 6"/>
          <p:cNvSpPr txBox="1"/>
          <p:nvPr/>
        </p:nvSpPr>
        <p:spPr>
          <a:xfrm>
            <a:off x="3409274" y="35841"/>
            <a:ext cx="4649030" cy="1107996"/>
          </a:xfrm>
          <a:prstGeom prst="rect">
            <a:avLst/>
          </a:prstGeom>
          <a:noFill/>
          <a:effectLst>
            <a:outerShdw blurRad="50800" dist="50800" dir="5400000" algn="ctr" rotWithShape="0">
              <a:schemeClr val="tx1"/>
            </a:outerShdw>
          </a:effectLst>
        </p:spPr>
        <p:txBody>
          <a:bodyPr wrap="none" rtlCol="0">
            <a:spAutoFit/>
          </a:bodyPr>
          <a:lstStyle/>
          <a:p>
            <a:pPr algn="ctr">
              <a:lnSpc>
                <a:spcPct val="200000"/>
              </a:lnSpc>
            </a:pPr>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conclusions </a:t>
            </a:r>
            <a:r>
              <a:rPr lang="en-US"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Recommendation</a:t>
            </a:r>
            <a:endParaRPr lang="en-US"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a:solidFill>
                <a:schemeClr val="bg1"/>
              </a:solidFill>
            </a:endParaRPr>
          </a:p>
        </p:txBody>
      </p:sp>
      <p:sp>
        <p:nvSpPr>
          <p:cNvPr id="25" name="مستطيل 24"/>
          <p:cNvSpPr/>
          <p:nvPr/>
        </p:nvSpPr>
        <p:spPr>
          <a:xfrm>
            <a:off x="7884368" y="908720"/>
            <a:ext cx="1422184" cy="246221"/>
          </a:xfrm>
          <a:prstGeom prst="rect">
            <a:avLst/>
          </a:prstGeom>
        </p:spPr>
        <p:txBody>
          <a:bodyPr wrap="none">
            <a:spAutoFit/>
          </a:bodyPr>
          <a:lstStyle/>
          <a:p>
            <a:r>
              <a:rPr lang="en-US" sz="1000" b="1" dirty="0" smtClean="0">
                <a:solidFill>
                  <a:schemeClr val="bg1"/>
                </a:solidFill>
                <a:latin typeface="Times New Roman" pitchFamily="18" charset="0"/>
                <a:cs typeface="Times New Roman" pitchFamily="18" charset="0"/>
              </a:rPr>
              <a:t>Abdullah Al-</a:t>
            </a:r>
            <a:r>
              <a:rPr lang="en-US" sz="1000" b="1" dirty="0" err="1" smtClean="0">
                <a:solidFill>
                  <a:schemeClr val="bg1"/>
                </a:solidFill>
                <a:latin typeface="Times New Roman" pitchFamily="18" charset="0"/>
                <a:cs typeface="Times New Roman" pitchFamily="18" charset="0"/>
              </a:rPr>
              <a:t>Muraisel</a:t>
            </a:r>
            <a:r>
              <a:rPr lang="en-US" sz="1000" b="1" dirty="0" smtClean="0">
                <a:solidFill>
                  <a:schemeClr val="bg1"/>
                </a:solidFill>
                <a:latin typeface="Times New Roman" pitchFamily="18" charset="0"/>
                <a:cs typeface="Times New Roman" pitchFamily="18" charset="0"/>
              </a:rPr>
              <a:t> </a:t>
            </a:r>
            <a:endParaRPr lang="en-US" sz="1000" dirty="0"/>
          </a:p>
        </p:txBody>
      </p:sp>
      <p:sp>
        <p:nvSpPr>
          <p:cNvPr id="8" name="TextBox 7"/>
          <p:cNvSpPr txBox="1"/>
          <p:nvPr/>
        </p:nvSpPr>
        <p:spPr>
          <a:xfrm>
            <a:off x="37949" y="1403464"/>
            <a:ext cx="8964768" cy="5262979"/>
          </a:xfrm>
          <a:prstGeom prst="rect">
            <a:avLst/>
          </a:prstGeom>
          <a:noFill/>
        </p:spPr>
        <p:txBody>
          <a:bodyPr wrap="square" rtlCol="0" anchor="ctr">
            <a:spAutoFit/>
          </a:bodyPr>
          <a:lstStyle/>
          <a:p>
            <a:pPr algn="ctr"/>
            <a:r>
              <a:rPr lang="en-US" sz="21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As a team, we come up with recommendations that lead to have a faster and more durable hovercraft which give better results</a:t>
            </a:r>
            <a:r>
              <a:rPr lang="en-US" sz="21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p>
          <a:p>
            <a:pPr marL="514350" indent="-514350" algn="ctr">
              <a:buFont typeface="+mj-lt"/>
              <a:buAutoNum type="romanUcPeriod"/>
            </a:pPr>
            <a:endParaRPr lang="en-US" sz="21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514350" lvl="0" indent="-514350" algn="ctr">
              <a:lnSpc>
                <a:spcPct val="150000"/>
              </a:lnSpc>
              <a:buFont typeface="+mj-lt"/>
              <a:buAutoNum type="romanUcPeriod"/>
            </a:pPr>
            <a:r>
              <a:rPr lang="en-US" sz="21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Try </a:t>
            </a:r>
            <a:r>
              <a:rPr lang="en-US" sz="21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to reduce vibration generated by the motor by using some </a:t>
            </a:r>
            <a:r>
              <a:rPr lang="en-US" sz="21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materials </a:t>
            </a:r>
            <a:r>
              <a:rPr lang="en-US" sz="21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to absorb the vibration impacts.</a:t>
            </a:r>
          </a:p>
          <a:p>
            <a:pPr marL="514350" indent="-514350" algn="ctr">
              <a:lnSpc>
                <a:spcPct val="150000"/>
              </a:lnSpc>
              <a:buFont typeface="+mj-lt"/>
              <a:buAutoNum type="romanUcPeriod"/>
            </a:pPr>
            <a:r>
              <a:rPr lang="en-US" sz="21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For </a:t>
            </a:r>
            <a:r>
              <a:rPr lang="en-US" sz="21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fast hovercraft, we recommend to use two engines, one horizontal shaft for thrust and one vertical shaft for the lift to increase the power which leads to more powerful hovercraft which can handle more weight and sliding easily on surfaces. </a:t>
            </a:r>
          </a:p>
          <a:p>
            <a:pPr marL="514350" indent="-514350" algn="ctr">
              <a:lnSpc>
                <a:spcPct val="150000"/>
              </a:lnSpc>
              <a:buFont typeface="+mj-lt"/>
              <a:buAutoNum type="romanUcPeriod"/>
            </a:pPr>
            <a:r>
              <a:rPr lang="en-US" sz="21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Use </a:t>
            </a:r>
            <a:r>
              <a:rPr lang="en-US" sz="21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Carbon-</a:t>
            </a:r>
            <a:r>
              <a:rPr lang="en-US" sz="2100"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Fibre</a:t>
            </a:r>
            <a:r>
              <a:rPr lang="en-US" sz="21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or Fiberglas for all body of the hovercraft to minimize the total weight but it is costly.</a:t>
            </a:r>
          </a:p>
          <a:p>
            <a:pPr algn="ctr"/>
            <a:endParaRPr lang="en-US" sz="21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250265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مجلد جديد\33333.JPG"/>
          <p:cNvPicPr>
            <a:picLocks noChangeAspect="1" noChangeArrowheads="1"/>
          </p:cNvPicPr>
          <p:nvPr/>
        </p:nvPicPr>
        <p:blipFill>
          <a:blip r:embed="rId2" cstate="print"/>
          <a:srcRect/>
          <a:stretch>
            <a:fillRect/>
          </a:stretch>
        </p:blipFill>
        <p:spPr bwMode="auto">
          <a:xfrm>
            <a:off x="-103333" y="0"/>
            <a:ext cx="9247333" cy="6858000"/>
          </a:xfrm>
          <a:prstGeom prst="rect">
            <a:avLst/>
          </a:prstGeom>
          <a:noFill/>
        </p:spPr>
      </p:pic>
      <p:pic>
        <p:nvPicPr>
          <p:cNvPr id="5" name="Picture 3" descr="D:\cc\collage_car_01.jpg"/>
          <p:cNvPicPr>
            <a:picLocks noChangeAspect="1" noChangeArrowheads="1"/>
          </p:cNvPicPr>
          <p:nvPr/>
        </p:nvPicPr>
        <p:blipFill>
          <a:blip r:embed="rId3" cstate="print"/>
          <a:srcRect/>
          <a:stretch>
            <a:fillRect/>
          </a:stretch>
        </p:blipFill>
        <p:spPr bwMode="auto">
          <a:xfrm>
            <a:off x="0" y="1124744"/>
            <a:ext cx="9324528" cy="72008"/>
          </a:xfrm>
          <a:prstGeom prst="rect">
            <a:avLst/>
          </a:prstGeom>
          <a:noFill/>
        </p:spPr>
      </p:pic>
      <p:sp>
        <p:nvSpPr>
          <p:cNvPr id="7" name="مربع نص 6"/>
          <p:cNvSpPr txBox="1"/>
          <p:nvPr/>
        </p:nvSpPr>
        <p:spPr>
          <a:xfrm>
            <a:off x="2915817" y="35841"/>
            <a:ext cx="3289318" cy="1107996"/>
          </a:xfrm>
          <a:prstGeom prst="rect">
            <a:avLst/>
          </a:prstGeom>
          <a:noFill/>
          <a:effectLst>
            <a:outerShdw blurRad="50800" dist="50800" dir="5400000" algn="ctr" rotWithShape="0">
              <a:schemeClr val="tx1"/>
            </a:outerShdw>
          </a:effectLst>
        </p:spPr>
        <p:txBody>
          <a:bodyPr wrap="square" rtlCol="0">
            <a:spAutoFit/>
          </a:bodyPr>
          <a:lstStyle/>
          <a:p>
            <a:pPr algn="ctr">
              <a:lnSpc>
                <a:spcPct val="200000"/>
              </a:lnSpc>
            </a:pPr>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Video</a:t>
            </a:r>
            <a:endPar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a:solidFill>
                <a:schemeClr val="bg1"/>
              </a:solidFill>
            </a:endParaRPr>
          </a:p>
        </p:txBody>
      </p:sp>
      <p:sp>
        <p:nvSpPr>
          <p:cNvPr id="8" name="TextBox 7"/>
          <p:cNvSpPr txBox="1"/>
          <p:nvPr/>
        </p:nvSpPr>
        <p:spPr>
          <a:xfrm>
            <a:off x="37949" y="3827204"/>
            <a:ext cx="8964768" cy="415498"/>
          </a:xfrm>
          <a:prstGeom prst="rect">
            <a:avLst/>
          </a:prstGeom>
          <a:noFill/>
        </p:spPr>
        <p:txBody>
          <a:bodyPr wrap="square" rtlCol="0" anchor="ctr">
            <a:spAutoFit/>
          </a:bodyPr>
          <a:lstStyle/>
          <a:p>
            <a:pPr algn="ctr"/>
            <a:endParaRPr lang="en-US" sz="21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250265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مجلد جديد\33333.JPG"/>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pic>
        <p:nvPicPr>
          <p:cNvPr id="5" name="Picture 3" descr="D:\cc\collage_car_01.jpg"/>
          <p:cNvPicPr>
            <a:picLocks noChangeAspect="1" noChangeArrowheads="1"/>
          </p:cNvPicPr>
          <p:nvPr/>
        </p:nvPicPr>
        <p:blipFill>
          <a:blip r:embed="rId3" cstate="print"/>
          <a:srcRect/>
          <a:stretch>
            <a:fillRect/>
          </a:stretch>
        </p:blipFill>
        <p:spPr bwMode="auto">
          <a:xfrm>
            <a:off x="-180528" y="1052736"/>
            <a:ext cx="9324528" cy="72008"/>
          </a:xfrm>
          <a:prstGeom prst="rect">
            <a:avLst/>
          </a:prstGeom>
          <a:noFill/>
        </p:spPr>
      </p:pic>
      <p:sp>
        <p:nvSpPr>
          <p:cNvPr id="6" name="مستطيل 5"/>
          <p:cNvSpPr/>
          <p:nvPr/>
        </p:nvSpPr>
        <p:spPr>
          <a:xfrm>
            <a:off x="3275856" y="0"/>
            <a:ext cx="1475725" cy="1012072"/>
          </a:xfrm>
          <a:prstGeom prst="rect">
            <a:avLst/>
          </a:prstGeom>
          <a:effectLst>
            <a:outerShdw blurRad="50800" dist="50800" dir="5400000" algn="ctr" rotWithShape="0">
              <a:schemeClr val="tx1"/>
            </a:outerShdw>
          </a:effectLst>
        </p:spPr>
        <p:txBody>
          <a:bodyPr wrap="none">
            <a:spAutoFit/>
          </a:bodyPr>
          <a:lstStyle/>
          <a:p>
            <a:pPr marL="342900" indent="-342900">
              <a:lnSpc>
                <a:spcPct val="150000"/>
              </a:lnSpc>
            </a:pPr>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Background</a:t>
            </a:r>
          </a:p>
          <a:p>
            <a:pPr marL="342900" indent="-342900">
              <a:lnSpc>
                <a:spcPct val="150000"/>
              </a:lnSpc>
            </a:pPr>
            <a:r>
              <a:rPr 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Information</a:t>
            </a:r>
          </a:p>
        </p:txBody>
      </p:sp>
      <p:pic>
        <p:nvPicPr>
          <p:cNvPr id="5124" name="Picture 4" descr="C:\Users\User\Desktop\gggbbbb.JPG"/>
          <p:cNvPicPr>
            <a:picLocks noChangeAspect="1" noChangeArrowheads="1"/>
          </p:cNvPicPr>
          <p:nvPr/>
        </p:nvPicPr>
        <p:blipFill>
          <a:blip r:embed="rId4" cstate="print"/>
          <a:srcRect/>
          <a:stretch>
            <a:fillRect/>
          </a:stretch>
        </p:blipFill>
        <p:spPr bwMode="auto">
          <a:xfrm>
            <a:off x="2555776" y="188640"/>
            <a:ext cx="720080" cy="690000"/>
          </a:xfrm>
          <a:prstGeom prst="rect">
            <a:avLst/>
          </a:prstGeom>
          <a:noFill/>
          <a:effectLst>
            <a:glow rad="101600">
              <a:schemeClr val="bg1">
                <a:alpha val="60000"/>
              </a:schemeClr>
            </a:glow>
          </a:effectLst>
        </p:spPr>
      </p:pic>
      <p:sp>
        <p:nvSpPr>
          <p:cNvPr id="7" name="مربع نص 6"/>
          <p:cNvSpPr txBox="1"/>
          <p:nvPr/>
        </p:nvSpPr>
        <p:spPr>
          <a:xfrm>
            <a:off x="179512" y="1268760"/>
            <a:ext cx="3960440" cy="2954655"/>
          </a:xfrm>
          <a:prstGeom prst="rect">
            <a:avLst/>
          </a:prstGeom>
          <a:noFill/>
          <a:effectLst>
            <a:outerShdw blurRad="50800" dist="50800" dir="7020000" algn="ctr" rotWithShape="0">
              <a:schemeClr val="tx1"/>
            </a:outerShdw>
          </a:effectLst>
        </p:spPr>
        <p:txBody>
          <a:bodyPr wrap="square" rtlCol="0">
            <a:spAutoFit/>
          </a:bodyPr>
          <a:lstStyle/>
          <a:p>
            <a:pPr>
              <a:buFont typeface="Wingdings" pitchFamily="2" charset="2"/>
              <a:buChar char="§"/>
            </a:pPr>
            <a:r>
              <a:rPr lang="en-US" b="1" dirty="0" smtClean="0">
                <a:solidFill>
                  <a:schemeClr val="bg1"/>
                </a:solidFill>
                <a:latin typeface="Times New Roman" pitchFamily="18" charset="0"/>
                <a:cs typeface="Times New Roman" pitchFamily="18" charset="0"/>
              </a:rPr>
              <a:t>What is a Hovercraft ?</a:t>
            </a:r>
          </a:p>
          <a:p>
            <a:endParaRPr lang="en-US" b="1" dirty="0" smtClean="0">
              <a:solidFill>
                <a:schemeClr val="bg1"/>
              </a:solidFill>
              <a:latin typeface="Times New Roman" pitchFamily="18" charset="0"/>
              <a:cs typeface="Times New Roman" pitchFamily="18" charset="0"/>
            </a:endParaRPr>
          </a:p>
          <a:p>
            <a:endParaRPr lang="en-US" b="1" dirty="0" smtClean="0">
              <a:solidFill>
                <a:schemeClr val="bg1"/>
              </a:solidFill>
              <a:latin typeface="Times New Roman" pitchFamily="18" charset="0"/>
              <a:cs typeface="Times New Roman" pitchFamily="18" charset="0"/>
            </a:endParaRPr>
          </a:p>
          <a:p>
            <a:endParaRPr lang="en-US" b="1" dirty="0" smtClean="0">
              <a:solidFill>
                <a:schemeClr val="bg1"/>
              </a:solidFill>
              <a:latin typeface="Times New Roman" pitchFamily="18" charset="0"/>
              <a:cs typeface="Times New Roman" pitchFamily="18" charset="0"/>
            </a:endParaRPr>
          </a:p>
          <a:p>
            <a:endParaRPr lang="en-US" b="1" dirty="0" smtClean="0">
              <a:solidFill>
                <a:schemeClr val="bg1"/>
              </a:solidFill>
              <a:latin typeface="Times New Roman" pitchFamily="18" charset="0"/>
              <a:cs typeface="Times New Roman" pitchFamily="18" charset="0"/>
            </a:endParaRPr>
          </a:p>
          <a:p>
            <a:endParaRPr lang="en-US" b="1" dirty="0" smtClean="0">
              <a:solidFill>
                <a:schemeClr val="bg1"/>
              </a:solidFill>
              <a:latin typeface="Times New Roman" pitchFamily="18" charset="0"/>
              <a:cs typeface="Times New Roman" pitchFamily="18" charset="0"/>
            </a:endParaRPr>
          </a:p>
          <a:p>
            <a:endParaRPr lang="ar-SA" b="1" dirty="0" smtClean="0">
              <a:solidFill>
                <a:schemeClr val="bg1"/>
              </a:solidFill>
              <a:latin typeface="Times New Roman" pitchFamily="18" charset="0"/>
              <a:cs typeface="Times New Roman" pitchFamily="18" charset="0"/>
            </a:endParaRPr>
          </a:p>
          <a:p>
            <a:pPr>
              <a:buFont typeface="Wingdings" pitchFamily="2" charset="2"/>
              <a:buChar char="§"/>
            </a:pPr>
            <a:r>
              <a:rPr lang="en-US" b="1" dirty="0" smtClean="0">
                <a:solidFill>
                  <a:schemeClr val="bg1"/>
                </a:solidFill>
                <a:latin typeface="Times New Roman" pitchFamily="18" charset="0"/>
                <a:cs typeface="Times New Roman" pitchFamily="18" charset="0"/>
              </a:rPr>
              <a:t>What is the uses of the Hovercraft ?</a:t>
            </a:r>
          </a:p>
          <a:p>
            <a:endParaRPr lang="en-US" sz="2400" b="1" dirty="0" smtClean="0">
              <a:solidFill>
                <a:schemeClr val="bg1"/>
              </a:solidFill>
            </a:endParaRPr>
          </a:p>
          <a:p>
            <a:endParaRPr lang="en-US" dirty="0"/>
          </a:p>
        </p:txBody>
      </p:sp>
      <p:pic>
        <p:nvPicPr>
          <p:cNvPr id="9218" name="Picture 2" descr="C:\Users\User\Desktop\2400TD aerialEDIT.jpg"/>
          <p:cNvPicPr>
            <a:picLocks noChangeAspect="1" noChangeArrowheads="1"/>
          </p:cNvPicPr>
          <p:nvPr/>
        </p:nvPicPr>
        <p:blipFill>
          <a:blip r:embed="rId5" cstate="print"/>
          <a:srcRect/>
          <a:stretch>
            <a:fillRect/>
          </a:stretch>
        </p:blipFill>
        <p:spPr bwMode="auto">
          <a:xfrm>
            <a:off x="5544108" y="1340768"/>
            <a:ext cx="2808312" cy="18722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0" name="مستطيل 29"/>
          <p:cNvSpPr/>
          <p:nvPr/>
        </p:nvSpPr>
        <p:spPr>
          <a:xfrm>
            <a:off x="179512" y="3645024"/>
            <a:ext cx="2880320" cy="1800200"/>
          </a:xfrm>
          <a:prstGeom prst="rect">
            <a:avLst/>
          </a:prstGeom>
          <a:blipFill dpi="0" rotWithShape="1">
            <a:blip r:embed="rId6" cstate="print"/>
            <a:srcRect/>
            <a:stretch>
              <a:fillRect l="-22000" r="-13000" b="-36000"/>
            </a:stretch>
          </a:blipFill>
          <a:ln>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مستطيل 30"/>
          <p:cNvSpPr/>
          <p:nvPr/>
        </p:nvSpPr>
        <p:spPr>
          <a:xfrm>
            <a:off x="3131840" y="3645024"/>
            <a:ext cx="2880320" cy="1800200"/>
          </a:xfrm>
          <a:prstGeom prst="rect">
            <a:avLst/>
          </a:prstGeom>
          <a:blipFill dpi="0" rotWithShape="1">
            <a:blip r:embed="rId7" cstate="print"/>
            <a:srcRect/>
            <a:stretch>
              <a:fillRect l="-33000" r="-6000" b="-23000"/>
            </a:stretch>
          </a:blipFill>
          <a:ln>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مستطيل 31"/>
          <p:cNvSpPr/>
          <p:nvPr/>
        </p:nvSpPr>
        <p:spPr>
          <a:xfrm>
            <a:off x="6084168" y="3645024"/>
            <a:ext cx="2880320" cy="1800200"/>
          </a:xfrm>
          <a:prstGeom prst="rect">
            <a:avLst/>
          </a:prstGeom>
          <a:blipFill dpi="0" rotWithShape="1">
            <a:blip r:embed="rId8" cstate="print"/>
            <a:srcRect/>
            <a:stretch>
              <a:fillRect t="-36000" r="-4000" b="-23000"/>
            </a:stretch>
          </a:blipFill>
          <a:ln>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مربع نص 32"/>
          <p:cNvSpPr txBox="1"/>
          <p:nvPr/>
        </p:nvSpPr>
        <p:spPr>
          <a:xfrm>
            <a:off x="395536" y="1844824"/>
            <a:ext cx="4371838" cy="646331"/>
          </a:xfrm>
          <a:prstGeom prst="rect">
            <a:avLst/>
          </a:prstGeom>
          <a:noFill/>
          <a:effectLst>
            <a:outerShdw blurRad="50800" dist="50800" dir="5400000" algn="ctr" rotWithShape="0">
              <a:schemeClr val="tx1"/>
            </a:outerShdw>
          </a:effectLst>
        </p:spPr>
        <p:txBody>
          <a:bodyPr wrap="none" rtlCol="0">
            <a:spAutoFit/>
          </a:bodyPr>
          <a:lstStyle/>
          <a:p>
            <a:r>
              <a:rPr lang="en-US" dirty="0" smtClean="0">
                <a:solidFill>
                  <a:schemeClr val="bg1"/>
                </a:solidFill>
                <a:latin typeface="Times New Roman" pitchFamily="18" charset="0"/>
                <a:cs typeface="Times New Roman" pitchFamily="18" charset="0"/>
              </a:rPr>
              <a:t>-  A Hovercraft is a vehicle that floats above </a:t>
            </a:r>
          </a:p>
          <a:p>
            <a:r>
              <a:rPr lang="en-US" dirty="0" smtClean="0">
                <a:solidFill>
                  <a:schemeClr val="bg1"/>
                </a:solidFill>
                <a:latin typeface="Times New Roman" pitchFamily="18" charset="0"/>
                <a:cs typeface="Times New Roman" pitchFamily="18" charset="0"/>
              </a:rPr>
              <a:t>any lands such as ice, sand, grass, and water.</a:t>
            </a:r>
            <a:endParaRPr lang="en-US" dirty="0">
              <a:solidFill>
                <a:schemeClr val="bg1"/>
              </a:solidFill>
              <a:latin typeface="Times New Roman" pitchFamily="18" charset="0"/>
              <a:cs typeface="Times New Roman" pitchFamily="18" charset="0"/>
            </a:endParaRPr>
          </a:p>
        </p:txBody>
      </p:sp>
      <p:pic>
        <p:nvPicPr>
          <p:cNvPr id="9219" name="Picture 3" descr="C:\Users\User\Desktop\مجلد جديد\39-512.png"/>
          <p:cNvPicPr>
            <a:picLocks noChangeAspect="1" noChangeArrowheads="1"/>
          </p:cNvPicPr>
          <p:nvPr/>
        </p:nvPicPr>
        <p:blipFill>
          <a:blip r:embed="rId9" cstate="print">
            <a:lum bright="100000" contrast="-100000"/>
          </a:blip>
          <a:srcRect/>
          <a:stretch>
            <a:fillRect/>
          </a:stretch>
        </p:blipFill>
        <p:spPr bwMode="auto">
          <a:xfrm>
            <a:off x="179512" y="5517232"/>
            <a:ext cx="504056" cy="504056"/>
          </a:xfrm>
          <a:prstGeom prst="rect">
            <a:avLst/>
          </a:prstGeom>
          <a:noFill/>
          <a:effectLst>
            <a:outerShdw blurRad="50800" dir="5400000" sx="110000" sy="110000" algn="ctr" rotWithShape="0">
              <a:schemeClr val="bg1"/>
            </a:outerShdw>
          </a:effectLst>
        </p:spPr>
      </p:pic>
      <p:sp>
        <p:nvSpPr>
          <p:cNvPr id="35" name="مربع نص 34"/>
          <p:cNvSpPr txBox="1"/>
          <p:nvPr/>
        </p:nvSpPr>
        <p:spPr>
          <a:xfrm>
            <a:off x="827584" y="5589240"/>
            <a:ext cx="2304256" cy="461665"/>
          </a:xfrm>
          <a:prstGeom prst="rect">
            <a:avLst/>
          </a:prstGeom>
          <a:noFill/>
          <a:effectLst>
            <a:outerShdw blurRad="50800" dir="5400000" algn="ctr" rotWithShape="0">
              <a:schemeClr val="tx1"/>
            </a:outerShdw>
          </a:effectLst>
          <a:scene3d>
            <a:camera prst="orthographicFront"/>
            <a:lightRig rig="threePt" dir="t"/>
          </a:scene3d>
          <a:sp3d extrusionH="76200" prstMaterial="matte">
            <a:extrusionClr>
              <a:schemeClr val="tx1"/>
            </a:extrusionClr>
          </a:sp3d>
        </p:spPr>
        <p:txBody>
          <a:bodyPr wrap="square" rtlCol="0">
            <a:spAutoFit/>
          </a:bodyPr>
          <a:lstStyle/>
          <a:p>
            <a:r>
              <a:rPr lang="en-US" sz="2400" dirty="0" smtClean="0">
                <a:solidFill>
                  <a:schemeClr val="bg1"/>
                </a:solidFill>
                <a:latin typeface="Times New Roman" pitchFamily="18" charset="0"/>
                <a:cs typeface="Times New Roman" pitchFamily="18" charset="0"/>
              </a:rPr>
              <a:t>Transportation</a:t>
            </a:r>
            <a:endParaRPr lang="en-US" sz="2400" dirty="0">
              <a:solidFill>
                <a:schemeClr val="bg1"/>
              </a:solidFill>
              <a:latin typeface="Times New Roman" pitchFamily="18" charset="0"/>
              <a:cs typeface="Times New Roman" pitchFamily="18" charset="0"/>
            </a:endParaRPr>
          </a:p>
        </p:txBody>
      </p:sp>
      <p:pic>
        <p:nvPicPr>
          <p:cNvPr id="9220" name="Picture 4" descr="C:\Users\User\Desktop\مجلد جديد\3c88d146b653c6f302c1153109d78d64_soldier-aiming-clipart-outline-of-soldier_600-520.png"/>
          <p:cNvPicPr>
            <a:picLocks noChangeAspect="1" noChangeArrowheads="1"/>
          </p:cNvPicPr>
          <p:nvPr/>
        </p:nvPicPr>
        <p:blipFill>
          <a:blip r:embed="rId10" cstate="print">
            <a:lum bright="100000"/>
          </a:blip>
          <a:srcRect/>
          <a:stretch>
            <a:fillRect/>
          </a:stretch>
        </p:blipFill>
        <p:spPr bwMode="auto">
          <a:xfrm>
            <a:off x="3131841" y="5589241"/>
            <a:ext cx="664678" cy="576064"/>
          </a:xfrm>
          <a:prstGeom prst="rect">
            <a:avLst/>
          </a:prstGeom>
          <a:noFill/>
          <a:effectLst>
            <a:outerShdw blurRad="50800" dir="5400000" algn="ctr" rotWithShape="0">
              <a:schemeClr val="bg1">
                <a:alpha val="40000"/>
              </a:schemeClr>
            </a:outerShdw>
          </a:effectLst>
        </p:spPr>
      </p:pic>
      <p:sp>
        <p:nvSpPr>
          <p:cNvPr id="37" name="مربع نص 36"/>
          <p:cNvSpPr txBox="1"/>
          <p:nvPr/>
        </p:nvSpPr>
        <p:spPr>
          <a:xfrm>
            <a:off x="3995936" y="5661248"/>
            <a:ext cx="1728192" cy="400110"/>
          </a:xfrm>
          <a:prstGeom prst="rect">
            <a:avLst/>
          </a:prstGeom>
          <a:noFill/>
          <a:effectLst>
            <a:outerShdw blurRad="50800" dist="50800" dir="5400000" algn="ctr" rotWithShape="0">
              <a:schemeClr val="tx1"/>
            </a:outerShdw>
          </a:effectLst>
        </p:spPr>
        <p:txBody>
          <a:bodyPr wrap="square" rtlCol="0">
            <a:spAutoFit/>
          </a:bodyPr>
          <a:lstStyle/>
          <a:p>
            <a:r>
              <a:rPr lang="en-US" sz="2000" dirty="0" smtClean="0">
                <a:solidFill>
                  <a:schemeClr val="bg1"/>
                </a:solidFill>
                <a:latin typeface="Times New Roman" pitchFamily="18" charset="0"/>
                <a:cs typeface="Times New Roman" pitchFamily="18" charset="0"/>
              </a:rPr>
              <a:t>Military</a:t>
            </a:r>
            <a:endParaRPr lang="en-US" sz="2000" dirty="0">
              <a:solidFill>
                <a:schemeClr val="bg1"/>
              </a:solidFill>
              <a:latin typeface="Times New Roman" pitchFamily="18" charset="0"/>
              <a:cs typeface="Times New Roman" pitchFamily="18" charset="0"/>
            </a:endParaRPr>
          </a:p>
        </p:txBody>
      </p:sp>
      <p:pic>
        <p:nvPicPr>
          <p:cNvPr id="9221" name="Picture 5" descr="C:\Users\User\Desktop\مجلد جديد\8688-200.png"/>
          <p:cNvPicPr>
            <a:picLocks noChangeAspect="1" noChangeArrowheads="1"/>
          </p:cNvPicPr>
          <p:nvPr/>
        </p:nvPicPr>
        <p:blipFill>
          <a:blip r:embed="rId11" cstate="print">
            <a:lum bright="100000"/>
          </a:blip>
          <a:srcRect/>
          <a:stretch>
            <a:fillRect/>
          </a:stretch>
        </p:blipFill>
        <p:spPr bwMode="auto">
          <a:xfrm>
            <a:off x="5940152" y="5517232"/>
            <a:ext cx="648072" cy="648072"/>
          </a:xfrm>
          <a:prstGeom prst="rect">
            <a:avLst/>
          </a:prstGeom>
          <a:noFill/>
        </p:spPr>
      </p:pic>
      <p:sp>
        <p:nvSpPr>
          <p:cNvPr id="39" name="مربع نص 38"/>
          <p:cNvSpPr txBox="1"/>
          <p:nvPr/>
        </p:nvSpPr>
        <p:spPr>
          <a:xfrm>
            <a:off x="6660232" y="5589240"/>
            <a:ext cx="1440160" cy="461665"/>
          </a:xfrm>
          <a:prstGeom prst="rect">
            <a:avLst/>
          </a:prstGeom>
          <a:noFill/>
          <a:effectLst>
            <a:outerShdw blurRad="50800" dir="5400000" algn="ctr" rotWithShape="0">
              <a:schemeClr val="tx1"/>
            </a:outerShdw>
          </a:effectLst>
        </p:spPr>
        <p:txBody>
          <a:bodyPr wrap="square" rtlCol="0">
            <a:spAutoFit/>
          </a:bodyPr>
          <a:lstStyle/>
          <a:p>
            <a:r>
              <a:rPr lang="en-US" sz="2400" dirty="0" smtClean="0">
                <a:solidFill>
                  <a:schemeClr val="bg1"/>
                </a:solidFill>
                <a:latin typeface="Times New Roman" pitchFamily="18" charset="0"/>
                <a:cs typeface="Times New Roman" pitchFamily="18" charset="0"/>
              </a:rPr>
              <a:t>Rescue</a:t>
            </a:r>
            <a:endParaRPr lang="en-US" sz="2400" dirty="0">
              <a:solidFill>
                <a:schemeClr val="bg1"/>
              </a:solidFill>
              <a:latin typeface="Times New Roman" pitchFamily="18" charset="0"/>
              <a:cs typeface="Times New Roman" pitchFamily="18" charset="0"/>
            </a:endParaRPr>
          </a:p>
        </p:txBody>
      </p:sp>
      <p:sp>
        <p:nvSpPr>
          <p:cNvPr id="18" name="مستطيل 17"/>
          <p:cNvSpPr/>
          <p:nvPr/>
        </p:nvSpPr>
        <p:spPr>
          <a:xfrm>
            <a:off x="7918985" y="836712"/>
            <a:ext cx="1225015" cy="246221"/>
          </a:xfrm>
          <a:prstGeom prst="rect">
            <a:avLst/>
          </a:prstGeom>
        </p:spPr>
        <p:txBody>
          <a:bodyPr wrap="none">
            <a:spAutoFit/>
          </a:bodyPr>
          <a:lstStyle/>
          <a:p>
            <a:r>
              <a:rPr lang="en-US" sz="1000" b="1" dirty="0" err="1" smtClean="0">
                <a:solidFill>
                  <a:schemeClr val="bg1"/>
                </a:solidFill>
                <a:latin typeface="Times New Roman" pitchFamily="18" charset="0"/>
                <a:cs typeface="Times New Roman" pitchFamily="18" charset="0"/>
              </a:rPr>
              <a:t>Mahdi</a:t>
            </a:r>
            <a:r>
              <a:rPr lang="en-US" sz="1000" b="1" dirty="0" smtClean="0">
                <a:solidFill>
                  <a:schemeClr val="bg1"/>
                </a:solidFill>
                <a:latin typeface="Times New Roman" pitchFamily="18" charset="0"/>
                <a:cs typeface="Times New Roman" pitchFamily="18" charset="0"/>
              </a:rPr>
              <a:t> </a:t>
            </a:r>
            <a:r>
              <a:rPr lang="en-US" sz="1000" b="1" dirty="0" err="1" smtClean="0">
                <a:solidFill>
                  <a:schemeClr val="bg1"/>
                </a:solidFill>
                <a:latin typeface="Times New Roman" pitchFamily="18" charset="0"/>
                <a:cs typeface="Times New Roman" pitchFamily="18" charset="0"/>
              </a:rPr>
              <a:t>Almarzoug</a:t>
            </a:r>
            <a:r>
              <a:rPr lang="en-US" sz="1000" b="1" dirty="0" smtClean="0">
                <a:solidFill>
                  <a:schemeClr val="bg1"/>
                </a:solidFill>
                <a:latin typeface="Times New Roman" pitchFamily="18" charset="0"/>
                <a:cs typeface="Times New Roman" pitchFamily="18" charset="0"/>
              </a:rPr>
              <a:t> </a:t>
            </a:r>
            <a:endParaRPr 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مجلد جديد\33333.JPG"/>
          <p:cNvPicPr>
            <a:picLocks noChangeAspect="1" noChangeArrowheads="1"/>
          </p:cNvPicPr>
          <p:nvPr/>
        </p:nvPicPr>
        <p:blipFill>
          <a:blip r:embed="rId2" cstate="print"/>
          <a:srcRect/>
          <a:stretch>
            <a:fillRect/>
          </a:stretch>
        </p:blipFill>
        <p:spPr bwMode="auto">
          <a:xfrm>
            <a:off x="0" y="0"/>
            <a:ext cx="9247333" cy="6858000"/>
          </a:xfrm>
          <a:prstGeom prst="rect">
            <a:avLst/>
          </a:prstGeom>
          <a:noFill/>
        </p:spPr>
      </p:pic>
      <p:pic>
        <p:nvPicPr>
          <p:cNvPr id="5" name="Picture 3" descr="D:\cc\collage_car_01.jpg"/>
          <p:cNvPicPr>
            <a:picLocks noChangeAspect="1" noChangeArrowheads="1"/>
          </p:cNvPicPr>
          <p:nvPr/>
        </p:nvPicPr>
        <p:blipFill>
          <a:blip r:embed="rId3" cstate="print"/>
          <a:srcRect/>
          <a:stretch>
            <a:fillRect/>
          </a:stretch>
        </p:blipFill>
        <p:spPr bwMode="auto">
          <a:xfrm>
            <a:off x="0" y="1196752"/>
            <a:ext cx="9324528" cy="72008"/>
          </a:xfrm>
          <a:prstGeom prst="rect">
            <a:avLst/>
          </a:prstGeom>
          <a:noFill/>
        </p:spPr>
      </p:pic>
      <p:pic>
        <p:nvPicPr>
          <p:cNvPr id="6" name="Picture 4" descr="C:\Users\User\Desktop\gggbbbb.JPG"/>
          <p:cNvPicPr>
            <a:picLocks noChangeAspect="1" noChangeArrowheads="1"/>
          </p:cNvPicPr>
          <p:nvPr/>
        </p:nvPicPr>
        <p:blipFill>
          <a:blip r:embed="rId4" cstate="print"/>
          <a:srcRect/>
          <a:stretch>
            <a:fillRect/>
          </a:stretch>
        </p:blipFill>
        <p:spPr bwMode="auto">
          <a:xfrm>
            <a:off x="2483768" y="188640"/>
            <a:ext cx="826619" cy="792088"/>
          </a:xfrm>
          <a:prstGeom prst="rect">
            <a:avLst/>
          </a:prstGeom>
          <a:noFill/>
          <a:effectLst>
            <a:glow rad="101600">
              <a:schemeClr val="bg1">
                <a:alpha val="60000"/>
              </a:schemeClr>
            </a:glow>
          </a:effectLst>
        </p:spPr>
      </p:pic>
      <p:sp>
        <p:nvSpPr>
          <p:cNvPr id="7" name="مستطيل 6"/>
          <p:cNvSpPr/>
          <p:nvPr/>
        </p:nvSpPr>
        <p:spPr>
          <a:xfrm>
            <a:off x="3491880" y="116632"/>
            <a:ext cx="4572000" cy="923330"/>
          </a:xfrm>
          <a:prstGeom prst="rect">
            <a:avLst/>
          </a:prstGeom>
        </p:spPr>
        <p:txBody>
          <a:bodyPr>
            <a:spAutoFit/>
          </a:bodyPr>
          <a:lstStyle/>
          <a:p>
            <a:pPr marL="342900" indent="-342900">
              <a:lnSpc>
                <a:spcPct val="150000"/>
              </a:lnSpc>
            </a:pPr>
            <a:r>
              <a:rPr 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Background</a:t>
            </a:r>
          </a:p>
          <a:p>
            <a:pPr marL="342900" indent="-342900">
              <a:lnSpc>
                <a:spcPct val="150000"/>
              </a:lnSpc>
            </a:pPr>
            <a:r>
              <a:rPr 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Information</a:t>
            </a:r>
          </a:p>
        </p:txBody>
      </p:sp>
      <p:sp>
        <p:nvSpPr>
          <p:cNvPr id="8" name="مربع نص 7"/>
          <p:cNvSpPr txBox="1"/>
          <p:nvPr/>
        </p:nvSpPr>
        <p:spPr>
          <a:xfrm>
            <a:off x="3347864" y="1268760"/>
            <a:ext cx="2448272" cy="738664"/>
          </a:xfrm>
          <a:prstGeom prst="rect">
            <a:avLst/>
          </a:prstGeom>
          <a:noFill/>
          <a:effectLst>
            <a:outerShdw blurRad="50800" dist="50800" dir="5400000" algn="ctr" rotWithShape="0">
              <a:schemeClr val="tx1"/>
            </a:outerShdw>
          </a:effectLst>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How it works ?</a:t>
            </a:r>
          </a:p>
          <a:p>
            <a:endParaRPr lang="en-US" dirty="0"/>
          </a:p>
        </p:txBody>
      </p:sp>
      <p:pic>
        <p:nvPicPr>
          <p:cNvPr id="8194" name="Picture 2" descr="C:\Users\User\Desktop\مجلد جديد\F5JHEZ7G6FEP27UZU7.MEDIUM.jpg"/>
          <p:cNvPicPr>
            <a:picLocks noChangeAspect="1" noChangeArrowheads="1"/>
          </p:cNvPicPr>
          <p:nvPr/>
        </p:nvPicPr>
        <p:blipFill>
          <a:blip r:embed="rId5" cstate="print"/>
          <a:srcRect/>
          <a:stretch>
            <a:fillRect/>
          </a:stretch>
        </p:blipFill>
        <p:spPr bwMode="auto">
          <a:xfrm>
            <a:off x="1259632" y="2060848"/>
            <a:ext cx="4015829" cy="1800199"/>
          </a:xfrm>
          <a:prstGeom prst="rect">
            <a:avLst/>
          </a:prstGeom>
          <a:ln>
            <a:noFill/>
          </a:ln>
          <a:effectLst>
            <a:outerShdw blurRad="50800" dir="5820000" sx="103000" sy="103000" algn="ctr" rotWithShape="0">
              <a:srgbClr val="FFFF00">
                <a:alpha val="81000"/>
              </a:srgbClr>
            </a:outerShdw>
          </a:effectLst>
        </p:spPr>
      </p:pic>
      <p:pic>
        <p:nvPicPr>
          <p:cNvPr id="8195" name="Picture 3" descr="C:\Users\User\Desktop\مجلد جديد\1_01_08_10_2_55_30.jpeg"/>
          <p:cNvPicPr>
            <a:picLocks noChangeAspect="1" noChangeArrowheads="1"/>
          </p:cNvPicPr>
          <p:nvPr/>
        </p:nvPicPr>
        <p:blipFill>
          <a:blip r:embed="rId6" cstate="print"/>
          <a:srcRect/>
          <a:stretch>
            <a:fillRect/>
          </a:stretch>
        </p:blipFill>
        <p:spPr bwMode="auto">
          <a:xfrm>
            <a:off x="1259632" y="4149080"/>
            <a:ext cx="4176465" cy="1872208"/>
          </a:xfrm>
          <a:prstGeom prst="rect">
            <a:avLst/>
          </a:prstGeom>
          <a:ln>
            <a:noFill/>
          </a:ln>
          <a:effectLst>
            <a:outerShdw blurRad="50800" sx="105000" sy="105000" algn="ctr" rotWithShape="0">
              <a:srgbClr val="FF0000">
                <a:alpha val="71000"/>
              </a:srgbClr>
            </a:outerShdw>
          </a:effectLst>
        </p:spPr>
      </p:pic>
      <p:sp>
        <p:nvSpPr>
          <p:cNvPr id="12" name="سهم إلى اليمين 11"/>
          <p:cNvSpPr/>
          <p:nvPr/>
        </p:nvSpPr>
        <p:spPr>
          <a:xfrm>
            <a:off x="5076056" y="2636912"/>
            <a:ext cx="864096" cy="36004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7" name="Picture 5" descr="C:\Users\User\Desktop\مجلد جديد\bg_imag0024.jpg"/>
          <p:cNvPicPr>
            <a:picLocks noChangeAspect="1" noChangeArrowheads="1"/>
          </p:cNvPicPr>
          <p:nvPr/>
        </p:nvPicPr>
        <p:blipFill>
          <a:blip r:embed="rId7" cstate="print"/>
          <a:srcRect l="4418" t="10663" r="33423" b="20483"/>
          <a:stretch>
            <a:fillRect/>
          </a:stretch>
        </p:blipFill>
        <p:spPr bwMode="auto">
          <a:xfrm>
            <a:off x="5940152" y="1916832"/>
            <a:ext cx="2893177" cy="1800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 name="سهم إلى اليمين 14"/>
          <p:cNvSpPr/>
          <p:nvPr/>
        </p:nvSpPr>
        <p:spPr>
          <a:xfrm>
            <a:off x="5364088" y="5013176"/>
            <a:ext cx="576064" cy="36004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940152" y="4077072"/>
            <a:ext cx="3059832" cy="20104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7" name="مربع نص 16"/>
          <p:cNvSpPr txBox="1"/>
          <p:nvPr/>
        </p:nvSpPr>
        <p:spPr>
          <a:xfrm>
            <a:off x="395536" y="2420888"/>
            <a:ext cx="360040" cy="1015663"/>
          </a:xfrm>
          <a:prstGeom prst="rect">
            <a:avLst/>
          </a:prstGeom>
          <a:noFill/>
          <a:effectLst>
            <a:outerShdw blurRad="50800" dir="5400000" algn="ctr" rotWithShape="0">
              <a:schemeClr val="bg1"/>
            </a:outerShdw>
          </a:effectLst>
        </p:spPr>
        <p:txBody>
          <a:bodyPr wrap="square" rtlCol="0">
            <a:spAutoFit/>
          </a:bodyPr>
          <a:lstStyle/>
          <a:p>
            <a:r>
              <a:rPr lang="en-US" sz="6000" dirty="0" smtClean="0">
                <a:solidFill>
                  <a:srgbClr val="FFFF00"/>
                </a:solidFill>
              </a:rPr>
              <a:t>A</a:t>
            </a:r>
            <a:endParaRPr lang="en-US" sz="6000" dirty="0">
              <a:solidFill>
                <a:srgbClr val="FFFF00"/>
              </a:solidFill>
            </a:endParaRPr>
          </a:p>
        </p:txBody>
      </p:sp>
      <p:sp>
        <p:nvSpPr>
          <p:cNvPr id="18" name="مربع نص 17"/>
          <p:cNvSpPr txBox="1"/>
          <p:nvPr/>
        </p:nvSpPr>
        <p:spPr>
          <a:xfrm>
            <a:off x="323528" y="4581128"/>
            <a:ext cx="792088" cy="1015663"/>
          </a:xfrm>
          <a:prstGeom prst="rect">
            <a:avLst/>
          </a:prstGeom>
          <a:noFill/>
          <a:effectLst>
            <a:outerShdw blurRad="50800" dir="5400000" algn="ctr" rotWithShape="0">
              <a:schemeClr val="bg1"/>
            </a:outerShdw>
          </a:effectLst>
        </p:spPr>
        <p:txBody>
          <a:bodyPr wrap="square" rtlCol="0">
            <a:spAutoFit/>
          </a:bodyPr>
          <a:lstStyle/>
          <a:p>
            <a:r>
              <a:rPr lang="en-US" sz="6000" dirty="0" smtClean="0">
                <a:solidFill>
                  <a:srgbClr val="FF0000"/>
                </a:solidFill>
                <a:effectLst>
                  <a:glow rad="101600">
                    <a:schemeClr val="bg1">
                      <a:alpha val="60000"/>
                    </a:schemeClr>
                  </a:glow>
                </a:effectLst>
              </a:rPr>
              <a:t>B</a:t>
            </a:r>
            <a:endParaRPr lang="en-US" sz="6000" dirty="0">
              <a:solidFill>
                <a:srgbClr val="FF00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مجلد جديد\33333.JPG"/>
          <p:cNvPicPr>
            <a:picLocks noChangeAspect="1" noChangeArrowheads="1"/>
          </p:cNvPicPr>
          <p:nvPr/>
        </p:nvPicPr>
        <p:blipFill>
          <a:blip r:embed="rId2" cstate="print"/>
          <a:srcRect/>
          <a:stretch>
            <a:fillRect/>
          </a:stretch>
        </p:blipFill>
        <p:spPr bwMode="auto">
          <a:xfrm>
            <a:off x="-89715" y="6193"/>
            <a:ext cx="9247333" cy="6858000"/>
          </a:xfrm>
          <a:prstGeom prst="rect">
            <a:avLst/>
          </a:prstGeom>
          <a:noFill/>
        </p:spPr>
      </p:pic>
      <p:pic>
        <p:nvPicPr>
          <p:cNvPr id="5" name="Picture 3" descr="D:\cc\collage_car_01.jpg"/>
          <p:cNvPicPr>
            <a:picLocks noChangeAspect="1" noChangeArrowheads="1"/>
          </p:cNvPicPr>
          <p:nvPr/>
        </p:nvPicPr>
        <p:blipFill>
          <a:blip r:embed="rId3" cstate="print"/>
          <a:srcRect/>
          <a:stretch>
            <a:fillRect/>
          </a:stretch>
        </p:blipFill>
        <p:spPr bwMode="auto">
          <a:xfrm>
            <a:off x="-77195" y="1124744"/>
            <a:ext cx="9324528" cy="72008"/>
          </a:xfrm>
          <a:prstGeom prst="rect">
            <a:avLst/>
          </a:prstGeom>
          <a:noFill/>
        </p:spPr>
      </p:pic>
      <p:pic>
        <p:nvPicPr>
          <p:cNvPr id="7" name="Picture 4" descr="C:\Users\User\Desktop\gggbbbb.JPG"/>
          <p:cNvPicPr>
            <a:picLocks noChangeAspect="1" noChangeArrowheads="1"/>
          </p:cNvPicPr>
          <p:nvPr/>
        </p:nvPicPr>
        <p:blipFill>
          <a:blip r:embed="rId4" cstate="print"/>
          <a:srcRect/>
          <a:stretch>
            <a:fillRect/>
          </a:stretch>
        </p:blipFill>
        <p:spPr bwMode="auto">
          <a:xfrm>
            <a:off x="2483768" y="188640"/>
            <a:ext cx="826619" cy="792088"/>
          </a:xfrm>
          <a:prstGeom prst="rect">
            <a:avLst/>
          </a:prstGeom>
          <a:noFill/>
          <a:effectLst>
            <a:glow rad="101600">
              <a:schemeClr val="bg1">
                <a:alpha val="60000"/>
              </a:schemeClr>
            </a:glow>
          </a:effectLst>
        </p:spPr>
      </p:pic>
      <p:sp>
        <p:nvSpPr>
          <p:cNvPr id="8" name="مستطيل 7"/>
          <p:cNvSpPr/>
          <p:nvPr/>
        </p:nvSpPr>
        <p:spPr>
          <a:xfrm>
            <a:off x="3419872" y="116632"/>
            <a:ext cx="4572000" cy="873572"/>
          </a:xfrm>
          <a:prstGeom prst="rect">
            <a:avLst/>
          </a:prstGeom>
        </p:spPr>
        <p:txBody>
          <a:bodyPr>
            <a:spAutoFit/>
          </a:bodyPr>
          <a:lstStyle/>
          <a:p>
            <a:pPr marL="342900" indent="-342900">
              <a:lnSpc>
                <a:spcPct val="150000"/>
              </a:lnSpc>
            </a:pPr>
            <a:r>
              <a:rPr lang="en-US" b="1" dirty="0" smtClean="0">
                <a:solidFill>
                  <a:srgbClr val="66FF33"/>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Background</a:t>
            </a:r>
          </a:p>
          <a:p>
            <a:pPr marL="342900" indent="-342900">
              <a:lnSpc>
                <a:spcPct val="150000"/>
              </a:lnSpc>
            </a:pPr>
            <a:r>
              <a:rPr 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Information</a:t>
            </a:r>
          </a:p>
        </p:txBody>
      </p:sp>
      <p:sp>
        <p:nvSpPr>
          <p:cNvPr id="10" name="مستطيل 9"/>
          <p:cNvSpPr/>
          <p:nvPr/>
        </p:nvSpPr>
        <p:spPr>
          <a:xfrm>
            <a:off x="251520" y="1340768"/>
            <a:ext cx="4283737" cy="400110"/>
          </a:xfrm>
          <a:prstGeom prst="rect">
            <a:avLst/>
          </a:prstGeom>
          <a:effectLst>
            <a:outerShdw blurRad="50800" dist="50800" dir="5400000" algn="ctr" rotWithShape="0">
              <a:schemeClr val="tx1"/>
            </a:outerShdw>
          </a:effectLst>
        </p:spPr>
        <p:txBody>
          <a:bodyPr wrap="none">
            <a:spAutoFit/>
          </a:bodyPr>
          <a:lstStyle/>
          <a:p>
            <a:pPr>
              <a:buFont typeface="Arial" pitchFamily="34" charset="0"/>
              <a:buChar char="•"/>
            </a:pP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components of the Hovercraft ?</a:t>
            </a:r>
            <a:r>
              <a:rPr lang="ar-S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مستطيل 21"/>
          <p:cNvSpPr/>
          <p:nvPr/>
        </p:nvSpPr>
        <p:spPr>
          <a:xfrm>
            <a:off x="4817630" y="5734311"/>
            <a:ext cx="936104" cy="864096"/>
          </a:xfrm>
          <a:prstGeom prst="rect">
            <a:avLst/>
          </a:prstGeom>
          <a:blipFill dpi="0" rotWithShape="1">
            <a:blip r:embed="rId5" cstate="print"/>
            <a:srcRect/>
            <a:stretch>
              <a:fillRect t="-22000" r="-4000" b="-23000"/>
            </a:stretch>
          </a:blipFill>
          <a:ln>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مستطيل 22"/>
          <p:cNvSpPr/>
          <p:nvPr/>
        </p:nvSpPr>
        <p:spPr>
          <a:xfrm>
            <a:off x="7078464" y="1339836"/>
            <a:ext cx="936104" cy="864096"/>
          </a:xfrm>
          <a:prstGeom prst="rect">
            <a:avLst/>
          </a:prstGeom>
          <a:blipFill>
            <a:blip r:embed="rId6" cstate="print"/>
            <a:stretch>
              <a:fillRect l="1000" t="-4000" r="-2000" b="-2000"/>
            </a:stretch>
          </a:blipFill>
          <a:ln>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مستطيل 23"/>
          <p:cNvSpPr/>
          <p:nvPr/>
        </p:nvSpPr>
        <p:spPr>
          <a:xfrm>
            <a:off x="3469937" y="5600257"/>
            <a:ext cx="864096" cy="792088"/>
          </a:xfrm>
          <a:prstGeom prst="rect">
            <a:avLst/>
          </a:prstGeom>
          <a:blipFill>
            <a:blip r:embed="rId7" cstate="print"/>
            <a:stretch>
              <a:fillRect l="1000" t="-4000" r="-2000" b="-2000"/>
            </a:stretch>
          </a:blipFill>
          <a:ln>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5" name="مستطيل 24"/>
          <p:cNvSpPr/>
          <p:nvPr/>
        </p:nvSpPr>
        <p:spPr>
          <a:xfrm>
            <a:off x="7274738" y="4461127"/>
            <a:ext cx="936104" cy="792088"/>
          </a:xfrm>
          <a:prstGeom prst="rect">
            <a:avLst/>
          </a:prstGeom>
          <a:blipFill>
            <a:blip r:embed="rId8" cstate="print"/>
            <a:stretch>
              <a:fillRect l="1000" t="-4000" r="-2000" b="-2000"/>
            </a:stretch>
          </a:blipFill>
          <a:ln>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مستطيل 27"/>
          <p:cNvSpPr/>
          <p:nvPr/>
        </p:nvSpPr>
        <p:spPr>
          <a:xfrm>
            <a:off x="1051542" y="1881105"/>
            <a:ext cx="576064" cy="504056"/>
          </a:xfrm>
          <a:prstGeom prst="rect">
            <a:avLst/>
          </a:prstGeom>
          <a:blipFill>
            <a:blip r:embed="rId9" cstate="print"/>
            <a:stretch>
              <a:fillRect l="1000" t="-4000" r="-2000" b="-2000"/>
            </a:stretch>
          </a:blipFill>
          <a:ln>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مربع نص 36"/>
          <p:cNvSpPr txBox="1"/>
          <p:nvPr/>
        </p:nvSpPr>
        <p:spPr>
          <a:xfrm>
            <a:off x="3462412" y="6382492"/>
            <a:ext cx="1584176" cy="369332"/>
          </a:xfrm>
          <a:prstGeom prst="rect">
            <a:avLst/>
          </a:prstGeom>
          <a:noFill/>
          <a:effectLst>
            <a:outerShdw blurRad="50800" dir="5400000" algn="ctr" rotWithShape="0">
              <a:schemeClr val="tx1"/>
            </a:outerShdw>
          </a:effectLst>
        </p:spPr>
        <p:txBody>
          <a:bodyPr wrap="square" rtlCol="0">
            <a:spAutoFit/>
          </a:bodyPr>
          <a:lstStyle/>
          <a:p>
            <a:r>
              <a:rPr lang="en-US" b="1" dirty="0" smtClean="0">
                <a:solidFill>
                  <a:schemeClr val="bg1"/>
                </a:solidFill>
                <a:latin typeface="Times New Roman" pitchFamily="18" charset="0"/>
                <a:cs typeface="Times New Roman" pitchFamily="18" charset="0"/>
              </a:rPr>
              <a:t>Skirt</a:t>
            </a:r>
            <a:endParaRPr lang="en-US" b="1" dirty="0">
              <a:solidFill>
                <a:schemeClr val="bg1"/>
              </a:solidFill>
              <a:latin typeface="Times New Roman" pitchFamily="18" charset="0"/>
              <a:cs typeface="Times New Roman" pitchFamily="18" charset="0"/>
            </a:endParaRPr>
          </a:p>
        </p:txBody>
      </p:sp>
      <p:sp>
        <p:nvSpPr>
          <p:cNvPr id="38" name="مربع نص 37"/>
          <p:cNvSpPr txBox="1"/>
          <p:nvPr/>
        </p:nvSpPr>
        <p:spPr>
          <a:xfrm>
            <a:off x="1520473" y="6182567"/>
            <a:ext cx="1789914" cy="369332"/>
          </a:xfrm>
          <a:prstGeom prst="rect">
            <a:avLst/>
          </a:prstGeom>
          <a:noFill/>
          <a:effectLst>
            <a:outerShdw blurRad="50800" dir="5400000" algn="ctr" rotWithShape="0">
              <a:schemeClr val="tx1"/>
            </a:outerShdw>
          </a:effectLst>
        </p:spPr>
        <p:txBody>
          <a:bodyPr wrap="none" rtlCol="0">
            <a:spAutoFit/>
          </a:bodyPr>
          <a:lstStyle/>
          <a:p>
            <a:r>
              <a:rPr lang="en-US" b="1" dirty="0" smtClean="0">
                <a:solidFill>
                  <a:schemeClr val="bg1"/>
                </a:solidFill>
                <a:latin typeface="Times New Roman" pitchFamily="18" charset="0"/>
                <a:cs typeface="Times New Roman" pitchFamily="18" charset="0"/>
              </a:rPr>
              <a:t>Hovercraft Base</a:t>
            </a:r>
            <a:endParaRPr lang="en-US" b="1" dirty="0">
              <a:solidFill>
                <a:schemeClr val="bg1"/>
              </a:solidFill>
              <a:latin typeface="Times New Roman" pitchFamily="18" charset="0"/>
              <a:cs typeface="Times New Roman" pitchFamily="18" charset="0"/>
            </a:endParaRPr>
          </a:p>
        </p:txBody>
      </p:sp>
      <p:sp>
        <p:nvSpPr>
          <p:cNvPr id="40" name="مربع نص 39"/>
          <p:cNvSpPr txBox="1"/>
          <p:nvPr/>
        </p:nvSpPr>
        <p:spPr>
          <a:xfrm>
            <a:off x="4965575" y="6567158"/>
            <a:ext cx="748923" cy="369332"/>
          </a:xfrm>
          <a:prstGeom prst="rect">
            <a:avLst/>
          </a:prstGeom>
          <a:noFill/>
          <a:effectLst>
            <a:outerShdw blurRad="50800" dir="5400000" algn="ctr" rotWithShape="0">
              <a:schemeClr val="tx1"/>
            </a:outerShdw>
          </a:effectLst>
        </p:spPr>
        <p:txBody>
          <a:bodyPr wrap="none" rtlCol="0">
            <a:spAutoFit/>
          </a:bodyPr>
          <a:lstStyle/>
          <a:p>
            <a:r>
              <a:rPr lang="en-US" b="1" dirty="0" smtClean="0">
                <a:solidFill>
                  <a:schemeClr val="bg1"/>
                </a:solidFill>
                <a:latin typeface="Times New Roman" pitchFamily="18" charset="0"/>
                <a:cs typeface="Times New Roman" pitchFamily="18" charset="0"/>
              </a:rPr>
              <a:t>Foam</a:t>
            </a:r>
            <a:endParaRPr lang="en-US" b="1" dirty="0">
              <a:solidFill>
                <a:schemeClr val="bg1"/>
              </a:solidFill>
              <a:latin typeface="Times New Roman" pitchFamily="18" charset="0"/>
              <a:cs typeface="Times New Roman" pitchFamily="18" charset="0"/>
            </a:endParaRPr>
          </a:p>
        </p:txBody>
      </p:sp>
      <p:sp>
        <p:nvSpPr>
          <p:cNvPr id="43" name="مربع نص 42"/>
          <p:cNvSpPr txBox="1"/>
          <p:nvPr/>
        </p:nvSpPr>
        <p:spPr>
          <a:xfrm>
            <a:off x="7027813" y="2328040"/>
            <a:ext cx="1584176" cy="369332"/>
          </a:xfrm>
          <a:prstGeom prst="rect">
            <a:avLst/>
          </a:prstGeom>
          <a:noFill/>
          <a:effectLst>
            <a:outerShdw blurRad="50800" dir="5400000" algn="ctr" rotWithShape="0">
              <a:schemeClr val="tx1"/>
            </a:outerShdw>
          </a:effectLst>
        </p:spPr>
        <p:txBody>
          <a:bodyPr wrap="square" rtlCol="0">
            <a:spAutoFit/>
          </a:bodyPr>
          <a:lstStyle/>
          <a:p>
            <a:r>
              <a:rPr lang="en-US" b="1" dirty="0" smtClean="0">
                <a:solidFill>
                  <a:schemeClr val="bg1"/>
                </a:solidFill>
                <a:latin typeface="Times New Roman" pitchFamily="18" charset="0"/>
                <a:cs typeface="Times New Roman" pitchFamily="18" charset="0"/>
              </a:rPr>
              <a:t>Rudders</a:t>
            </a:r>
            <a:endParaRPr lang="en-US" b="1" dirty="0">
              <a:solidFill>
                <a:schemeClr val="bg1"/>
              </a:solidFill>
              <a:latin typeface="Times New Roman" pitchFamily="18" charset="0"/>
              <a:cs typeface="Times New Roman" pitchFamily="18" charset="0"/>
            </a:endParaRPr>
          </a:p>
        </p:txBody>
      </p:sp>
      <p:sp>
        <p:nvSpPr>
          <p:cNvPr id="44" name="مربع نص 43"/>
          <p:cNvSpPr txBox="1"/>
          <p:nvPr/>
        </p:nvSpPr>
        <p:spPr>
          <a:xfrm>
            <a:off x="7027813" y="3966199"/>
            <a:ext cx="2195736" cy="369332"/>
          </a:xfrm>
          <a:prstGeom prst="rect">
            <a:avLst/>
          </a:prstGeom>
          <a:noFill/>
          <a:effectLst>
            <a:outerShdw blurRad="50800" dir="5400000" algn="ctr" rotWithShape="0">
              <a:schemeClr val="tx1"/>
            </a:outerShdw>
          </a:effectLst>
        </p:spPr>
        <p:txBody>
          <a:bodyPr wrap="square" rtlCol="0">
            <a:spAutoFit/>
          </a:bodyPr>
          <a:lstStyle/>
          <a:p>
            <a:r>
              <a:rPr lang="en-US" b="1" dirty="0" smtClean="0">
                <a:solidFill>
                  <a:schemeClr val="bg1"/>
                </a:solidFill>
                <a:latin typeface="Times New Roman" pitchFamily="18" charset="0"/>
                <a:cs typeface="Times New Roman" pitchFamily="18" charset="0"/>
              </a:rPr>
              <a:t>Thrust Duct</a:t>
            </a:r>
          </a:p>
        </p:txBody>
      </p:sp>
      <p:sp>
        <p:nvSpPr>
          <p:cNvPr id="46" name="مربع نص 45"/>
          <p:cNvSpPr txBox="1"/>
          <p:nvPr/>
        </p:nvSpPr>
        <p:spPr>
          <a:xfrm>
            <a:off x="7374648" y="5274153"/>
            <a:ext cx="1296144" cy="369332"/>
          </a:xfrm>
          <a:prstGeom prst="rect">
            <a:avLst/>
          </a:prstGeom>
          <a:noFill/>
        </p:spPr>
        <p:txBody>
          <a:bodyPr wrap="square" rtlCol="0">
            <a:spAutoFit/>
          </a:bodyPr>
          <a:lstStyle/>
          <a:p>
            <a:r>
              <a:rPr lang="en-US" b="1" dirty="0" smtClean="0">
                <a:solidFill>
                  <a:schemeClr val="bg1"/>
                </a:solidFill>
                <a:latin typeface="Times New Roman" pitchFamily="18" charset="0"/>
                <a:cs typeface="Times New Roman" pitchFamily="18" charset="0"/>
              </a:rPr>
              <a:t>Fans</a:t>
            </a:r>
          </a:p>
        </p:txBody>
      </p:sp>
      <p:pic>
        <p:nvPicPr>
          <p:cNvPr id="2" name="Picture 1"/>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776018" y="1858041"/>
            <a:ext cx="4750448" cy="3438538"/>
          </a:xfrm>
          <a:prstGeom prst="rect">
            <a:avLst/>
          </a:prstGeom>
        </p:spPr>
      </p:pic>
      <p:pic>
        <p:nvPicPr>
          <p:cNvPr id="1030" name="Picture 6" descr="C:\Users\User\Desktop\phpicon.png"/>
          <p:cNvPicPr>
            <a:picLocks noChangeAspect="1" noChangeArrowheads="1"/>
          </p:cNvPicPr>
          <p:nvPr/>
        </p:nvPicPr>
        <p:blipFill>
          <a:blip r:embed="rId11" cstate="print"/>
          <a:srcRect/>
          <a:stretch>
            <a:fillRect/>
          </a:stretch>
        </p:blipFill>
        <p:spPr bwMode="auto">
          <a:xfrm>
            <a:off x="6012160" y="5085184"/>
            <a:ext cx="648072" cy="643443"/>
          </a:xfrm>
          <a:prstGeom prst="rect">
            <a:avLst/>
          </a:prstGeom>
          <a:noFill/>
        </p:spPr>
      </p:pic>
      <p:cxnSp>
        <p:nvCxnSpPr>
          <p:cNvPr id="34" name="رابط كسهم مستقيم 33"/>
          <p:cNvCxnSpPr>
            <a:stCxn id="25" idx="1"/>
          </p:cNvCxnSpPr>
          <p:nvPr/>
        </p:nvCxnSpPr>
        <p:spPr>
          <a:xfrm flipH="1" flipV="1">
            <a:off x="5083556" y="3435193"/>
            <a:ext cx="2191182" cy="1421978"/>
          </a:xfrm>
          <a:prstGeom prst="straightConnector1">
            <a:avLst/>
          </a:prstGeom>
          <a:ln>
            <a:solidFill>
              <a:schemeClr val="bg1">
                <a:lumMod val="75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31" name="رابط كسهم مستقيم 30"/>
          <p:cNvCxnSpPr/>
          <p:nvPr/>
        </p:nvCxnSpPr>
        <p:spPr>
          <a:xfrm flipH="1" flipV="1">
            <a:off x="5491278" y="3208551"/>
            <a:ext cx="1651513" cy="515166"/>
          </a:xfrm>
          <a:prstGeom prst="straightConnector1">
            <a:avLst/>
          </a:prstGeom>
          <a:ln>
            <a:solidFill>
              <a:schemeClr val="bg1">
                <a:lumMod val="75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21" name="رابط كسهم مستقيم 20"/>
          <p:cNvCxnSpPr/>
          <p:nvPr/>
        </p:nvCxnSpPr>
        <p:spPr>
          <a:xfrm flipH="1">
            <a:off x="5705872" y="2081943"/>
            <a:ext cx="1321941" cy="348631"/>
          </a:xfrm>
          <a:prstGeom prst="straightConnector1">
            <a:avLst/>
          </a:prstGeom>
          <a:ln>
            <a:solidFill>
              <a:schemeClr val="bg1">
                <a:lumMod val="75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19" name="رابط كسهم مستقيم 18"/>
          <p:cNvCxnSpPr/>
          <p:nvPr/>
        </p:nvCxnSpPr>
        <p:spPr>
          <a:xfrm flipV="1">
            <a:off x="3981514" y="4649610"/>
            <a:ext cx="272986" cy="898547"/>
          </a:xfrm>
          <a:prstGeom prst="straightConnector1">
            <a:avLst/>
          </a:prstGeom>
          <a:ln>
            <a:solidFill>
              <a:schemeClr val="bg1">
                <a:lumMod val="75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39" name="رابط كسهم مستقيم 30"/>
          <p:cNvCxnSpPr/>
          <p:nvPr/>
        </p:nvCxnSpPr>
        <p:spPr>
          <a:xfrm flipH="1" flipV="1">
            <a:off x="4334956" y="4595938"/>
            <a:ext cx="836931" cy="1112219"/>
          </a:xfrm>
          <a:prstGeom prst="straightConnector1">
            <a:avLst/>
          </a:prstGeom>
          <a:ln>
            <a:solidFill>
              <a:schemeClr val="bg1">
                <a:lumMod val="75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48" name="رابط كسهم مستقيم 33"/>
          <p:cNvCxnSpPr>
            <a:stCxn id="25" idx="1"/>
          </p:cNvCxnSpPr>
          <p:nvPr/>
        </p:nvCxnSpPr>
        <p:spPr>
          <a:xfrm flipH="1" flipV="1">
            <a:off x="4254501" y="4237185"/>
            <a:ext cx="3020237" cy="619986"/>
          </a:xfrm>
          <a:prstGeom prst="straightConnector1">
            <a:avLst/>
          </a:prstGeom>
          <a:ln>
            <a:solidFill>
              <a:schemeClr val="bg1">
                <a:lumMod val="75000"/>
              </a:schemeClr>
            </a:solidFill>
            <a:tailEnd type="arrow"/>
          </a:ln>
        </p:spPr>
        <p:style>
          <a:lnRef idx="3">
            <a:schemeClr val="accent6"/>
          </a:lnRef>
          <a:fillRef idx="0">
            <a:schemeClr val="accent6"/>
          </a:fillRef>
          <a:effectRef idx="2">
            <a:schemeClr val="accent6"/>
          </a:effectRef>
          <a:fontRef idx="minor">
            <a:schemeClr val="tx1"/>
          </a:fontRef>
        </p:style>
      </p:cxnSp>
      <p:sp>
        <p:nvSpPr>
          <p:cNvPr id="50" name="مربع نص 39"/>
          <p:cNvSpPr txBox="1"/>
          <p:nvPr/>
        </p:nvSpPr>
        <p:spPr>
          <a:xfrm>
            <a:off x="760541" y="2455039"/>
            <a:ext cx="966931" cy="369332"/>
          </a:xfrm>
          <a:prstGeom prst="rect">
            <a:avLst/>
          </a:prstGeom>
          <a:noFill/>
          <a:effectLst>
            <a:outerShdw blurRad="50800" dir="5400000" algn="ctr" rotWithShape="0">
              <a:schemeClr val="tx1"/>
            </a:outerShdw>
          </a:effectLst>
        </p:spPr>
        <p:txBody>
          <a:bodyPr wrap="none" rtlCol="0">
            <a:spAutoFit/>
          </a:bodyPr>
          <a:lstStyle/>
          <a:p>
            <a:r>
              <a:rPr lang="en-US" b="1" dirty="0" smtClean="0">
                <a:solidFill>
                  <a:schemeClr val="bg1"/>
                </a:solidFill>
                <a:latin typeface="Times New Roman" pitchFamily="18" charset="0"/>
                <a:cs typeface="Times New Roman" pitchFamily="18" charset="0"/>
              </a:rPr>
              <a:t>Engines</a:t>
            </a:r>
            <a:endParaRPr lang="en-US" b="1" dirty="0">
              <a:solidFill>
                <a:schemeClr val="bg1"/>
              </a:solidFill>
              <a:latin typeface="Times New Roman" pitchFamily="18" charset="0"/>
              <a:cs typeface="Times New Roman" pitchFamily="18" charset="0"/>
            </a:endParaRPr>
          </a:p>
        </p:txBody>
      </p:sp>
      <p:cxnSp>
        <p:nvCxnSpPr>
          <p:cNvPr id="51" name="رابط كسهم مستقيم 33"/>
          <p:cNvCxnSpPr/>
          <p:nvPr/>
        </p:nvCxnSpPr>
        <p:spPr>
          <a:xfrm>
            <a:off x="1627606" y="2401775"/>
            <a:ext cx="2399925" cy="384252"/>
          </a:xfrm>
          <a:prstGeom prst="straightConnector1">
            <a:avLst/>
          </a:prstGeom>
          <a:ln>
            <a:solidFill>
              <a:schemeClr val="bg1">
                <a:lumMod val="75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54" name="رابط كسهم مستقيم 33"/>
          <p:cNvCxnSpPr/>
          <p:nvPr/>
        </p:nvCxnSpPr>
        <p:spPr>
          <a:xfrm>
            <a:off x="1648615" y="2401775"/>
            <a:ext cx="2266421" cy="1144991"/>
          </a:xfrm>
          <a:prstGeom prst="straightConnector1">
            <a:avLst/>
          </a:prstGeom>
          <a:ln>
            <a:solidFill>
              <a:schemeClr val="bg1">
                <a:lumMod val="75000"/>
              </a:schemeClr>
            </a:solidFill>
            <a:tailEnd type="arrow"/>
          </a:ln>
        </p:spPr>
        <p:style>
          <a:lnRef idx="3">
            <a:schemeClr val="accent6"/>
          </a:lnRef>
          <a:fillRef idx="0">
            <a:schemeClr val="accent6"/>
          </a:fillRef>
          <a:effectRef idx="2">
            <a:schemeClr val="accent6"/>
          </a:effectRef>
          <a:fontRef idx="minor">
            <a:schemeClr val="tx1"/>
          </a:fontRef>
        </p:style>
      </p:cxnSp>
      <p:pic>
        <p:nvPicPr>
          <p:cNvPr id="63" name="Picture 62"/>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969947" y="5604314"/>
            <a:ext cx="1116136" cy="774388"/>
          </a:xfrm>
          <a:prstGeom prst="rect">
            <a:avLst/>
          </a:prstGeom>
        </p:spPr>
      </p:pic>
      <p:sp>
        <p:nvSpPr>
          <p:cNvPr id="67" name="مربع نص 39"/>
          <p:cNvSpPr txBox="1"/>
          <p:nvPr/>
        </p:nvSpPr>
        <p:spPr>
          <a:xfrm>
            <a:off x="6954199" y="6328134"/>
            <a:ext cx="1402948" cy="646331"/>
          </a:xfrm>
          <a:prstGeom prst="rect">
            <a:avLst/>
          </a:prstGeom>
          <a:noFill/>
          <a:effectLst>
            <a:outerShdw blurRad="50800" dir="5400000" algn="ctr" rotWithShape="0">
              <a:schemeClr val="tx1"/>
            </a:outerShdw>
          </a:effectLst>
        </p:spPr>
        <p:txBody>
          <a:bodyPr wrap="none" rtlCol="0">
            <a:spAutoFit/>
          </a:bodyPr>
          <a:lstStyle/>
          <a:p>
            <a:r>
              <a:rPr lang="en-US" b="1" dirty="0" smtClean="0">
                <a:solidFill>
                  <a:schemeClr val="bg1"/>
                </a:solidFill>
                <a:latin typeface="Times New Roman" pitchFamily="18" charset="0"/>
                <a:cs typeface="Times New Roman" pitchFamily="18" charset="0"/>
              </a:rPr>
              <a:t>Rectangular</a:t>
            </a:r>
          </a:p>
          <a:p>
            <a:r>
              <a:rPr lang="en-US" b="1" dirty="0" smtClean="0">
                <a:solidFill>
                  <a:schemeClr val="bg1"/>
                </a:solidFill>
                <a:latin typeface="Times New Roman" pitchFamily="18" charset="0"/>
                <a:cs typeface="Times New Roman" pitchFamily="18" charset="0"/>
              </a:rPr>
              <a:t> Profile</a:t>
            </a:r>
            <a:endParaRPr lang="en-US" b="1" dirty="0">
              <a:solidFill>
                <a:schemeClr val="bg1"/>
              </a:solidFill>
              <a:latin typeface="Times New Roman" pitchFamily="18" charset="0"/>
              <a:cs typeface="Times New Roman" pitchFamily="18" charset="0"/>
            </a:endParaRPr>
          </a:p>
        </p:txBody>
      </p:sp>
      <p:cxnSp>
        <p:nvCxnSpPr>
          <p:cNvPr id="68" name="رابط كسهم مستقيم 33"/>
          <p:cNvCxnSpPr/>
          <p:nvPr/>
        </p:nvCxnSpPr>
        <p:spPr>
          <a:xfrm flipH="1" flipV="1">
            <a:off x="3742290" y="4182337"/>
            <a:ext cx="3191667" cy="1704790"/>
          </a:xfrm>
          <a:prstGeom prst="straightConnector1">
            <a:avLst/>
          </a:prstGeom>
          <a:ln>
            <a:solidFill>
              <a:schemeClr val="bg1">
                <a:lumMod val="75000"/>
              </a:schemeClr>
            </a:solidFill>
            <a:tailEnd type="arrow"/>
          </a:ln>
        </p:spPr>
        <p:style>
          <a:lnRef idx="3">
            <a:schemeClr val="accent6"/>
          </a:lnRef>
          <a:fillRef idx="0">
            <a:schemeClr val="accent6"/>
          </a:fillRef>
          <a:effectRef idx="2">
            <a:schemeClr val="accent6"/>
          </a:effectRef>
          <a:fontRef idx="minor">
            <a:schemeClr val="tx1"/>
          </a:fontRef>
        </p:style>
      </p:cxnSp>
      <p:sp>
        <p:nvSpPr>
          <p:cNvPr id="71" name="مستطيل 13"/>
          <p:cNvSpPr/>
          <p:nvPr/>
        </p:nvSpPr>
        <p:spPr>
          <a:xfrm>
            <a:off x="1935181" y="5349843"/>
            <a:ext cx="864096" cy="792088"/>
          </a:xfrm>
          <a:prstGeom prst="rect">
            <a:avLst/>
          </a:prstGeom>
          <a:blipFill>
            <a:blip r:embed="rId13" cstate="print"/>
            <a:stretch>
              <a:fillRect t="-36000" r="-4000" b="-23000"/>
            </a:stretch>
          </a:blipFill>
          <a:ln>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رابط كسهم مستقيم 17"/>
          <p:cNvCxnSpPr/>
          <p:nvPr/>
        </p:nvCxnSpPr>
        <p:spPr>
          <a:xfrm flipV="1">
            <a:off x="2427496" y="4802086"/>
            <a:ext cx="185145" cy="543072"/>
          </a:xfrm>
          <a:prstGeom prst="straightConnector1">
            <a:avLst/>
          </a:prstGeom>
          <a:ln>
            <a:solidFill>
              <a:schemeClr val="bg1">
                <a:lumMod val="75000"/>
              </a:schemeClr>
            </a:solidFill>
            <a:tailEnd type="arrow"/>
          </a:ln>
        </p:spPr>
        <p:style>
          <a:lnRef idx="3">
            <a:schemeClr val="accent6"/>
          </a:lnRef>
          <a:fillRef idx="0">
            <a:schemeClr val="accent6"/>
          </a:fillRef>
          <a:effectRef idx="2">
            <a:schemeClr val="accent6"/>
          </a:effectRef>
          <a:fontRef idx="minor">
            <a:schemeClr val="tx1"/>
          </a:fontRef>
        </p:style>
      </p:cxnSp>
      <p:pic>
        <p:nvPicPr>
          <p:cNvPr id="70" name="Picture 69"/>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463259" y="4626672"/>
            <a:ext cx="872068" cy="1032966"/>
          </a:xfrm>
          <a:prstGeom prst="rect">
            <a:avLst/>
          </a:prstGeom>
        </p:spPr>
      </p:pic>
      <p:sp>
        <p:nvSpPr>
          <p:cNvPr id="77" name="مربع نص 39"/>
          <p:cNvSpPr txBox="1"/>
          <p:nvPr/>
        </p:nvSpPr>
        <p:spPr>
          <a:xfrm>
            <a:off x="462336" y="5622176"/>
            <a:ext cx="761747" cy="369332"/>
          </a:xfrm>
          <a:prstGeom prst="rect">
            <a:avLst/>
          </a:prstGeom>
          <a:noFill/>
          <a:effectLst>
            <a:outerShdw blurRad="50800" dir="5400000" algn="ctr" rotWithShape="0">
              <a:schemeClr val="tx1"/>
            </a:outerShdw>
          </a:effectLst>
        </p:spPr>
        <p:txBody>
          <a:bodyPr wrap="none" rtlCol="0">
            <a:spAutoFit/>
          </a:bodyPr>
          <a:lstStyle/>
          <a:p>
            <a:r>
              <a:rPr lang="en-US" b="1" dirty="0" smtClean="0">
                <a:solidFill>
                  <a:schemeClr val="bg1"/>
                </a:solidFill>
                <a:latin typeface="Times New Roman" pitchFamily="18" charset="0"/>
                <a:cs typeface="Times New Roman" pitchFamily="18" charset="0"/>
              </a:rPr>
              <a:t>Chair</a:t>
            </a:r>
            <a:endParaRPr lang="en-US" b="1" dirty="0">
              <a:solidFill>
                <a:schemeClr val="bg1"/>
              </a:solidFill>
              <a:latin typeface="Times New Roman" pitchFamily="18" charset="0"/>
              <a:cs typeface="Times New Roman" pitchFamily="18" charset="0"/>
            </a:endParaRPr>
          </a:p>
        </p:txBody>
      </p:sp>
      <p:cxnSp>
        <p:nvCxnSpPr>
          <p:cNvPr id="78" name="رابط كسهم مستقيم 30"/>
          <p:cNvCxnSpPr/>
          <p:nvPr/>
        </p:nvCxnSpPr>
        <p:spPr>
          <a:xfrm flipV="1">
            <a:off x="1368527" y="4141097"/>
            <a:ext cx="1411317" cy="1002058"/>
          </a:xfrm>
          <a:prstGeom prst="straightConnector1">
            <a:avLst/>
          </a:prstGeom>
          <a:ln>
            <a:solidFill>
              <a:schemeClr val="bg1">
                <a:lumMod val="75000"/>
              </a:schemeClr>
            </a:solidFill>
            <a:tailEnd type="arrow"/>
          </a:ln>
        </p:spPr>
        <p:style>
          <a:lnRef idx="3">
            <a:schemeClr val="accent6"/>
          </a:lnRef>
          <a:fillRef idx="0">
            <a:schemeClr val="accent6"/>
          </a:fillRef>
          <a:effectRef idx="2">
            <a:schemeClr val="accent6"/>
          </a:effectRef>
          <a:fontRef idx="minor">
            <a:schemeClr val="tx1"/>
          </a:fontRef>
        </p:style>
      </p:cxnSp>
      <p:pic>
        <p:nvPicPr>
          <p:cNvPr id="79" name="Picture 78"/>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7162011" y="2968358"/>
            <a:ext cx="1065949" cy="1050245"/>
          </a:xfrm>
          <a:prstGeom prst="rect">
            <a:avLst/>
          </a:prstGeom>
        </p:spPr>
      </p:pic>
      <p:pic>
        <p:nvPicPr>
          <p:cNvPr id="85" name="Picture 84"/>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430772" y="2869597"/>
            <a:ext cx="557125" cy="1225675"/>
          </a:xfrm>
          <a:prstGeom prst="rect">
            <a:avLst/>
          </a:prstGeom>
        </p:spPr>
      </p:pic>
      <p:sp>
        <p:nvSpPr>
          <p:cNvPr id="89" name="مربع نص 39"/>
          <p:cNvSpPr txBox="1"/>
          <p:nvPr/>
        </p:nvSpPr>
        <p:spPr>
          <a:xfrm>
            <a:off x="82159" y="4053340"/>
            <a:ext cx="1565493" cy="369332"/>
          </a:xfrm>
          <a:prstGeom prst="rect">
            <a:avLst/>
          </a:prstGeom>
          <a:noFill/>
          <a:effectLst>
            <a:outerShdw blurRad="50800" dir="5400000" algn="ctr" rotWithShape="0">
              <a:schemeClr val="tx1"/>
            </a:outerShdw>
          </a:effectLst>
        </p:spPr>
        <p:txBody>
          <a:bodyPr wrap="none" rtlCol="0">
            <a:spAutoFit/>
          </a:bodyPr>
          <a:lstStyle/>
          <a:p>
            <a:r>
              <a:rPr lang="en-US" b="1" dirty="0" smtClean="0">
                <a:solidFill>
                  <a:schemeClr val="bg1"/>
                </a:solidFill>
                <a:latin typeface="Times New Roman" pitchFamily="18" charset="0"/>
                <a:cs typeface="Times New Roman" pitchFamily="18" charset="0"/>
              </a:rPr>
              <a:t>Control Stick </a:t>
            </a:r>
            <a:endParaRPr lang="en-US" b="1" dirty="0">
              <a:solidFill>
                <a:schemeClr val="bg1"/>
              </a:solidFill>
              <a:latin typeface="Times New Roman" pitchFamily="18" charset="0"/>
              <a:cs typeface="Times New Roman" pitchFamily="18" charset="0"/>
            </a:endParaRPr>
          </a:p>
        </p:txBody>
      </p:sp>
      <p:cxnSp>
        <p:nvCxnSpPr>
          <p:cNvPr id="90" name="رابط كسهم مستقيم 33"/>
          <p:cNvCxnSpPr/>
          <p:nvPr/>
        </p:nvCxnSpPr>
        <p:spPr>
          <a:xfrm>
            <a:off x="987897" y="3607025"/>
            <a:ext cx="1323150" cy="40290"/>
          </a:xfrm>
          <a:prstGeom prst="straightConnector1">
            <a:avLst/>
          </a:prstGeom>
          <a:ln>
            <a:solidFill>
              <a:schemeClr val="bg1">
                <a:lumMod val="75000"/>
              </a:schemeClr>
            </a:solidFill>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مجلد جديد\33333.JPG"/>
          <p:cNvPicPr>
            <a:picLocks noChangeAspect="1" noChangeArrowheads="1"/>
          </p:cNvPicPr>
          <p:nvPr/>
        </p:nvPicPr>
        <p:blipFill>
          <a:blip r:embed="rId2" cstate="print"/>
          <a:srcRect/>
          <a:stretch>
            <a:fillRect/>
          </a:stretch>
        </p:blipFill>
        <p:spPr bwMode="auto">
          <a:xfrm>
            <a:off x="0" y="0"/>
            <a:ext cx="9247333" cy="6858000"/>
          </a:xfrm>
          <a:prstGeom prst="rect">
            <a:avLst/>
          </a:prstGeom>
          <a:noFill/>
        </p:spPr>
      </p:pic>
      <p:pic>
        <p:nvPicPr>
          <p:cNvPr id="5" name="Picture 3" descr="D:\cc\collage_car_01.jpg"/>
          <p:cNvPicPr>
            <a:picLocks noChangeAspect="1" noChangeArrowheads="1"/>
          </p:cNvPicPr>
          <p:nvPr/>
        </p:nvPicPr>
        <p:blipFill>
          <a:blip r:embed="rId3" cstate="print"/>
          <a:srcRect/>
          <a:stretch>
            <a:fillRect/>
          </a:stretch>
        </p:blipFill>
        <p:spPr bwMode="auto">
          <a:xfrm>
            <a:off x="0" y="1124744"/>
            <a:ext cx="9324528" cy="72008"/>
          </a:xfrm>
          <a:prstGeom prst="rect">
            <a:avLst/>
          </a:prstGeom>
          <a:noFill/>
        </p:spPr>
      </p:pic>
      <p:pic>
        <p:nvPicPr>
          <p:cNvPr id="6" name="Picture 4" descr="C:\Users\User\Desktop\gggbbbb.JPG"/>
          <p:cNvPicPr>
            <a:picLocks noChangeAspect="1" noChangeArrowheads="1"/>
          </p:cNvPicPr>
          <p:nvPr/>
        </p:nvPicPr>
        <p:blipFill>
          <a:blip r:embed="rId4" cstate="print"/>
          <a:srcRect/>
          <a:stretch>
            <a:fillRect/>
          </a:stretch>
        </p:blipFill>
        <p:spPr bwMode="auto">
          <a:xfrm>
            <a:off x="2483768" y="188640"/>
            <a:ext cx="826619" cy="792088"/>
          </a:xfrm>
          <a:prstGeom prst="rect">
            <a:avLst/>
          </a:prstGeom>
          <a:noFill/>
          <a:effectLst>
            <a:glow rad="101600">
              <a:schemeClr val="bg1">
                <a:alpha val="60000"/>
              </a:schemeClr>
            </a:glow>
          </a:effectLst>
        </p:spPr>
      </p:pic>
      <p:sp>
        <p:nvSpPr>
          <p:cNvPr id="7" name="مستطيل 6"/>
          <p:cNvSpPr/>
          <p:nvPr/>
        </p:nvSpPr>
        <p:spPr>
          <a:xfrm>
            <a:off x="3491880" y="116632"/>
            <a:ext cx="4572000" cy="923330"/>
          </a:xfrm>
          <a:prstGeom prst="rect">
            <a:avLst/>
          </a:prstGeom>
        </p:spPr>
        <p:txBody>
          <a:bodyPr>
            <a:spAutoFit/>
          </a:bodyPr>
          <a:lstStyle/>
          <a:p>
            <a:pPr marL="342900" indent="-342900">
              <a:lnSpc>
                <a:spcPct val="150000"/>
              </a:lnSpc>
            </a:pPr>
            <a:r>
              <a:rPr 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Background</a:t>
            </a:r>
          </a:p>
          <a:p>
            <a:pPr marL="342900" indent="-342900">
              <a:lnSpc>
                <a:spcPct val="150000"/>
              </a:lnSpc>
            </a:pPr>
            <a:r>
              <a:rPr 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Information</a:t>
            </a:r>
          </a:p>
        </p:txBody>
      </p:sp>
      <p:pic>
        <p:nvPicPr>
          <p:cNvPr id="4098" name="Picture 2" descr="C:\Users\User\Desktop\deformations-3.gif"/>
          <p:cNvPicPr>
            <a:picLocks noChangeAspect="1" noChangeArrowheads="1" noCrop="1"/>
          </p:cNvPicPr>
          <p:nvPr/>
        </p:nvPicPr>
        <p:blipFill>
          <a:blip r:embed="rId5" cstate="print"/>
          <a:srcRect/>
          <a:stretch>
            <a:fillRect/>
          </a:stretch>
        </p:blipFill>
        <p:spPr bwMode="auto">
          <a:xfrm>
            <a:off x="4284324" y="1484784"/>
            <a:ext cx="4859676"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3" descr="C:\Users\User\Desktop\hovercraft_drawing4.bmp"/>
          <p:cNvPicPr>
            <a:picLocks noChangeAspect="1" noChangeArrowheads="1"/>
          </p:cNvPicPr>
          <p:nvPr/>
        </p:nvPicPr>
        <p:blipFill>
          <a:blip r:embed="rId6" cstate="print"/>
          <a:srcRect/>
          <a:stretch>
            <a:fillRect/>
          </a:stretch>
        </p:blipFill>
        <p:spPr bwMode="auto">
          <a:xfrm>
            <a:off x="5220072" y="4365104"/>
            <a:ext cx="2952328" cy="2047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0" name="Picture 4" descr="C:\Users\User\Desktop\underskirt.JPG"/>
          <p:cNvPicPr>
            <a:picLocks noChangeAspect="1" noChangeArrowheads="1"/>
          </p:cNvPicPr>
          <p:nvPr/>
        </p:nvPicPr>
        <p:blipFill>
          <a:blip r:embed="rId7" cstate="print"/>
          <a:srcRect/>
          <a:stretch>
            <a:fillRect/>
          </a:stretch>
        </p:blipFill>
        <p:spPr bwMode="auto">
          <a:xfrm>
            <a:off x="395536" y="1484784"/>
            <a:ext cx="3672408" cy="48835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مستطيل 9"/>
          <p:cNvSpPr/>
          <p:nvPr/>
        </p:nvSpPr>
        <p:spPr>
          <a:xfrm>
            <a:off x="7956376" y="908720"/>
            <a:ext cx="1440160" cy="230832"/>
          </a:xfrm>
          <a:prstGeom prst="rect">
            <a:avLst/>
          </a:prstGeom>
        </p:spPr>
        <p:txBody>
          <a:bodyPr wrap="square">
            <a:spAutoFit/>
          </a:bodyPr>
          <a:lstStyle/>
          <a:p>
            <a:r>
              <a:rPr lang="en-US" sz="900" b="1" dirty="0" smtClean="0">
                <a:solidFill>
                  <a:schemeClr val="bg1"/>
                </a:solidFill>
                <a:latin typeface="Times New Roman" pitchFamily="18" charset="0"/>
                <a:cs typeface="Times New Roman" pitchFamily="18" charset="0"/>
              </a:rPr>
              <a:t>Abdullah Al-</a:t>
            </a:r>
            <a:r>
              <a:rPr lang="en-US" sz="900" b="1" dirty="0" err="1" smtClean="0">
                <a:solidFill>
                  <a:schemeClr val="bg1"/>
                </a:solidFill>
                <a:latin typeface="Times New Roman" pitchFamily="18" charset="0"/>
                <a:cs typeface="Times New Roman" pitchFamily="18" charset="0"/>
              </a:rPr>
              <a:t>Muraisel</a:t>
            </a:r>
            <a:endParaRPr lang="en-US" sz="9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مجلد جديد\33333.JPG"/>
          <p:cNvPicPr>
            <a:picLocks noChangeAspect="1" noChangeArrowheads="1"/>
          </p:cNvPicPr>
          <p:nvPr/>
        </p:nvPicPr>
        <p:blipFill>
          <a:blip r:embed="rId2" cstate="print"/>
          <a:srcRect/>
          <a:stretch>
            <a:fillRect/>
          </a:stretch>
        </p:blipFill>
        <p:spPr bwMode="auto">
          <a:xfrm>
            <a:off x="-27085" y="0"/>
            <a:ext cx="9247333" cy="6858000"/>
          </a:xfrm>
          <a:prstGeom prst="rect">
            <a:avLst/>
          </a:prstGeom>
          <a:noFill/>
        </p:spPr>
      </p:pic>
      <p:pic>
        <p:nvPicPr>
          <p:cNvPr id="5" name="Picture 3" descr="D:\cc\collage_car_01.jpg"/>
          <p:cNvPicPr>
            <a:picLocks noChangeAspect="1" noChangeArrowheads="1"/>
          </p:cNvPicPr>
          <p:nvPr/>
        </p:nvPicPr>
        <p:blipFill>
          <a:blip r:embed="rId3" cstate="print"/>
          <a:srcRect/>
          <a:stretch>
            <a:fillRect/>
          </a:stretch>
        </p:blipFill>
        <p:spPr bwMode="auto">
          <a:xfrm>
            <a:off x="0" y="1340768"/>
            <a:ext cx="9324528" cy="72008"/>
          </a:xfrm>
          <a:prstGeom prst="rect">
            <a:avLst/>
          </a:prstGeom>
          <a:noFill/>
        </p:spPr>
      </p:pic>
      <p:pic>
        <p:nvPicPr>
          <p:cNvPr id="1027" name="Picture 3" descr="C:\Users\User\Desktop\مجلد جديد\vector_266_17-01-512.png"/>
          <p:cNvPicPr>
            <a:picLocks noChangeAspect="1" noChangeArrowheads="1"/>
          </p:cNvPicPr>
          <p:nvPr/>
        </p:nvPicPr>
        <p:blipFill>
          <a:blip r:embed="rId4" cstate="print"/>
          <a:srcRect/>
          <a:stretch>
            <a:fillRect/>
          </a:stretch>
        </p:blipFill>
        <p:spPr bwMode="auto">
          <a:xfrm>
            <a:off x="2771800" y="332656"/>
            <a:ext cx="839763" cy="839763"/>
          </a:xfrm>
          <a:prstGeom prst="rect">
            <a:avLst/>
          </a:prstGeom>
          <a:noFill/>
          <a:effectLst>
            <a:glow rad="101600">
              <a:schemeClr val="bg1">
                <a:alpha val="60000"/>
              </a:schemeClr>
            </a:glow>
          </a:effectLst>
        </p:spPr>
      </p:pic>
      <p:sp>
        <p:nvSpPr>
          <p:cNvPr id="7" name="مربع نص 6"/>
          <p:cNvSpPr txBox="1"/>
          <p:nvPr/>
        </p:nvSpPr>
        <p:spPr>
          <a:xfrm>
            <a:off x="3779912" y="404664"/>
            <a:ext cx="1798890" cy="800219"/>
          </a:xfrm>
          <a:prstGeom prst="rect">
            <a:avLst/>
          </a:prstGeom>
          <a:noFill/>
          <a:effectLst>
            <a:outerShdw blurRad="50800" dist="50800" dir="5400000" algn="ctr" rotWithShape="0">
              <a:schemeClr val="tx1"/>
            </a:outerShdw>
          </a:effectLst>
        </p:spPr>
        <p:txBody>
          <a:bodyPr wrap="none" rtlCol="0">
            <a:spAutoFit/>
          </a:bodyPr>
          <a:lstStyle/>
          <a:p>
            <a:r>
              <a:rPr lang="en-US" sz="2800" b="1" dirty="0" smtClean="0">
                <a:solidFill>
                  <a:schemeClr val="bg1"/>
                </a:solidFill>
                <a:latin typeface="Times New Roman" pitchFamily="18" charset="0"/>
                <a:cs typeface="Times New Roman" pitchFamily="18" charset="0"/>
              </a:rPr>
              <a:t>Objectives</a:t>
            </a:r>
          </a:p>
          <a:p>
            <a:endParaRPr lang="en-US" dirty="0"/>
          </a:p>
        </p:txBody>
      </p:sp>
      <p:sp>
        <p:nvSpPr>
          <p:cNvPr id="8" name="مربع نص 7"/>
          <p:cNvSpPr txBox="1"/>
          <p:nvPr/>
        </p:nvSpPr>
        <p:spPr>
          <a:xfrm>
            <a:off x="179512" y="1636977"/>
            <a:ext cx="8964488" cy="4940583"/>
          </a:xfrm>
          <a:prstGeom prst="rect">
            <a:avLst/>
          </a:prstGeom>
          <a:noFill/>
          <a:effectLst>
            <a:outerShdw blurRad="50800" dist="50800" dir="5400000" algn="ctr" rotWithShape="0">
              <a:schemeClr val="tx1"/>
            </a:outerShdw>
          </a:effectLst>
        </p:spPr>
        <p:txBody>
          <a:bodyPr wrap="square" rtlCol="0">
            <a:spAutoFit/>
          </a:bodyPr>
          <a:lstStyle/>
          <a:p>
            <a:pPr algn="ctr"/>
            <a:endParaRPr lang="en-US" sz="2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lvl="0" indent="-342900" algn="ctr">
              <a:lnSpc>
                <a:spcPct val="150000"/>
              </a:lnSpc>
              <a:buFont typeface="Wingdings" panose="05000000000000000000" pitchFamily="2" charset="2"/>
              <a:buChar char="v"/>
            </a:pPr>
            <a:r>
              <a:rPr lang="en-US" sz="2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Prototype a Hovercraft with simple design and can do the required function of movement.</a:t>
            </a:r>
          </a:p>
          <a:p>
            <a:pPr marL="342900" lvl="0" indent="-342900" algn="ctr">
              <a:lnSpc>
                <a:spcPct val="150000"/>
              </a:lnSpc>
              <a:buFont typeface="Wingdings" panose="05000000000000000000" pitchFamily="2" charset="2"/>
              <a:buChar char="v"/>
            </a:pPr>
            <a:r>
              <a:rPr lang="en-US" sz="2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approach design of hovercraft is to move with a rated speed of 10-15 km/h.</a:t>
            </a:r>
          </a:p>
          <a:p>
            <a:pPr marL="342900" lvl="0" indent="-342900" algn="ctr">
              <a:lnSpc>
                <a:spcPct val="150000"/>
              </a:lnSpc>
              <a:buFont typeface="Wingdings" panose="05000000000000000000" pitchFamily="2" charset="2"/>
              <a:buChar char="v"/>
            </a:pPr>
            <a:r>
              <a:rPr lang="en-US" sz="2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Hovercraft can tolerate with more weight up to 200 kg and runs under intensive operation smoothly.</a:t>
            </a:r>
          </a:p>
          <a:p>
            <a:pPr marL="342900" lvl="0" indent="-342900" algn="ctr">
              <a:lnSpc>
                <a:spcPct val="150000"/>
              </a:lnSpc>
              <a:buFont typeface="Wingdings" panose="05000000000000000000" pitchFamily="2" charset="2"/>
              <a:buChar char="v"/>
            </a:pPr>
            <a:r>
              <a:rPr lang="en-US" sz="2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Improve the factor of safety for all materials during all operation process.</a:t>
            </a:r>
          </a:p>
          <a:p>
            <a:pPr marL="342900" lvl="0" indent="-342900" algn="ctr">
              <a:lnSpc>
                <a:spcPct val="150000"/>
              </a:lnSpc>
              <a:buFont typeface="Wingdings" panose="05000000000000000000" pitchFamily="2" charset="2"/>
              <a:buChar char="v"/>
            </a:pPr>
            <a:r>
              <a:rPr lang="en-US" sz="2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Propagate new vision for a vehicle can operate in different circumstances.</a:t>
            </a:r>
          </a:p>
          <a:p>
            <a:pPr algn="ctr">
              <a:lnSpc>
                <a:spcPct val="150000"/>
              </a:lnSpc>
            </a:pPr>
            <a:endParaRPr lang="en-US" sz="2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مستطيل 8"/>
          <p:cNvSpPr/>
          <p:nvPr/>
        </p:nvSpPr>
        <p:spPr>
          <a:xfrm>
            <a:off x="8244408" y="1124744"/>
            <a:ext cx="1103187" cy="246221"/>
          </a:xfrm>
          <a:prstGeom prst="rect">
            <a:avLst/>
          </a:prstGeom>
        </p:spPr>
        <p:txBody>
          <a:bodyPr wrap="none">
            <a:spAutoFit/>
          </a:bodyPr>
          <a:lstStyle/>
          <a:p>
            <a:r>
              <a:rPr lang="en-US" sz="1000" b="1" dirty="0" err="1" smtClean="0">
                <a:solidFill>
                  <a:schemeClr val="bg1"/>
                </a:solidFill>
                <a:latin typeface="Times New Roman" pitchFamily="18" charset="0"/>
                <a:cs typeface="Times New Roman" pitchFamily="18" charset="0"/>
              </a:rPr>
              <a:t>Meshal</a:t>
            </a:r>
            <a:r>
              <a:rPr lang="en-US" sz="1000" b="1" dirty="0" smtClean="0">
                <a:solidFill>
                  <a:schemeClr val="bg1"/>
                </a:solidFill>
                <a:latin typeface="Times New Roman" pitchFamily="18" charset="0"/>
                <a:cs typeface="Times New Roman" pitchFamily="18" charset="0"/>
              </a:rPr>
              <a:t> Othman </a:t>
            </a:r>
            <a:endParaRPr lang="en-US" sz="1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مجلد جديد\33333.JPG"/>
          <p:cNvPicPr>
            <a:picLocks noChangeAspect="1" noChangeArrowheads="1"/>
          </p:cNvPicPr>
          <p:nvPr/>
        </p:nvPicPr>
        <p:blipFill>
          <a:blip r:embed="rId2" cstate="print"/>
          <a:srcRect/>
          <a:stretch>
            <a:fillRect/>
          </a:stretch>
        </p:blipFill>
        <p:spPr bwMode="auto">
          <a:xfrm>
            <a:off x="0" y="0"/>
            <a:ext cx="9247333" cy="6858000"/>
          </a:xfrm>
          <a:prstGeom prst="rect">
            <a:avLst/>
          </a:prstGeom>
          <a:noFill/>
        </p:spPr>
      </p:pic>
      <p:pic>
        <p:nvPicPr>
          <p:cNvPr id="5" name="Picture 3" descr="D:\cc\collage_car_01.jpg"/>
          <p:cNvPicPr>
            <a:picLocks noChangeAspect="1" noChangeArrowheads="1"/>
          </p:cNvPicPr>
          <p:nvPr/>
        </p:nvPicPr>
        <p:blipFill>
          <a:blip r:embed="rId3" cstate="print"/>
          <a:srcRect/>
          <a:stretch>
            <a:fillRect/>
          </a:stretch>
        </p:blipFill>
        <p:spPr bwMode="auto">
          <a:xfrm>
            <a:off x="0" y="1484784"/>
            <a:ext cx="9324528" cy="72008"/>
          </a:xfrm>
          <a:prstGeom prst="rect">
            <a:avLst/>
          </a:prstGeom>
          <a:noFill/>
        </p:spPr>
      </p:pic>
      <p:sp>
        <p:nvSpPr>
          <p:cNvPr id="6" name="مربع نص 5"/>
          <p:cNvSpPr txBox="1"/>
          <p:nvPr/>
        </p:nvSpPr>
        <p:spPr>
          <a:xfrm>
            <a:off x="2867284" y="484799"/>
            <a:ext cx="5184576" cy="738664"/>
          </a:xfrm>
          <a:prstGeom prst="rect">
            <a:avLst/>
          </a:prstGeom>
          <a:noFill/>
          <a:effectLst>
            <a:outerShdw blurRad="50800" dist="50800" dir="5400000" algn="ctr" rotWithShape="0">
              <a:schemeClr val="tx1"/>
            </a:outerShdw>
          </a:effectLst>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Literature </a:t>
            </a:r>
            <a:r>
              <a:rPr lang="en-US"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Review </a:t>
            </a:r>
            <a:r>
              <a:rPr lang="en-US"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Brief Background</a:t>
            </a:r>
          </a:p>
          <a:p>
            <a:endParaRPr lang="en-US" dirty="0"/>
          </a:p>
        </p:txBody>
      </p:sp>
      <p:pic>
        <p:nvPicPr>
          <p:cNvPr id="3075" name="Picture 3" descr="C:\Users\User\Desktop\مجلد جديد\faffeee97f8e0b02f35193feb593ec94.png"/>
          <p:cNvPicPr>
            <a:picLocks noChangeAspect="1" noChangeArrowheads="1"/>
          </p:cNvPicPr>
          <p:nvPr/>
        </p:nvPicPr>
        <p:blipFill>
          <a:blip r:embed="rId4" cstate="print"/>
          <a:srcRect/>
          <a:stretch>
            <a:fillRect/>
          </a:stretch>
        </p:blipFill>
        <p:spPr bwMode="auto">
          <a:xfrm>
            <a:off x="1164553" y="169312"/>
            <a:ext cx="1584176" cy="1039485"/>
          </a:xfrm>
          <a:prstGeom prst="rect">
            <a:avLst/>
          </a:prstGeom>
          <a:noFill/>
          <a:effectLst>
            <a:glow rad="101600">
              <a:schemeClr val="bg1">
                <a:alpha val="60000"/>
              </a:schemeClr>
            </a:glow>
          </a:effectLst>
        </p:spPr>
      </p:pic>
      <p:sp>
        <p:nvSpPr>
          <p:cNvPr id="9" name="مربع نص 8"/>
          <p:cNvSpPr txBox="1"/>
          <p:nvPr/>
        </p:nvSpPr>
        <p:spPr>
          <a:xfrm>
            <a:off x="539552" y="2492896"/>
            <a:ext cx="4824536" cy="3323987"/>
          </a:xfrm>
          <a:prstGeom prst="rect">
            <a:avLst/>
          </a:prstGeom>
          <a:noFill/>
          <a:effectLst>
            <a:outerShdw blurRad="50800" dir="5400000" algn="ctr" rotWithShape="0">
              <a:schemeClr val="tx1"/>
            </a:outerShdw>
          </a:effectLst>
        </p:spPr>
        <p:txBody>
          <a:bodyPr wrap="square" rtlCol="0">
            <a:spAutoFit/>
          </a:bodyPr>
          <a:lstStyle/>
          <a:p>
            <a:pPr>
              <a:lnSpc>
                <a:spcPct val="200000"/>
              </a:lnSpc>
              <a:buFont typeface="Arial" pitchFamily="34" charset="0"/>
              <a:buChar char="•"/>
            </a:pPr>
            <a:r>
              <a:rPr lang="en-US" sz="2400" dirty="0" smtClean="0">
                <a:solidFill>
                  <a:schemeClr val="bg1"/>
                </a:solidFill>
                <a:latin typeface="Times New Roman" pitchFamily="18" charset="0"/>
                <a:cs typeface="Times New Roman" pitchFamily="18" charset="0"/>
              </a:rPr>
              <a:t>Sir John </a:t>
            </a:r>
            <a:r>
              <a:rPr lang="en-US" sz="2400" dirty="0" err="1" smtClean="0">
                <a:solidFill>
                  <a:schemeClr val="bg1"/>
                </a:solidFill>
                <a:latin typeface="Times New Roman" pitchFamily="18" charset="0"/>
                <a:cs typeface="Times New Roman" pitchFamily="18" charset="0"/>
              </a:rPr>
              <a:t>Thornycroft</a:t>
            </a:r>
            <a:r>
              <a:rPr lang="en-US" sz="2400" dirty="0" smtClean="0">
                <a:solidFill>
                  <a:schemeClr val="bg1"/>
                </a:solidFill>
                <a:latin typeface="Times New Roman" pitchFamily="18" charset="0"/>
                <a:cs typeface="Times New Roman" pitchFamily="18" charset="0"/>
              </a:rPr>
              <a:t> and </a:t>
            </a:r>
            <a:r>
              <a:rPr lang="en-US" sz="2400" dirty="0" err="1" smtClean="0">
                <a:solidFill>
                  <a:schemeClr val="bg1"/>
                </a:solidFill>
                <a:latin typeface="Times New Roman" pitchFamily="18" charset="0"/>
                <a:cs typeface="Times New Roman" pitchFamily="18" charset="0"/>
              </a:rPr>
              <a:t>Mr.Christopher</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Cockerell</a:t>
            </a:r>
            <a:r>
              <a:rPr lang="en-US" sz="2400" dirty="0" smtClean="0">
                <a:solidFill>
                  <a:schemeClr val="bg1"/>
                </a:solidFill>
                <a:latin typeface="Times New Roman" pitchFamily="18" charset="0"/>
                <a:cs typeface="Times New Roman" pitchFamily="18" charset="0"/>
              </a:rPr>
              <a:t>.</a:t>
            </a:r>
          </a:p>
          <a:p>
            <a:pPr>
              <a:lnSpc>
                <a:spcPct val="200000"/>
              </a:lnSpc>
            </a:pPr>
            <a:endParaRPr lang="en-US" sz="2400" dirty="0" smtClean="0">
              <a:solidFill>
                <a:schemeClr val="bg1"/>
              </a:solidFill>
              <a:latin typeface="Times New Roman" pitchFamily="18" charset="0"/>
              <a:cs typeface="Times New Roman" pitchFamily="18" charset="0"/>
            </a:endParaRPr>
          </a:p>
          <a:p>
            <a:pPr>
              <a:lnSpc>
                <a:spcPct val="200000"/>
              </a:lnSpc>
              <a:buFont typeface="Arial" pitchFamily="34" charset="0"/>
              <a:buChar char="•"/>
            </a:pPr>
            <a:r>
              <a:rPr lang="en-US" sz="2400" dirty="0" smtClean="0">
                <a:solidFill>
                  <a:schemeClr val="bg1"/>
                </a:solidFill>
                <a:latin typeface="Times New Roman" pitchFamily="18" charset="0"/>
                <a:ea typeface="Times New Roman" charset="0"/>
                <a:cs typeface="Times New Roman" pitchFamily="18" charset="0"/>
              </a:rPr>
              <a:t>Distinguishing our project.</a:t>
            </a:r>
            <a:endParaRPr lang="en-US" sz="2400" dirty="0" smtClean="0">
              <a:solidFill>
                <a:schemeClr val="bg1"/>
              </a:solidFill>
              <a:latin typeface="Times New Roman" pitchFamily="18" charset="0"/>
              <a:cs typeface="Times New Roman" pitchFamily="18" charset="0"/>
            </a:endParaRPr>
          </a:p>
          <a:p>
            <a:endParaRPr lang="en-US" dirty="0"/>
          </a:p>
        </p:txBody>
      </p:sp>
      <p:sp>
        <p:nvSpPr>
          <p:cNvPr id="13" name="مثلث قائم الزاوية 12"/>
          <p:cNvSpPr/>
          <p:nvPr/>
        </p:nvSpPr>
        <p:spPr>
          <a:xfrm rot="16200000">
            <a:off x="5737820" y="1759124"/>
            <a:ext cx="3068960" cy="4104456"/>
          </a:xfrm>
          <a:prstGeom prst="rtTriangle">
            <a:avLst/>
          </a:prstGeom>
          <a:blipFill dpi="0" rotWithShape="0">
            <a:blip r:embed="rId5" cstate="print"/>
            <a:srcRect/>
            <a:stretch>
              <a:fillRect l="52000" t="7000" r="-7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مثلث قائم الزاوية 13"/>
          <p:cNvSpPr/>
          <p:nvPr/>
        </p:nvSpPr>
        <p:spPr>
          <a:xfrm flipH="1">
            <a:off x="5076056" y="3789040"/>
            <a:ext cx="2264884" cy="1584176"/>
          </a:xfrm>
          <a:prstGeom prst="rtTriangle">
            <a:avLst/>
          </a:prstGeom>
          <a:blipFill dpi="0" rotWithShape="1">
            <a:blip r:embed="rId6" cstate="print"/>
            <a:srcRect/>
            <a:stretch>
              <a:fillRect l="-4000" t="2000" r="19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مثلث قائم الزاوية 15"/>
          <p:cNvSpPr/>
          <p:nvPr/>
        </p:nvSpPr>
        <p:spPr>
          <a:xfrm flipV="1">
            <a:off x="5508104" y="2420888"/>
            <a:ext cx="3528392" cy="2448272"/>
          </a:xfrm>
          <a:prstGeom prst="rtTriangle">
            <a:avLst/>
          </a:prstGeom>
          <a:blipFill dpi="0" rotWithShape="0">
            <a:blip r:embed="rId7" cstate="print"/>
            <a:srcRect/>
            <a:stretch>
              <a:fillRect l="-10000" t="-2000" r="4000" b="-2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مستطيل 11"/>
          <p:cNvSpPr/>
          <p:nvPr/>
        </p:nvSpPr>
        <p:spPr>
          <a:xfrm>
            <a:off x="8050431" y="1268760"/>
            <a:ext cx="1093569" cy="246221"/>
          </a:xfrm>
          <a:prstGeom prst="rect">
            <a:avLst/>
          </a:prstGeom>
        </p:spPr>
        <p:txBody>
          <a:bodyPr wrap="none">
            <a:spAutoFit/>
          </a:bodyPr>
          <a:lstStyle/>
          <a:p>
            <a:r>
              <a:rPr lang="en-US" sz="1000" b="1" dirty="0" smtClean="0">
                <a:solidFill>
                  <a:schemeClr val="bg1"/>
                </a:solidFill>
                <a:latin typeface="Times New Roman" pitchFamily="18" charset="0"/>
                <a:cs typeface="Times New Roman" pitchFamily="18" charset="0"/>
              </a:rPr>
              <a:t>Saud Al-</a:t>
            </a:r>
            <a:r>
              <a:rPr lang="en-US" sz="1000" b="1" dirty="0" err="1" smtClean="0">
                <a:solidFill>
                  <a:schemeClr val="bg1"/>
                </a:solidFill>
                <a:latin typeface="Times New Roman" pitchFamily="18" charset="0"/>
                <a:cs typeface="Times New Roman" pitchFamily="18" charset="0"/>
              </a:rPr>
              <a:t>Shamsi</a:t>
            </a:r>
            <a:r>
              <a:rPr lang="ar-SA" sz="1000" b="1" dirty="0" smtClean="0">
                <a:solidFill>
                  <a:schemeClr val="bg1"/>
                </a:solidFill>
                <a:latin typeface="Times New Roman" pitchFamily="18" charset="0"/>
                <a:cs typeface="Times New Roman" pitchFamily="18" charset="0"/>
              </a:rPr>
              <a:t> </a:t>
            </a:r>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مجلد جديد\33333.JPG"/>
          <p:cNvPicPr>
            <a:picLocks noChangeAspect="1" noChangeArrowheads="1"/>
          </p:cNvPicPr>
          <p:nvPr/>
        </p:nvPicPr>
        <p:blipFill>
          <a:blip r:embed="rId2" cstate="print"/>
          <a:srcRect/>
          <a:stretch>
            <a:fillRect/>
          </a:stretch>
        </p:blipFill>
        <p:spPr bwMode="auto">
          <a:xfrm>
            <a:off x="-3348880" y="-2403648"/>
            <a:ext cx="15795071" cy="11713928"/>
          </a:xfrm>
          <a:prstGeom prst="rect">
            <a:avLst/>
          </a:prstGeom>
          <a:noFill/>
        </p:spPr>
      </p:pic>
      <p:pic>
        <p:nvPicPr>
          <p:cNvPr id="5" name="Picture 3" descr="D:\cc\collage_car_01.jpg"/>
          <p:cNvPicPr>
            <a:picLocks noChangeAspect="1" noChangeArrowheads="1"/>
          </p:cNvPicPr>
          <p:nvPr/>
        </p:nvPicPr>
        <p:blipFill>
          <a:blip r:embed="rId3" cstate="print"/>
          <a:srcRect/>
          <a:stretch>
            <a:fillRect/>
          </a:stretch>
        </p:blipFill>
        <p:spPr bwMode="auto">
          <a:xfrm>
            <a:off x="0" y="1700808"/>
            <a:ext cx="9324528" cy="72008"/>
          </a:xfrm>
          <a:prstGeom prst="rect">
            <a:avLst/>
          </a:prstGeom>
          <a:noFill/>
        </p:spPr>
      </p:pic>
      <p:pic>
        <p:nvPicPr>
          <p:cNvPr id="6" name="Picture 3" descr="C:\Users\User\Desktop\مجلد جديد\faffeee97f8e0b02f35193feb593ec94.png"/>
          <p:cNvPicPr>
            <a:picLocks noChangeAspect="1" noChangeArrowheads="1"/>
          </p:cNvPicPr>
          <p:nvPr/>
        </p:nvPicPr>
        <p:blipFill>
          <a:blip r:embed="rId4" cstate="print"/>
          <a:srcRect/>
          <a:stretch>
            <a:fillRect/>
          </a:stretch>
        </p:blipFill>
        <p:spPr bwMode="auto">
          <a:xfrm>
            <a:off x="2123728" y="188640"/>
            <a:ext cx="1584176" cy="1039485"/>
          </a:xfrm>
          <a:prstGeom prst="rect">
            <a:avLst/>
          </a:prstGeom>
          <a:noFill/>
          <a:effectLst>
            <a:glow rad="101600">
              <a:schemeClr val="bg1">
                <a:alpha val="60000"/>
              </a:schemeClr>
            </a:glow>
          </a:effectLst>
        </p:spPr>
      </p:pic>
      <p:sp>
        <p:nvSpPr>
          <p:cNvPr id="7" name="مربع نص 6"/>
          <p:cNvSpPr txBox="1"/>
          <p:nvPr/>
        </p:nvSpPr>
        <p:spPr>
          <a:xfrm>
            <a:off x="3923928" y="188640"/>
            <a:ext cx="3096344" cy="1107996"/>
          </a:xfrm>
          <a:prstGeom prst="rect">
            <a:avLst/>
          </a:prstGeom>
          <a:noFill/>
          <a:effectLst>
            <a:outerShdw blurRad="50800" dist="50800" dir="5400000" algn="ctr" rotWithShape="0">
              <a:schemeClr val="tx1"/>
            </a:outerShdw>
          </a:effectLst>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Literature </a:t>
            </a:r>
            <a:endParaRPr lang="ar-SA"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r>
              <a:rPr lang="ar-SA"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Review</a:t>
            </a:r>
          </a:p>
          <a:p>
            <a:endParaRPr lang="en-US" dirty="0"/>
          </a:p>
        </p:txBody>
      </p:sp>
      <p:sp>
        <p:nvSpPr>
          <p:cNvPr id="9" name="مستطيل 8"/>
          <p:cNvSpPr/>
          <p:nvPr/>
        </p:nvSpPr>
        <p:spPr>
          <a:xfrm>
            <a:off x="467544" y="2492896"/>
            <a:ext cx="4572000" cy="4401205"/>
          </a:xfrm>
          <a:prstGeom prst="rect">
            <a:avLst/>
          </a:prstGeom>
          <a:effectLst>
            <a:outerShdw blurRad="50800" dir="5400000" algn="ctr" rotWithShape="0">
              <a:schemeClr val="tx1"/>
            </a:outerShdw>
          </a:effectLst>
        </p:spPr>
        <p:txBody>
          <a:bodyPr>
            <a:spAutoFit/>
          </a:bodyPr>
          <a:lstStyle/>
          <a:p>
            <a:pPr>
              <a:buFont typeface="Arial" pitchFamily="34" charset="0"/>
              <a:buChar char="•"/>
            </a:pPr>
            <a:r>
              <a:rPr lang="en-US" sz="2000" dirty="0" smtClean="0">
                <a:solidFill>
                  <a:schemeClr val="bg1"/>
                </a:solidFill>
                <a:latin typeface="Times New Roman" pitchFamily="18" charset="0"/>
                <a:cs typeface="Times New Roman" pitchFamily="18" charset="0"/>
              </a:rPr>
              <a:t>Sir John </a:t>
            </a:r>
            <a:r>
              <a:rPr lang="en-US" sz="2000" dirty="0" err="1" smtClean="0">
                <a:solidFill>
                  <a:schemeClr val="bg1"/>
                </a:solidFill>
                <a:latin typeface="Times New Roman" pitchFamily="18" charset="0"/>
                <a:cs typeface="Times New Roman" pitchFamily="18" charset="0"/>
              </a:rPr>
              <a:t>Thornycroft</a:t>
            </a:r>
            <a:endParaRPr lang="en-US" sz="2000" dirty="0" smtClean="0">
              <a:solidFill>
                <a:schemeClr val="bg1"/>
              </a:solidFill>
              <a:latin typeface="Times New Roman" pitchFamily="18" charset="0"/>
              <a:cs typeface="Times New Roman" pitchFamily="18" charset="0"/>
            </a:endParaRPr>
          </a:p>
          <a:p>
            <a:pPr>
              <a:buFont typeface="Arial" pitchFamily="34" charset="0"/>
              <a:buChar char="•"/>
            </a:pPr>
            <a:endParaRPr lang="en-US" sz="2000" dirty="0" smtClean="0">
              <a:solidFill>
                <a:schemeClr val="bg1"/>
              </a:solidFill>
              <a:latin typeface="Times New Roman" pitchFamily="18" charset="0"/>
              <a:cs typeface="Times New Roman" pitchFamily="18" charset="0"/>
            </a:endParaRPr>
          </a:p>
          <a:p>
            <a:pPr lvl="1">
              <a:buFont typeface="Arial" pitchFamily="34" charset="0"/>
              <a:buChar char="•"/>
            </a:pPr>
            <a:r>
              <a:rPr lang="en-US" sz="2000" dirty="0" smtClean="0">
                <a:solidFill>
                  <a:schemeClr val="bg1"/>
                </a:solidFill>
                <a:latin typeface="Times New Roman" pitchFamily="18" charset="0"/>
                <a:cs typeface="Times New Roman" pitchFamily="18" charset="0"/>
              </a:rPr>
              <a:t>British architect</a:t>
            </a:r>
          </a:p>
          <a:p>
            <a:pPr lvl="1">
              <a:buFont typeface="Arial" pitchFamily="34" charset="0"/>
              <a:buChar char="•"/>
            </a:pPr>
            <a:endParaRPr lang="en-US" sz="2000" dirty="0" smtClean="0">
              <a:solidFill>
                <a:schemeClr val="bg1"/>
              </a:solidFill>
              <a:latin typeface="Times New Roman" pitchFamily="18" charset="0"/>
              <a:cs typeface="Times New Roman" pitchFamily="18" charset="0"/>
            </a:endParaRPr>
          </a:p>
          <a:p>
            <a:pPr lvl="1"/>
            <a:endParaRPr lang="en-US" sz="2000" dirty="0" smtClean="0">
              <a:solidFill>
                <a:schemeClr val="bg1"/>
              </a:solidFill>
              <a:latin typeface="Times New Roman" pitchFamily="18" charset="0"/>
              <a:cs typeface="Times New Roman" pitchFamily="18" charset="0"/>
            </a:endParaRPr>
          </a:p>
          <a:p>
            <a:pPr lvl="1"/>
            <a:endParaRPr lang="en-US" sz="2000" dirty="0" smtClean="0">
              <a:solidFill>
                <a:schemeClr val="bg1"/>
              </a:solidFill>
              <a:latin typeface="Times New Roman" pitchFamily="18" charset="0"/>
              <a:cs typeface="Times New Roman" pitchFamily="18" charset="0"/>
            </a:endParaRPr>
          </a:p>
          <a:p>
            <a:pPr lvl="1"/>
            <a:endParaRPr lang="en-US" sz="2000" dirty="0" smtClean="0">
              <a:solidFill>
                <a:schemeClr val="bg1"/>
              </a:solidFill>
              <a:latin typeface="Times New Roman" pitchFamily="18" charset="0"/>
              <a:cs typeface="Times New Roman" pitchFamily="18" charset="0"/>
            </a:endParaRPr>
          </a:p>
          <a:p>
            <a:pPr>
              <a:buFont typeface="Arial" pitchFamily="34" charset="0"/>
              <a:buChar char="•"/>
            </a:pPr>
            <a:r>
              <a:rPr lang="en-US" sz="2000" dirty="0" smtClean="0">
                <a:solidFill>
                  <a:schemeClr val="bg1"/>
                </a:solidFill>
                <a:latin typeface="Times New Roman" pitchFamily="18" charset="0"/>
                <a:cs typeface="Times New Roman" pitchFamily="18" charset="0"/>
              </a:rPr>
              <a:t>Christopher </a:t>
            </a:r>
            <a:r>
              <a:rPr lang="en-US" sz="2000" dirty="0" err="1" smtClean="0">
                <a:solidFill>
                  <a:schemeClr val="bg1"/>
                </a:solidFill>
                <a:latin typeface="Times New Roman" pitchFamily="18" charset="0"/>
                <a:cs typeface="Times New Roman" pitchFamily="18" charset="0"/>
              </a:rPr>
              <a:t>Cockerell</a:t>
            </a:r>
            <a:r>
              <a:rPr lang="en-US" sz="2000" dirty="0" smtClean="0">
                <a:solidFill>
                  <a:schemeClr val="bg1"/>
                </a:solidFill>
                <a:latin typeface="Times New Roman" pitchFamily="18" charset="0"/>
                <a:cs typeface="Times New Roman" pitchFamily="18" charset="0"/>
              </a:rPr>
              <a:t> </a:t>
            </a:r>
          </a:p>
          <a:p>
            <a:pPr>
              <a:buFont typeface="Arial" pitchFamily="34" charset="0"/>
              <a:buChar char="•"/>
            </a:pPr>
            <a:endParaRPr lang="en-US" sz="2000" dirty="0" smtClean="0">
              <a:solidFill>
                <a:schemeClr val="bg1"/>
              </a:solidFill>
              <a:latin typeface="Times New Roman" pitchFamily="18" charset="0"/>
              <a:cs typeface="Times New Roman" pitchFamily="18" charset="0"/>
            </a:endParaRPr>
          </a:p>
          <a:p>
            <a:pPr lvl="1">
              <a:buFont typeface="Arial" pitchFamily="34" charset="0"/>
              <a:buChar char="•"/>
            </a:pPr>
            <a:r>
              <a:rPr lang="en-US" sz="2000" dirty="0" smtClean="0">
                <a:solidFill>
                  <a:schemeClr val="bg1"/>
                </a:solidFill>
                <a:latin typeface="Times New Roman" pitchFamily="18" charset="0"/>
                <a:cs typeface="Times New Roman" pitchFamily="18" charset="0"/>
              </a:rPr>
              <a:t>First Innovator</a:t>
            </a:r>
          </a:p>
          <a:p>
            <a:pPr lvl="1"/>
            <a:endParaRPr lang="en-US" sz="2000" dirty="0" smtClean="0">
              <a:solidFill>
                <a:schemeClr val="bg1"/>
              </a:solidFill>
              <a:latin typeface="Times New Roman" pitchFamily="18" charset="0"/>
              <a:cs typeface="Times New Roman" pitchFamily="18" charset="0"/>
            </a:endParaRPr>
          </a:p>
          <a:p>
            <a:pPr lvl="1">
              <a:buFont typeface="Arial" pitchFamily="34" charset="0"/>
              <a:buChar char="•"/>
            </a:pPr>
            <a:r>
              <a:rPr lang="en-US" sz="2000" dirty="0" smtClean="0">
                <a:solidFill>
                  <a:schemeClr val="bg1"/>
                </a:solidFill>
                <a:latin typeface="Times New Roman" charset="0"/>
                <a:ea typeface="Times New Roman" charset="0"/>
                <a:cs typeface="Times New Roman" charset="0"/>
              </a:rPr>
              <a:t>First hovercraft </a:t>
            </a:r>
          </a:p>
          <a:p>
            <a:pPr lvl="1"/>
            <a:r>
              <a:rPr lang="en-US" sz="2000" dirty="0" smtClean="0">
                <a:solidFill>
                  <a:schemeClr val="bg1"/>
                </a:solidFill>
                <a:latin typeface="Times New Roman" charset="0"/>
                <a:ea typeface="Times New Roman" charset="0"/>
                <a:cs typeface="Times New Roman" charset="0"/>
              </a:rPr>
              <a:t>established in 1952</a:t>
            </a:r>
          </a:p>
          <a:p>
            <a:pPr lvl="1"/>
            <a:endParaRPr lang="en-US" sz="2000" dirty="0">
              <a:solidFill>
                <a:schemeClr val="bg1"/>
              </a:solidFill>
              <a:latin typeface="Times New Roman" pitchFamily="18" charset="0"/>
              <a:cs typeface="Times New Roman" pitchFamily="18" charset="0"/>
            </a:endParaRPr>
          </a:p>
        </p:txBody>
      </p:sp>
      <p:sp>
        <p:nvSpPr>
          <p:cNvPr id="16" name="مستطيل 15"/>
          <p:cNvSpPr/>
          <p:nvPr/>
        </p:nvSpPr>
        <p:spPr>
          <a:xfrm>
            <a:off x="6444208" y="1916832"/>
            <a:ext cx="1872208" cy="1944216"/>
          </a:xfrm>
          <a:prstGeom prst="rect">
            <a:avLst/>
          </a:prstGeom>
          <a:blipFill>
            <a:blip r:embed="rId5" cstate="print"/>
            <a:stretch>
              <a:fillRect/>
            </a:stretch>
          </a:blipFill>
          <a:ln>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مستطيل 16"/>
          <p:cNvSpPr/>
          <p:nvPr/>
        </p:nvSpPr>
        <p:spPr>
          <a:xfrm>
            <a:off x="6516216" y="4437112"/>
            <a:ext cx="1872208" cy="2088232"/>
          </a:xfrm>
          <a:prstGeom prst="rect">
            <a:avLst/>
          </a:prstGeom>
          <a:blipFill dpi="0" rotWithShape="1">
            <a:blip r:embed="rId6" cstate="print"/>
            <a:srcRect/>
            <a:stretch>
              <a:fillRect l="-26000" r="-7000"/>
            </a:stretch>
          </a:blip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مستطيل مستدير الزوايا 22"/>
          <p:cNvSpPr/>
          <p:nvPr/>
        </p:nvSpPr>
        <p:spPr>
          <a:xfrm>
            <a:off x="3419872" y="2060848"/>
            <a:ext cx="2304256" cy="720080"/>
          </a:xfrm>
          <a:prstGeom prst="roundRect">
            <a:avLst/>
          </a:prstGeom>
          <a:solidFill>
            <a:schemeClr val="accent4">
              <a:lumMod val="50000"/>
              <a:alpha val="47000"/>
            </a:schemeClr>
          </a:solidFill>
          <a:ln>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smtClean="0">
                <a:solidFill>
                  <a:schemeClr val="bg1"/>
                </a:solidFill>
                <a:latin typeface="Times New Roman" pitchFamily="18" charset="0"/>
                <a:cs typeface="Times New Roman" pitchFamily="18" charset="0"/>
              </a:rPr>
              <a:t>Imagination</a:t>
            </a:r>
            <a:endParaRPr lang="en-US" sz="2000" b="1" dirty="0">
              <a:solidFill>
                <a:schemeClr val="bg1"/>
              </a:solidFill>
              <a:latin typeface="Times New Roman" pitchFamily="18" charset="0"/>
              <a:cs typeface="Times New Roman" pitchFamily="18" charset="0"/>
            </a:endParaRPr>
          </a:p>
        </p:txBody>
      </p:sp>
      <p:sp>
        <p:nvSpPr>
          <p:cNvPr id="34" name="مستطيل مستدير الزوايا 33"/>
          <p:cNvSpPr/>
          <p:nvPr/>
        </p:nvSpPr>
        <p:spPr>
          <a:xfrm>
            <a:off x="3419872" y="2996952"/>
            <a:ext cx="2304256" cy="720080"/>
          </a:xfrm>
          <a:prstGeom prst="roundRect">
            <a:avLst/>
          </a:prstGeom>
          <a:solidFill>
            <a:schemeClr val="accent4">
              <a:lumMod val="50000"/>
              <a:alpha val="37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Does not prove</a:t>
            </a:r>
          </a:p>
          <a:p>
            <a:pPr algn="ctr"/>
            <a:endParaRPr lang="en-US" dirty="0"/>
          </a:p>
        </p:txBody>
      </p:sp>
      <p:sp>
        <p:nvSpPr>
          <p:cNvPr id="35" name="مستطيل مستدير الزوايا 34"/>
          <p:cNvSpPr/>
          <p:nvPr/>
        </p:nvSpPr>
        <p:spPr>
          <a:xfrm>
            <a:off x="3347864" y="5517232"/>
            <a:ext cx="2592288" cy="1080120"/>
          </a:xfrm>
          <a:prstGeom prst="roundRect">
            <a:avLst/>
          </a:prstGeom>
          <a:solidFill>
            <a:schemeClr val="accent4">
              <a:lumMod val="75000"/>
              <a:alpha val="4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Times New Roman" pitchFamily="18" charset="0"/>
                <a:cs typeface="Times New Roman" pitchFamily="18" charset="0"/>
              </a:rPr>
              <a:t>Skirt idea with small open gaps to lift the hovercraft</a:t>
            </a:r>
          </a:p>
        </p:txBody>
      </p:sp>
      <p:sp>
        <p:nvSpPr>
          <p:cNvPr id="36" name="مستطيل مستدير الزوايا 35"/>
          <p:cNvSpPr/>
          <p:nvPr/>
        </p:nvSpPr>
        <p:spPr>
          <a:xfrm>
            <a:off x="3347864" y="4005064"/>
            <a:ext cx="2592288" cy="1440160"/>
          </a:xfrm>
          <a:prstGeom prst="roundRect">
            <a:avLst/>
          </a:prstGeom>
          <a:solidFill>
            <a:schemeClr val="accent4">
              <a:lumMod val="75000"/>
              <a:alpha val="42000"/>
            </a:schemeClr>
          </a:solidFill>
          <a:ln>
            <a:solidFill>
              <a:srgbClr val="7030A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b="1" dirty="0" smtClean="0">
                <a:latin typeface="Times New Roman" pitchFamily="18" charset="0"/>
                <a:cs typeface="Times New Roman" pitchFamily="18" charset="0"/>
              </a:rPr>
              <a:t>Improve the imagining for Sir John</a:t>
            </a:r>
          </a:p>
          <a:p>
            <a:pPr algn="ctr"/>
            <a:endParaRPr lang="en-US" sz="1600" b="1" dirty="0" smtClean="0">
              <a:latin typeface="Times New Roman" pitchFamily="18" charset="0"/>
              <a:cs typeface="Times New Roman" pitchFamily="18" charset="0"/>
            </a:endParaRPr>
          </a:p>
          <a:p>
            <a:pPr algn="ctr"/>
            <a:r>
              <a:rPr lang="en-US" sz="1600" b="1" dirty="0" smtClean="0">
                <a:latin typeface="Times New Roman" pitchFamily="18" charset="0"/>
                <a:cs typeface="Times New Roman" pitchFamily="18" charset="0"/>
              </a:rPr>
              <a:t>to push the air for lifting</a:t>
            </a:r>
          </a:p>
          <a:p>
            <a:pPr algn="ctr"/>
            <a:endParaRPr lang="en-US" dirty="0"/>
          </a:p>
        </p:txBody>
      </p:sp>
      <p:cxnSp>
        <p:nvCxnSpPr>
          <p:cNvPr id="40" name="رابط مستقيم 39"/>
          <p:cNvCxnSpPr/>
          <p:nvPr/>
        </p:nvCxnSpPr>
        <p:spPr>
          <a:xfrm>
            <a:off x="3131840" y="2420888"/>
            <a:ext cx="0" cy="936104"/>
          </a:xfrm>
          <a:prstGeom prst="line">
            <a:avLst/>
          </a:prstGeom>
          <a:ln w="349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رابط مستقيم 43"/>
          <p:cNvCxnSpPr/>
          <p:nvPr/>
        </p:nvCxnSpPr>
        <p:spPr>
          <a:xfrm flipH="1">
            <a:off x="2843808" y="2780928"/>
            <a:ext cx="279648" cy="0"/>
          </a:xfrm>
          <a:prstGeom prst="line">
            <a:avLst/>
          </a:prstGeom>
          <a:ln w="349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رابط كسهم مستقيم 51"/>
          <p:cNvCxnSpPr/>
          <p:nvPr/>
        </p:nvCxnSpPr>
        <p:spPr>
          <a:xfrm>
            <a:off x="3131840" y="2420888"/>
            <a:ext cx="216024" cy="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4" name="رابط كسهم مستقيم 53"/>
          <p:cNvCxnSpPr/>
          <p:nvPr/>
        </p:nvCxnSpPr>
        <p:spPr>
          <a:xfrm>
            <a:off x="3131840" y="3356992"/>
            <a:ext cx="216024" cy="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6" name="رابط مستقيم 55"/>
          <p:cNvCxnSpPr/>
          <p:nvPr/>
        </p:nvCxnSpPr>
        <p:spPr>
          <a:xfrm flipH="1">
            <a:off x="2928926" y="4857760"/>
            <a:ext cx="279648" cy="0"/>
          </a:xfrm>
          <a:prstGeom prst="line">
            <a:avLst/>
          </a:prstGeom>
          <a:ln w="349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رابط مستقيم 56"/>
          <p:cNvCxnSpPr/>
          <p:nvPr/>
        </p:nvCxnSpPr>
        <p:spPr>
          <a:xfrm rot="5400000">
            <a:off x="2536811" y="5393545"/>
            <a:ext cx="1070776" cy="794"/>
          </a:xfrm>
          <a:prstGeom prst="line">
            <a:avLst/>
          </a:prstGeom>
          <a:ln w="349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8" name="رابط كسهم مستقيم 57"/>
          <p:cNvCxnSpPr/>
          <p:nvPr/>
        </p:nvCxnSpPr>
        <p:spPr>
          <a:xfrm>
            <a:off x="3071802" y="4857760"/>
            <a:ext cx="216024" cy="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9" name="رابط كسهم مستقيم 58"/>
          <p:cNvCxnSpPr/>
          <p:nvPr/>
        </p:nvCxnSpPr>
        <p:spPr>
          <a:xfrm>
            <a:off x="3071802" y="5929330"/>
            <a:ext cx="216024" cy="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24886</TotalTime>
  <Words>858</Words>
  <Application>Microsoft Office PowerPoint</Application>
  <PresentationFormat>عرض على الشاشة (3:4)‏</PresentationFormat>
  <Paragraphs>251</Paragraphs>
  <Slides>24</Slides>
  <Notes>0</Notes>
  <HiddenSlides>0</HiddenSlides>
  <MMClips>0</MMClips>
  <ScaleCrop>false</ScaleCrop>
  <HeadingPairs>
    <vt:vector size="4" baseType="variant">
      <vt:variant>
        <vt:lpstr>سمة</vt:lpstr>
      </vt:variant>
      <vt:variant>
        <vt:i4>1</vt:i4>
      </vt:variant>
      <vt:variant>
        <vt:lpstr>عناوين الشرائح</vt:lpstr>
      </vt:variant>
      <vt:variant>
        <vt:i4>24</vt:i4>
      </vt:variant>
    </vt:vector>
  </HeadingPairs>
  <TitlesOfParts>
    <vt:vector size="25"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عبدالله المريسل</dc:creator>
  <cp:lastModifiedBy>عبدالله المريسل</cp:lastModifiedBy>
  <cp:revision>110</cp:revision>
  <dcterms:created xsi:type="dcterms:W3CDTF">2017-03-31T20:57:38Z</dcterms:created>
  <dcterms:modified xsi:type="dcterms:W3CDTF">2017-05-28T21:48:50Z</dcterms:modified>
</cp:coreProperties>
</file>