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3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5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7" r:id="rId17"/>
    <p:sldId id="278" r:id="rId18"/>
    <p:sldId id="27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87ACD-0C7E-492E-A154-A4231CA5389B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C5FB3-76BE-4B9D-A27E-0D196A516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5FB3-76BE-4B9D-A27E-0D196A516F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5FB3-76BE-4B9D-A27E-0D196A516F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5FB3-76BE-4B9D-A27E-0D196A516F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C5F39-42D1-484A-9C2E-83B9EFADCE69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C46310-7B60-4C03-BAD0-07EDB529D4EA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4B403-D109-4047-B0CA-B4029FDB911D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2B46D-003F-424D-857C-F4B39680287A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D62064-6658-4FA0-AE75-660A12C7E56A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A2B3E-6263-45F0-B859-FBCA5A31BBE0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1219EE-356D-4483-BF3D-2EA85582DA3C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9C04B-7513-454A-A389-D4591ADBDE45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08EBE-A044-4793-8BCE-550132F79B22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8DDC6C-AFCD-42C0-8525-B2967CEC9AD0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C8C6DC-4DE5-4F51-94B1-C42EB55022A1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2FF4FD1-11A7-4AB1-A93E-DEC5B9AED641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6177221-71DA-4284-8156-5274C973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1487828"/>
            <a:ext cx="8420100" cy="144123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Design of a </a:t>
            </a:r>
            <a:br>
              <a:rPr lang="en-US" sz="4400" dirty="0" smtClean="0"/>
            </a:br>
            <a:r>
              <a:rPr lang="en-US" sz="4400" dirty="0" smtClean="0"/>
              <a:t>Pneumatic Powered Bicycle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5" y="3380524"/>
            <a:ext cx="8429625" cy="2107513"/>
          </a:xfrm>
        </p:spPr>
        <p:txBody>
          <a:bodyPr>
            <a:noAutofit/>
          </a:bodyPr>
          <a:lstStyle/>
          <a:p>
            <a:pPr algn="ctr"/>
            <a:r>
              <a:rPr lang="en-US" sz="2000" cap="non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000" cap="none" dirty="0" smtClean="0">
                <a:solidFill>
                  <a:schemeClr val="accent3">
                    <a:lumMod val="75000"/>
                  </a:schemeClr>
                </a:solidFill>
              </a:rPr>
              <a:t>*</a:t>
            </a:r>
            <a:r>
              <a:rPr lang="en-US" sz="2000" cap="none" dirty="0" err="1" smtClean="0">
                <a:solidFill>
                  <a:schemeClr val="accent3">
                    <a:lumMod val="75000"/>
                  </a:schemeClr>
                </a:solidFill>
              </a:rPr>
              <a:t>Abdulelah</a:t>
            </a:r>
            <a:r>
              <a:rPr lang="en-US" sz="2000" cap="none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cap="none" dirty="0" err="1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2000" cap="none" dirty="0" err="1" smtClean="0">
                <a:solidFill>
                  <a:schemeClr val="accent3">
                    <a:lumMod val="75000"/>
                  </a:schemeClr>
                </a:solidFill>
              </a:rPr>
              <a:t>lmarqabi</a:t>
            </a:r>
            <a:r>
              <a:rPr lang="en-US" sz="2000" cap="none" dirty="0" smtClean="0">
                <a:solidFill>
                  <a:schemeClr val="accent3">
                    <a:lumMod val="75000"/>
                  </a:schemeClr>
                </a:solidFill>
              </a:rPr>
              <a:t> 201400105</a:t>
            </a:r>
          </a:p>
          <a:p>
            <a:pPr algn="ctr"/>
            <a:r>
              <a:rPr lang="en-US" sz="2000" cap="none" dirty="0" smtClean="0">
                <a:solidFill>
                  <a:schemeClr val="accent3">
                    <a:lumMod val="75000"/>
                  </a:schemeClr>
                </a:solidFill>
              </a:rPr>
              <a:t>	Sohaib </a:t>
            </a:r>
            <a:r>
              <a:rPr lang="en-US" sz="2000" cap="none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2000" cap="none" dirty="0" smtClean="0">
                <a:solidFill>
                  <a:schemeClr val="accent3">
                    <a:lumMod val="75000"/>
                  </a:schemeClr>
                </a:solidFill>
              </a:rPr>
              <a:t>mran 201303504</a:t>
            </a:r>
          </a:p>
          <a:p>
            <a:pPr algn="ctr"/>
            <a:r>
              <a:rPr lang="en-US" sz="2000" cap="none" dirty="0" smtClean="0">
                <a:solidFill>
                  <a:schemeClr val="accent3">
                    <a:lumMod val="75000"/>
                  </a:schemeClr>
                </a:solidFill>
              </a:rPr>
              <a:t>	Salman </a:t>
            </a:r>
            <a:r>
              <a:rPr lang="en-US" sz="2000" cap="none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sz="2000" cap="none" dirty="0" smtClean="0">
                <a:solidFill>
                  <a:schemeClr val="accent3">
                    <a:lumMod val="75000"/>
                  </a:schemeClr>
                </a:solidFill>
              </a:rPr>
              <a:t>iddique 201303877</a:t>
            </a:r>
          </a:p>
          <a:p>
            <a:pPr algn="ctr"/>
            <a:r>
              <a:rPr lang="en-US" sz="2000" cap="none" dirty="0" smtClean="0">
                <a:solidFill>
                  <a:schemeClr val="accent3">
                    <a:lumMod val="75000"/>
                  </a:schemeClr>
                </a:solidFill>
              </a:rPr>
              <a:t>	Mohammad </a:t>
            </a:r>
            <a:r>
              <a:rPr lang="en-US" sz="2000" cap="none" dirty="0" err="1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sz="2000" cap="none" dirty="0" err="1" smtClean="0">
                <a:solidFill>
                  <a:schemeClr val="accent3">
                    <a:lumMod val="75000"/>
                  </a:schemeClr>
                </a:solidFill>
              </a:rPr>
              <a:t>araaz</a:t>
            </a:r>
            <a:r>
              <a:rPr lang="en-US" sz="2000" cap="none" dirty="0" smtClean="0">
                <a:solidFill>
                  <a:schemeClr val="accent3">
                    <a:lumMod val="75000"/>
                  </a:schemeClr>
                </a:solidFill>
              </a:rPr>
              <a:t> 201400318</a:t>
            </a:r>
          </a:p>
          <a:p>
            <a:pPr algn="ctr"/>
            <a:r>
              <a:rPr lang="en-US" sz="2000" cap="none" dirty="0" smtClean="0">
                <a:solidFill>
                  <a:schemeClr val="accent3">
                    <a:lumMod val="75000"/>
                  </a:schemeClr>
                </a:solidFill>
              </a:rPr>
              <a:t>	Abdullah </a:t>
            </a:r>
            <a:r>
              <a:rPr lang="en-US" sz="2000" cap="none" dirty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2000" cap="none" dirty="0" smtClean="0">
                <a:solidFill>
                  <a:schemeClr val="accent3">
                    <a:lumMod val="75000"/>
                  </a:schemeClr>
                </a:solidFill>
              </a:rPr>
              <a:t>ashir 201400533</a:t>
            </a:r>
            <a:endParaRPr lang="en-US" sz="20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53"/>
          <a:stretch/>
        </p:blipFill>
        <p:spPr>
          <a:xfrm>
            <a:off x="295276" y="114300"/>
            <a:ext cx="1567044" cy="153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2"/>
          <a:stretch/>
        </p:blipFill>
        <p:spPr>
          <a:xfrm>
            <a:off x="7105650" y="0"/>
            <a:ext cx="2038350" cy="1678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50" y="5668206"/>
            <a:ext cx="840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Advisors</a:t>
            </a:r>
          </a:p>
          <a:p>
            <a:pPr algn="ctr"/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Dr.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Mohammad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Asad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/ Dr. Nader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Sawalhi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Engineering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833" y="1895475"/>
            <a:ext cx="7498080" cy="4800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ISO 4210:2014 standard for </a:t>
            </a:r>
            <a:r>
              <a:rPr lang="en-US" sz="2000" dirty="0" smtClean="0"/>
              <a:t>bicycles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StVZO </a:t>
            </a:r>
            <a:r>
              <a:rPr lang="en-US" sz="2000" dirty="0"/>
              <a:t>standard </a:t>
            </a:r>
            <a:r>
              <a:rPr lang="en-US" sz="2000" dirty="0" smtClean="0"/>
              <a:t>(Bike safety)</a:t>
            </a:r>
            <a:endParaRPr lang="en-US" sz="2000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ISO </a:t>
            </a:r>
            <a:r>
              <a:rPr lang="en-US" sz="2000" dirty="0" smtClean="0"/>
              <a:t>3857-2:1977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ASME BPVC Section VIII-Division 1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Design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7508" y="1676400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Components: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Engine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Sprocket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Pneumatic hose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Cylinder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Regulator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bike design.jpg"/>
          <p:cNvPicPr/>
          <p:nvPr/>
        </p:nvPicPr>
        <p:blipFill>
          <a:blip r:embed="rId2" cstate="print"/>
          <a:srcRect l="12015" t="2287" r="16416" b="3660"/>
          <a:stretch>
            <a:fillRect/>
          </a:stretch>
        </p:blipFill>
        <p:spPr>
          <a:xfrm>
            <a:off x="3886199" y="2418151"/>
            <a:ext cx="4638676" cy="33730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05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Calculations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317" y="1763569"/>
            <a:ext cx="2740915" cy="34163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Results: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Force = 513.47 N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Pressure = 2.61 bar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48164"/>
              </p:ext>
            </p:extLst>
          </p:nvPr>
        </p:nvGraphicFramePr>
        <p:xfrm>
          <a:off x="4946073" y="1427019"/>
          <a:ext cx="3556537" cy="49111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56537"/>
              </a:tblGrid>
              <a:tr h="397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Equations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Weight = mass x gravity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Force = drag force + </a:t>
                      </a:r>
                      <a:r>
                        <a:rPr lang="en-US" sz="1600" dirty="0" err="1" smtClean="0"/>
                        <a:t>Wsin</a:t>
                      </a:r>
                      <a:r>
                        <a:rPr lang="en-US" sz="1600" kern="1200" dirty="0" smtClean="0"/>
                        <a:t>ᴓ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Torque = Force x Radius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0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Area = </a:t>
                      </a:r>
                      <a:r>
                        <a:rPr lang="en-US" sz="1600" kern="1200" dirty="0" smtClean="0"/>
                        <a:t>π x radius</a:t>
                      </a:r>
                      <a:r>
                        <a:rPr lang="en-US" sz="1600" kern="1200" baseline="30000" dirty="0" smtClean="0"/>
                        <a:t>2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1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Pressure = force x Area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Energy</a:t>
                      </a:r>
                      <a:r>
                        <a:rPr lang="en-US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change in heat – change in work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Work = change in</a:t>
                      </a:r>
                      <a:r>
                        <a:rPr lang="en-US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volume x pressure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Free_body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25" y="3819524"/>
            <a:ext cx="3082341" cy="210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Engine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083" y="1704975"/>
            <a:ext cx="7498080" cy="4800600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>
                <a:ea typeface="Calibri"/>
                <a:cs typeface="Calibri"/>
                <a:sym typeface="Calibri"/>
              </a:rPr>
              <a:t>Robin Engines model EY15-3D 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C:\Users\user\Desktop\1264f21c93f5684dd28122692ea647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2113050"/>
            <a:ext cx="7258050" cy="38395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52900" y="6067425"/>
            <a:ext cx="169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4-stroke cycle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07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Modifications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Shape 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42098" y="4371975"/>
            <a:ext cx="3387301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408397" y="5791121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Adapter</a:t>
            </a:r>
            <a:endParaRPr lang="en-US" sz="2000" dirty="0"/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12" y="1352389"/>
            <a:ext cx="3433963" cy="24861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 descr="camshaft 2stroke.png"/>
          <p:cNvPicPr/>
          <p:nvPr/>
        </p:nvPicPr>
        <p:blipFill>
          <a:blip r:embed="rId4"/>
          <a:srcRect l="4799" t="2408" r="6306" b="5330"/>
          <a:stretch>
            <a:fillRect/>
          </a:stretch>
        </p:blipFill>
        <p:spPr>
          <a:xfrm>
            <a:off x="4904544" y="1358776"/>
            <a:ext cx="3429590" cy="24858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238625" y="3886200"/>
            <a:ext cx="1331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Cam Shaft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59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67700" cy="1162050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 smtClean="0"/>
              <a:t>CAD Drawing</a:t>
            </a:r>
            <a:endParaRPr lang="en-US" sz="4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953" t="22682" r="15786" b="12626"/>
          <a:stretch>
            <a:fillRect/>
          </a:stretch>
        </p:blipFill>
        <p:spPr bwMode="auto">
          <a:xfrm>
            <a:off x="542925" y="1485900"/>
            <a:ext cx="8096250" cy="49715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62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tests</a:t>
            </a:r>
          </a:p>
          <a:p>
            <a:pPr lvl="1"/>
            <a:r>
              <a:rPr lang="en-US" dirty="0" smtClean="0"/>
              <a:t>Measuring tank usage time</a:t>
            </a:r>
          </a:p>
          <a:p>
            <a:pPr lvl="1"/>
            <a:r>
              <a:rPr lang="en-US" dirty="0" smtClean="0"/>
              <a:t>RPM</a:t>
            </a:r>
          </a:p>
          <a:p>
            <a:pPr lvl="1"/>
            <a:r>
              <a:rPr lang="en-US" dirty="0" smtClean="0"/>
              <a:t>How fast the bike can finish a 50m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7" name="Picture 3" descr="d:\Users\201303~4\AppData\Local\Temp\7zE5FB.tmp\File_0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26" y="4254719"/>
            <a:ext cx="3085837" cy="167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201303~4\AppData\Local\Temp\7zE14FA.tmp\File_00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13" y="3671454"/>
            <a:ext cx="2319382" cy="295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2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737162"/>
              </p:ext>
            </p:extLst>
          </p:nvPr>
        </p:nvGraphicFramePr>
        <p:xfrm>
          <a:off x="1544493" y="1582327"/>
          <a:ext cx="5867400" cy="1478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3383"/>
                <a:gridCol w="2934017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Pressure (bar)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Time (seconds)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</a:rPr>
                        <a:t>82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8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</a:rPr>
                        <a:t>70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</a:rPr>
                        <a:t>55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</a:rPr>
                        <a:t>42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7964" y="3602182"/>
            <a:ext cx="6262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RPM test - </a:t>
            </a:r>
            <a:r>
              <a:rPr lang="en-US" sz="2000" dirty="0"/>
              <a:t>factor of 2.74 </a:t>
            </a:r>
            <a:r>
              <a:rPr lang="en-US" sz="2000" dirty="0" smtClean="0"/>
              <a:t> at a pressure of  5 bars</a:t>
            </a:r>
          </a:p>
          <a:p>
            <a:r>
              <a:rPr lang="en-US" sz="2000" dirty="0" smtClean="0"/>
              <a:t> “1890.5 RPM”</a:t>
            </a:r>
          </a:p>
          <a:p>
            <a:endParaRPr lang="en-US" sz="2000" dirty="0" smtClean="0"/>
          </a:p>
          <a:p>
            <a:r>
              <a:rPr lang="en-US" sz="2000" dirty="0" smtClean="0"/>
              <a:t>Distance – 50m, 6 bars, 25% reduction in 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29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Recommendations &amp; 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of a pneumatic cylinder-piston engine</a:t>
            </a:r>
          </a:p>
          <a:p>
            <a:r>
              <a:rPr lang="en-US" dirty="0" smtClean="0"/>
              <a:t>Material used </a:t>
            </a:r>
          </a:p>
          <a:p>
            <a:r>
              <a:rPr lang="en-US" dirty="0" smtClean="0"/>
              <a:t>Dimensions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Acknowledgement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006" y="1994461"/>
            <a:ext cx="7196569" cy="324428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/>
              <a:t>We appreciate the support and guidance of the Mechanical Engineering department. Special thanks to Dr. Mohammad </a:t>
            </a:r>
            <a:r>
              <a:rPr lang="en-US" sz="2400" dirty="0" err="1" smtClean="0"/>
              <a:t>Asad</a:t>
            </a:r>
            <a:r>
              <a:rPr lang="en-US" sz="2400" dirty="0" smtClean="0"/>
              <a:t> and Dr. Nader </a:t>
            </a:r>
            <a:r>
              <a:rPr lang="en-US" sz="2400" dirty="0" err="1" smtClean="0"/>
              <a:t>Sawalhi</a:t>
            </a:r>
            <a:r>
              <a:rPr lang="en-US" sz="2400" dirty="0" smtClean="0"/>
              <a:t> for their continued support to us throughout our work.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Content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600" y="1915351"/>
            <a:ext cx="6619244" cy="40466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Objectives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Background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Relevance</a:t>
            </a: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Constraints &amp; Standards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Design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Testing &amp; results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Conclusion &amp; future recommendations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025" y="1784598"/>
            <a:ext cx="7069471" cy="3416300"/>
          </a:xfrm>
        </p:spPr>
        <p:txBody>
          <a:bodyPr>
            <a:normAutofit/>
          </a:bodyPr>
          <a:lstStyle/>
          <a:p>
            <a:pPr algn="just">
              <a:lnSpc>
                <a:spcPct val="2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262626"/>
                </a:solidFill>
                <a:ea typeface="Arial"/>
                <a:cs typeface="Arial"/>
                <a:sym typeface="Arial"/>
              </a:rPr>
              <a:t>To design a pneumatic powered system for a bicycle </a:t>
            </a:r>
          </a:p>
          <a:p>
            <a:pPr algn="just">
              <a:lnSpc>
                <a:spcPct val="2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262626"/>
                </a:solidFill>
                <a:ea typeface="Arial"/>
                <a:cs typeface="Arial"/>
                <a:sym typeface="Arial"/>
              </a:rPr>
              <a:t>To achieve a boost when required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5" t="20305" r="3347" b="2499"/>
          <a:stretch/>
        </p:blipFill>
        <p:spPr>
          <a:xfrm>
            <a:off x="6743700" y="3590925"/>
            <a:ext cx="1638300" cy="23431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 t="11685" r="4999" b="7149"/>
          <a:stretch>
            <a:fillRect/>
          </a:stretch>
        </p:blipFill>
        <p:spPr>
          <a:xfrm>
            <a:off x="1266825" y="4057650"/>
            <a:ext cx="2276475" cy="18383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410" name="Picture 2" descr="Image result for cycl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4385" y="4105275"/>
            <a:ext cx="2960131" cy="141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9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Background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316" y="1974851"/>
            <a:ext cx="6898190" cy="374979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Pneumatic motors have existed in many forms over the past two centuries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Widespread success in the hand-held tool industry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Impact wrenches, pulse tools, nut runners, dental drills, etc.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C:\Users\user\Desktop\220px-CompressedAirLocomotive_Section1_AdolpheBraun1811to18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7174" y="4502149"/>
            <a:ext cx="4340226" cy="1874189"/>
          </a:xfrm>
          <a:prstGeom prst="rect">
            <a:avLst/>
          </a:prstGeom>
          <a:noFill/>
        </p:spPr>
      </p:pic>
      <p:pic>
        <p:nvPicPr>
          <p:cNvPr id="1028" name="Picture 4" descr="C:\Users\user\Desktop\NS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8641" y="0"/>
            <a:ext cx="2875359" cy="2000250"/>
          </a:xfrm>
          <a:prstGeom prst="rect">
            <a:avLst/>
          </a:prstGeom>
          <a:noFill/>
        </p:spPr>
      </p:pic>
      <p:pic>
        <p:nvPicPr>
          <p:cNvPr id="1029" name="Picture 5" descr="C:\Users\user\Desktop\41rZptRJveL._SL500_AC_SS350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467225"/>
            <a:ext cx="1838325" cy="183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7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Elon</a:t>
            </a:r>
            <a:r>
              <a:rPr lang="en-US" sz="2800" dirty="0"/>
              <a:t> Musk</a:t>
            </a:r>
          </a:p>
          <a:p>
            <a:r>
              <a:rPr lang="en-US" sz="2800" dirty="0"/>
              <a:t>Every year 17.6 million bikes are sold in India.</a:t>
            </a:r>
          </a:p>
          <a:p>
            <a:r>
              <a:rPr lang="en-US" sz="2800" dirty="0" smtClean="0"/>
              <a:t>Reducing </a:t>
            </a:r>
            <a:r>
              <a:rPr lang="en-US" sz="2800" dirty="0"/>
              <a:t>Global </a:t>
            </a:r>
            <a:r>
              <a:rPr lang="en-US" sz="2800" dirty="0" smtClean="0"/>
              <a:t>warming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G</a:t>
            </a:r>
            <a:r>
              <a:rPr lang="en-US" sz="2800" dirty="0" smtClean="0"/>
              <a:t>lobal </a:t>
            </a:r>
            <a:r>
              <a:rPr lang="en-US" sz="2800" dirty="0"/>
              <a:t>warming is </a:t>
            </a:r>
            <a:r>
              <a:rPr lang="en-US" sz="2800" dirty="0" smtClean="0"/>
              <a:t>one of the </a:t>
            </a:r>
            <a:r>
              <a:rPr lang="en-US" sz="2800" dirty="0"/>
              <a:t>biggest </a:t>
            </a:r>
            <a:r>
              <a:rPr lang="en-US" sz="2800" dirty="0" smtClean="0"/>
              <a:t>issues worldwide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difficul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1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constraints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0" y="2099733"/>
            <a:ext cx="9144000" cy="26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</a:rPr>
              <a:t>Constraints </a:t>
            </a:r>
          </a:p>
        </p:txBody>
      </p:sp>
    </p:spTree>
    <p:extLst>
      <p:ext uri="{BB962C8B-B14F-4D97-AF65-F5344CB8AC3E}">
        <p14:creationId xmlns:p14="http://schemas.microsoft.com/office/powerpoint/2010/main" val="23930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Design Constraints (1)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92" y="1744204"/>
            <a:ext cx="6935872" cy="38924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1.Geometrical constrain 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Weight of an average human is 80 kg’s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2. Sustainability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More economical 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But depends on the person, and also on the terrain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3.</a:t>
            </a:r>
            <a:r>
              <a:rPr lang="en-US" sz="2000" dirty="0"/>
              <a:t> </a:t>
            </a:r>
            <a:r>
              <a:rPr lang="en-US" sz="2000" dirty="0" smtClean="0"/>
              <a:t>Environmental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Extremely hot weather in the kingdom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915" y="296397"/>
            <a:ext cx="7886700" cy="1113303"/>
          </a:xfrm>
        </p:spPr>
        <p:txBody>
          <a:bodyPr/>
          <a:lstStyle/>
          <a:p>
            <a:r>
              <a:rPr lang="en-US" sz="4400" dirty="0"/>
              <a:t>Design </a:t>
            </a:r>
            <a:r>
              <a:rPr lang="en-US" sz="4400" dirty="0" smtClean="0"/>
              <a:t>Constraints (2)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239" y="1759710"/>
            <a:ext cx="6912573" cy="40266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4.</a:t>
            </a:r>
            <a:r>
              <a:rPr lang="en-US" sz="2000" dirty="0"/>
              <a:t> </a:t>
            </a:r>
            <a:r>
              <a:rPr lang="en-US" sz="2000" dirty="0" smtClean="0"/>
              <a:t>Economic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High cost /low demand 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Variation in bike prices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5.</a:t>
            </a:r>
            <a:r>
              <a:rPr lang="en-US" sz="2000" dirty="0"/>
              <a:t> </a:t>
            </a:r>
            <a:r>
              <a:rPr lang="en-US" sz="2000" dirty="0" smtClean="0"/>
              <a:t>Manufacturability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Confined space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6.</a:t>
            </a:r>
            <a:r>
              <a:rPr lang="en-US" sz="2000" dirty="0"/>
              <a:t> </a:t>
            </a:r>
            <a:r>
              <a:rPr lang="en-US" sz="2000" dirty="0" smtClean="0"/>
              <a:t>Safety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Good </a:t>
            </a:r>
            <a:r>
              <a:rPr lang="en-US" sz="1600" dirty="0"/>
              <a:t>quality </a:t>
            </a:r>
            <a:r>
              <a:rPr lang="en-US" sz="1600" dirty="0" smtClean="0"/>
              <a:t>helmets</a:t>
            </a:r>
          </a:p>
          <a:p>
            <a:pPr marL="274320" lvl="1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Alert lighting system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77221-71DA-4284-8156-5274C973CF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engineer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69"/>
            <a:ext cx="9144000" cy="686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Engineering Standards 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engineering"/>
          <p:cNvSpPr>
            <a:spLocks noChangeAspect="1" noChangeArrowheads="1"/>
          </p:cNvSpPr>
          <p:nvPr/>
        </p:nvSpPr>
        <p:spPr bwMode="auto">
          <a:xfrm>
            <a:off x="47625" y="-13652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335</TotalTime>
  <Words>408</Words>
  <Application>Microsoft Office PowerPoint</Application>
  <PresentationFormat>On-screen Show (4:3)</PresentationFormat>
  <Paragraphs>129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Design of a  Pneumatic Powered Bicycle</vt:lpstr>
      <vt:lpstr>Content</vt:lpstr>
      <vt:lpstr>Objectives</vt:lpstr>
      <vt:lpstr>Background</vt:lpstr>
      <vt:lpstr>Motivation and relevance</vt:lpstr>
      <vt:lpstr>Design Constraints </vt:lpstr>
      <vt:lpstr>Design Constraints (1)</vt:lpstr>
      <vt:lpstr>Design Constraints (2)</vt:lpstr>
      <vt:lpstr>Engineering Standards </vt:lpstr>
      <vt:lpstr>Engineering Standards </vt:lpstr>
      <vt:lpstr>Design</vt:lpstr>
      <vt:lpstr>The Calculations</vt:lpstr>
      <vt:lpstr>The Engine</vt:lpstr>
      <vt:lpstr>Modifications</vt:lpstr>
      <vt:lpstr>CAD Drawing</vt:lpstr>
      <vt:lpstr>Testing Setup</vt:lpstr>
      <vt:lpstr>Results</vt:lpstr>
      <vt:lpstr>Recommendations &amp; Conclusion </vt:lpstr>
      <vt:lpstr>Acknowledgement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a Pneumatic Bicycle</dc:title>
  <dc:creator>Sohaib Mohammad Imran Imran</dc:creator>
  <cp:lastModifiedBy>Mr Sohaib Mohammad Imran Imran</cp:lastModifiedBy>
  <cp:revision>64</cp:revision>
  <dcterms:created xsi:type="dcterms:W3CDTF">2018-03-27T07:19:21Z</dcterms:created>
  <dcterms:modified xsi:type="dcterms:W3CDTF">2018-05-03T09:10:23Z</dcterms:modified>
</cp:coreProperties>
</file>