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6" r:id="rId2"/>
    <p:sldId id="257" r:id="rId3"/>
    <p:sldId id="258" r:id="rId4"/>
    <p:sldId id="259" r:id="rId5"/>
    <p:sldId id="261" r:id="rId6"/>
    <p:sldId id="262" r:id="rId7"/>
    <p:sldId id="271" r:id="rId8"/>
    <p:sldId id="272" r:id="rId9"/>
    <p:sldId id="273" r:id="rId10"/>
    <p:sldId id="281" r:id="rId11"/>
    <p:sldId id="280" r:id="rId12"/>
    <p:sldId id="264" r:id="rId13"/>
    <p:sldId id="265" r:id="rId14"/>
    <p:sldId id="285" r:id="rId15"/>
    <p:sldId id="284" r:id="rId16"/>
    <p:sldId id="293" r:id="rId17"/>
    <p:sldId id="275" r:id="rId18"/>
    <p:sldId id="276" r:id="rId19"/>
    <p:sldId id="267" r:id="rId20"/>
    <p:sldId id="277" r:id="rId21"/>
    <p:sldId id="282" r:id="rId22"/>
    <p:sldId id="286" r:id="rId23"/>
    <p:sldId id="287" r:id="rId24"/>
    <p:sldId id="290" r:id="rId25"/>
    <p:sldId id="291" r:id="rId26"/>
    <p:sldId id="292" r:id="rId27"/>
    <p:sldId id="289" r:id="rId28"/>
    <p:sldId id="27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260"/>
    <a:srgbClr val="E7E8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13" autoAdjust="0"/>
    <p:restoredTop sz="95668" autoAdjust="0"/>
  </p:normalViewPr>
  <p:slideViewPr>
    <p:cSldViewPr snapToGrid="0">
      <p:cViewPr>
        <p:scale>
          <a:sx n="67" d="100"/>
          <a:sy n="67" d="100"/>
        </p:scale>
        <p:origin x="-132" y="-1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22.jpeg"/></Relationships>
</file>

<file path=ppt/diagrams/_rels/data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image" Target="../media/image26.PNG"/></Relationships>
</file>

<file path=ppt/diagrams/_rels/data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image" Target="../media/image2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22.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image" Target="../media/image26.PNG"/></Relationships>
</file>

<file path=ppt/diagrams/_rels/drawing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15A393-807E-4064-81DF-9DA41A52BC41}" type="doc">
      <dgm:prSet loTypeId="urn:microsoft.com/office/officeart/2005/8/layout/process1" loCatId="process" qsTypeId="urn:microsoft.com/office/officeart/2005/8/quickstyle/simple1" qsCatId="simple" csTypeId="urn:microsoft.com/office/officeart/2005/8/colors/accent1_2" csCatId="accent1" phldr="1"/>
      <dgm:spPr/>
    </dgm:pt>
    <dgm:pt modelId="{77658D5C-F5C0-452C-8BAA-AC10DF24D30F}">
      <dgm:prSet phldrT="[Text]" custT="1"/>
      <dgm:spPr/>
      <dgm:t>
        <a:bodyPr/>
        <a:lstStyle/>
        <a:p>
          <a:r>
            <a:rPr lang="en-US" sz="1600" dirty="0" smtClean="0"/>
            <a:t>Emissivity </a:t>
          </a:r>
          <a:endParaRPr lang="en-US" sz="1600" dirty="0"/>
        </a:p>
      </dgm:t>
    </dgm:pt>
    <dgm:pt modelId="{2DB5ED20-2E8D-4232-9662-E401E3BC93DE}" type="parTrans" cxnId="{CF4374C5-F67C-43A9-A633-E994DFE06976}">
      <dgm:prSet/>
      <dgm:spPr/>
      <dgm:t>
        <a:bodyPr/>
        <a:lstStyle/>
        <a:p>
          <a:endParaRPr lang="en-US" sz="1600" dirty="0"/>
        </a:p>
      </dgm:t>
    </dgm:pt>
    <dgm:pt modelId="{2A9D0654-98A0-4097-A87F-BDAAB2FF7004}" type="sibTrans" cxnId="{CF4374C5-F67C-43A9-A633-E994DFE06976}">
      <dgm:prSet custT="1"/>
      <dgm:spPr/>
      <dgm:t>
        <a:bodyPr/>
        <a:lstStyle/>
        <a:p>
          <a:endParaRPr lang="en-US" sz="1200" dirty="0"/>
        </a:p>
      </dgm:t>
    </dgm:pt>
    <dgm:pt modelId="{2F1AA513-9A11-4D84-AF23-50F2F2B10CD4}">
      <dgm:prSet phldrT="[Text]" custT="1"/>
      <dgm:spPr/>
      <dgm:t>
        <a:bodyPr/>
        <a:lstStyle/>
        <a:p>
          <a:r>
            <a:rPr lang="en-US" sz="1600" i="1" dirty="0" smtClean="0"/>
            <a:t>View Factor F</a:t>
          </a:r>
          <a:endParaRPr lang="en-US" sz="1600" dirty="0"/>
        </a:p>
      </dgm:t>
    </dgm:pt>
    <dgm:pt modelId="{9D913982-4CAE-4BB5-AFE8-1F047F5B4D1C}" type="parTrans" cxnId="{96C6FBB5-E1C0-44D8-BC23-38180E062FBC}">
      <dgm:prSet/>
      <dgm:spPr/>
      <dgm:t>
        <a:bodyPr/>
        <a:lstStyle/>
        <a:p>
          <a:endParaRPr lang="en-US" sz="1600" dirty="0"/>
        </a:p>
      </dgm:t>
    </dgm:pt>
    <dgm:pt modelId="{2C3BBAE3-6C1F-4779-9579-E4E622D19E5D}" type="sibTrans" cxnId="{96C6FBB5-E1C0-44D8-BC23-38180E062FBC}">
      <dgm:prSet custT="1"/>
      <dgm:spPr/>
      <dgm:t>
        <a:bodyPr/>
        <a:lstStyle/>
        <a:p>
          <a:endParaRPr lang="en-US" sz="1200" dirty="0"/>
        </a:p>
      </dgm:t>
    </dgm:pt>
    <dgm:pt modelId="{7432380A-A26B-43F8-8793-C6714CEDD7D5}">
      <dgm:prSet phldrT="[Text]" custT="1"/>
      <dgm:spPr/>
      <dgm:t>
        <a:bodyPr/>
        <a:lstStyle/>
        <a:p>
          <a:r>
            <a:rPr lang="en-US" sz="1600" i="1" dirty="0" smtClean="0"/>
            <a:t>Net Heat Transfer Radiation Q</a:t>
          </a:r>
          <a:endParaRPr lang="en-US" sz="1600" dirty="0"/>
        </a:p>
      </dgm:t>
    </dgm:pt>
    <dgm:pt modelId="{033C9FA4-E5E4-491F-B701-CD340B8CBE79}" type="parTrans" cxnId="{E8CD3E1C-3A6E-46C1-9ED4-F368079F659A}">
      <dgm:prSet/>
      <dgm:spPr/>
      <dgm:t>
        <a:bodyPr/>
        <a:lstStyle/>
        <a:p>
          <a:endParaRPr lang="en-US" sz="1600" dirty="0"/>
        </a:p>
      </dgm:t>
    </dgm:pt>
    <dgm:pt modelId="{A069D098-A6EB-4514-9AC3-BEBEB991FB63}" type="sibTrans" cxnId="{E8CD3E1C-3A6E-46C1-9ED4-F368079F659A}">
      <dgm:prSet custT="1"/>
      <dgm:spPr/>
      <dgm:t>
        <a:bodyPr/>
        <a:lstStyle/>
        <a:p>
          <a:endParaRPr lang="en-US" sz="1200" dirty="0"/>
        </a:p>
      </dgm:t>
    </dgm:pt>
    <dgm:pt modelId="{E08D174A-8CAD-4E77-BF5C-CF66A3260545}">
      <dgm:prSet phldrT="[Text]" custT="1"/>
      <dgm:spPr/>
      <dgm:t>
        <a:bodyPr/>
        <a:lstStyle/>
        <a:p>
          <a:r>
            <a:rPr lang="en-US" sz="1600" i="1" dirty="0" smtClean="0"/>
            <a:t>Theatrical ∆T </a:t>
          </a:r>
          <a:endParaRPr lang="en-US" sz="1600" dirty="0"/>
        </a:p>
      </dgm:t>
    </dgm:pt>
    <dgm:pt modelId="{7FF335A0-7CBC-4899-9F33-D10051094CFD}" type="parTrans" cxnId="{660CE9D0-6824-432D-B67C-A8902DE21F28}">
      <dgm:prSet/>
      <dgm:spPr/>
      <dgm:t>
        <a:bodyPr/>
        <a:lstStyle/>
        <a:p>
          <a:endParaRPr lang="en-US" sz="1600" dirty="0"/>
        </a:p>
      </dgm:t>
    </dgm:pt>
    <dgm:pt modelId="{CFB3E614-A7F7-4199-8B83-C85D7CC0718C}" type="sibTrans" cxnId="{660CE9D0-6824-432D-B67C-A8902DE21F28}">
      <dgm:prSet/>
      <dgm:spPr/>
      <dgm:t>
        <a:bodyPr/>
        <a:lstStyle/>
        <a:p>
          <a:endParaRPr lang="en-US" sz="1600" dirty="0"/>
        </a:p>
      </dgm:t>
    </dgm:pt>
    <dgm:pt modelId="{AE8CE7EB-357A-4249-9428-4F1A5CBB7E60}" type="pres">
      <dgm:prSet presAssocID="{6515A393-807E-4064-81DF-9DA41A52BC41}" presName="Name0" presStyleCnt="0">
        <dgm:presLayoutVars>
          <dgm:dir/>
          <dgm:resizeHandles val="exact"/>
        </dgm:presLayoutVars>
      </dgm:prSet>
      <dgm:spPr/>
    </dgm:pt>
    <dgm:pt modelId="{7D8CB530-C4B1-44D1-B94F-5136C8D26BCB}" type="pres">
      <dgm:prSet presAssocID="{77658D5C-F5C0-452C-8BAA-AC10DF24D30F}" presName="node" presStyleLbl="node1" presStyleIdx="0" presStyleCnt="4">
        <dgm:presLayoutVars>
          <dgm:bulletEnabled val="1"/>
        </dgm:presLayoutVars>
      </dgm:prSet>
      <dgm:spPr/>
      <dgm:t>
        <a:bodyPr/>
        <a:lstStyle/>
        <a:p>
          <a:endParaRPr lang="en-US"/>
        </a:p>
      </dgm:t>
    </dgm:pt>
    <dgm:pt modelId="{92718577-A462-4ADF-82D4-A4E121ED9892}" type="pres">
      <dgm:prSet presAssocID="{2A9D0654-98A0-4097-A87F-BDAAB2FF7004}" presName="sibTrans" presStyleLbl="sibTrans2D1" presStyleIdx="0" presStyleCnt="3"/>
      <dgm:spPr/>
      <dgm:t>
        <a:bodyPr/>
        <a:lstStyle/>
        <a:p>
          <a:endParaRPr lang="en-US"/>
        </a:p>
      </dgm:t>
    </dgm:pt>
    <dgm:pt modelId="{E7815459-D05F-4553-98E2-34BD83AD7F5D}" type="pres">
      <dgm:prSet presAssocID="{2A9D0654-98A0-4097-A87F-BDAAB2FF7004}" presName="connectorText" presStyleLbl="sibTrans2D1" presStyleIdx="0" presStyleCnt="3"/>
      <dgm:spPr/>
      <dgm:t>
        <a:bodyPr/>
        <a:lstStyle/>
        <a:p>
          <a:endParaRPr lang="en-US"/>
        </a:p>
      </dgm:t>
    </dgm:pt>
    <dgm:pt modelId="{FD83D854-D57F-4346-B197-D78593F10D80}" type="pres">
      <dgm:prSet presAssocID="{2F1AA513-9A11-4D84-AF23-50F2F2B10CD4}" presName="node" presStyleLbl="node1" presStyleIdx="1" presStyleCnt="4">
        <dgm:presLayoutVars>
          <dgm:bulletEnabled val="1"/>
        </dgm:presLayoutVars>
      </dgm:prSet>
      <dgm:spPr/>
      <dgm:t>
        <a:bodyPr/>
        <a:lstStyle/>
        <a:p>
          <a:endParaRPr lang="en-US"/>
        </a:p>
      </dgm:t>
    </dgm:pt>
    <dgm:pt modelId="{A07C6366-90B5-4AC7-87C3-137D59318D5C}" type="pres">
      <dgm:prSet presAssocID="{2C3BBAE3-6C1F-4779-9579-E4E622D19E5D}" presName="sibTrans" presStyleLbl="sibTrans2D1" presStyleIdx="1" presStyleCnt="3"/>
      <dgm:spPr/>
      <dgm:t>
        <a:bodyPr/>
        <a:lstStyle/>
        <a:p>
          <a:endParaRPr lang="en-US"/>
        </a:p>
      </dgm:t>
    </dgm:pt>
    <dgm:pt modelId="{60155748-E745-44E6-8C9D-CB36F8848437}" type="pres">
      <dgm:prSet presAssocID="{2C3BBAE3-6C1F-4779-9579-E4E622D19E5D}" presName="connectorText" presStyleLbl="sibTrans2D1" presStyleIdx="1" presStyleCnt="3"/>
      <dgm:spPr/>
      <dgm:t>
        <a:bodyPr/>
        <a:lstStyle/>
        <a:p>
          <a:endParaRPr lang="en-US"/>
        </a:p>
      </dgm:t>
    </dgm:pt>
    <dgm:pt modelId="{F46BF310-40D7-4706-AA57-84281B89F6F0}" type="pres">
      <dgm:prSet presAssocID="{7432380A-A26B-43F8-8793-C6714CEDD7D5}" presName="node" presStyleLbl="node1" presStyleIdx="2" presStyleCnt="4">
        <dgm:presLayoutVars>
          <dgm:bulletEnabled val="1"/>
        </dgm:presLayoutVars>
      </dgm:prSet>
      <dgm:spPr/>
      <dgm:t>
        <a:bodyPr/>
        <a:lstStyle/>
        <a:p>
          <a:endParaRPr lang="en-US"/>
        </a:p>
      </dgm:t>
    </dgm:pt>
    <dgm:pt modelId="{1CFD3955-8AA5-42A2-89DB-CA9A5185390A}" type="pres">
      <dgm:prSet presAssocID="{A069D098-A6EB-4514-9AC3-BEBEB991FB63}" presName="sibTrans" presStyleLbl="sibTrans2D1" presStyleIdx="2" presStyleCnt="3"/>
      <dgm:spPr/>
      <dgm:t>
        <a:bodyPr/>
        <a:lstStyle/>
        <a:p>
          <a:endParaRPr lang="en-US"/>
        </a:p>
      </dgm:t>
    </dgm:pt>
    <dgm:pt modelId="{32AFF5DB-D061-416C-BBF2-59724F3FFE7B}" type="pres">
      <dgm:prSet presAssocID="{A069D098-A6EB-4514-9AC3-BEBEB991FB63}" presName="connectorText" presStyleLbl="sibTrans2D1" presStyleIdx="2" presStyleCnt="3"/>
      <dgm:spPr/>
      <dgm:t>
        <a:bodyPr/>
        <a:lstStyle/>
        <a:p>
          <a:endParaRPr lang="en-US"/>
        </a:p>
      </dgm:t>
    </dgm:pt>
    <dgm:pt modelId="{F0384054-A0E7-4ECB-9ADC-BA4656E77314}" type="pres">
      <dgm:prSet presAssocID="{E08D174A-8CAD-4E77-BF5C-CF66A3260545}" presName="node" presStyleLbl="node1" presStyleIdx="3" presStyleCnt="4">
        <dgm:presLayoutVars>
          <dgm:bulletEnabled val="1"/>
        </dgm:presLayoutVars>
      </dgm:prSet>
      <dgm:spPr/>
      <dgm:t>
        <a:bodyPr/>
        <a:lstStyle/>
        <a:p>
          <a:endParaRPr lang="en-US"/>
        </a:p>
      </dgm:t>
    </dgm:pt>
  </dgm:ptLst>
  <dgm:cxnLst>
    <dgm:cxn modelId="{96C6FBB5-E1C0-44D8-BC23-38180E062FBC}" srcId="{6515A393-807E-4064-81DF-9DA41A52BC41}" destId="{2F1AA513-9A11-4D84-AF23-50F2F2B10CD4}" srcOrd="1" destOrd="0" parTransId="{9D913982-4CAE-4BB5-AFE8-1F047F5B4D1C}" sibTransId="{2C3BBAE3-6C1F-4779-9579-E4E622D19E5D}"/>
    <dgm:cxn modelId="{64CEF47B-CEB1-422A-92ED-55295D287CDA}" type="presOf" srcId="{2F1AA513-9A11-4D84-AF23-50F2F2B10CD4}" destId="{FD83D854-D57F-4346-B197-D78593F10D80}" srcOrd="0" destOrd="0" presId="urn:microsoft.com/office/officeart/2005/8/layout/process1"/>
    <dgm:cxn modelId="{660CE9D0-6824-432D-B67C-A8902DE21F28}" srcId="{6515A393-807E-4064-81DF-9DA41A52BC41}" destId="{E08D174A-8CAD-4E77-BF5C-CF66A3260545}" srcOrd="3" destOrd="0" parTransId="{7FF335A0-7CBC-4899-9F33-D10051094CFD}" sibTransId="{CFB3E614-A7F7-4199-8B83-C85D7CC0718C}"/>
    <dgm:cxn modelId="{AFCCEDF9-8E22-4258-ABD3-D7B21A7C6549}" type="presOf" srcId="{77658D5C-F5C0-452C-8BAA-AC10DF24D30F}" destId="{7D8CB530-C4B1-44D1-B94F-5136C8D26BCB}" srcOrd="0" destOrd="0" presId="urn:microsoft.com/office/officeart/2005/8/layout/process1"/>
    <dgm:cxn modelId="{50CC3DD9-AA37-4FF7-AFCD-200F4E547C22}" type="presOf" srcId="{6515A393-807E-4064-81DF-9DA41A52BC41}" destId="{AE8CE7EB-357A-4249-9428-4F1A5CBB7E60}" srcOrd="0" destOrd="0" presId="urn:microsoft.com/office/officeart/2005/8/layout/process1"/>
    <dgm:cxn modelId="{A3281A89-CDC2-403D-B727-2DE20B80ADD7}" type="presOf" srcId="{7432380A-A26B-43F8-8793-C6714CEDD7D5}" destId="{F46BF310-40D7-4706-AA57-84281B89F6F0}" srcOrd="0" destOrd="0" presId="urn:microsoft.com/office/officeart/2005/8/layout/process1"/>
    <dgm:cxn modelId="{BA396135-4934-44A4-BF3C-1E0CEA541EE1}" type="presOf" srcId="{2C3BBAE3-6C1F-4779-9579-E4E622D19E5D}" destId="{A07C6366-90B5-4AC7-87C3-137D59318D5C}" srcOrd="0" destOrd="0" presId="urn:microsoft.com/office/officeart/2005/8/layout/process1"/>
    <dgm:cxn modelId="{A1D87A29-503E-4F34-934F-F20049126919}" type="presOf" srcId="{E08D174A-8CAD-4E77-BF5C-CF66A3260545}" destId="{F0384054-A0E7-4ECB-9ADC-BA4656E77314}" srcOrd="0" destOrd="0" presId="urn:microsoft.com/office/officeart/2005/8/layout/process1"/>
    <dgm:cxn modelId="{67680485-907D-43B8-9DE1-500848614B6D}" type="presOf" srcId="{2A9D0654-98A0-4097-A87F-BDAAB2FF7004}" destId="{E7815459-D05F-4553-98E2-34BD83AD7F5D}" srcOrd="1" destOrd="0" presId="urn:microsoft.com/office/officeart/2005/8/layout/process1"/>
    <dgm:cxn modelId="{A925AF19-0FD7-4723-81A8-1FC2BD6402B8}" type="presOf" srcId="{A069D098-A6EB-4514-9AC3-BEBEB991FB63}" destId="{1CFD3955-8AA5-42A2-89DB-CA9A5185390A}" srcOrd="0" destOrd="0" presId="urn:microsoft.com/office/officeart/2005/8/layout/process1"/>
    <dgm:cxn modelId="{2E62B943-2E98-4BF5-8688-E1A08FEC9F64}" type="presOf" srcId="{A069D098-A6EB-4514-9AC3-BEBEB991FB63}" destId="{32AFF5DB-D061-416C-BBF2-59724F3FFE7B}" srcOrd="1" destOrd="0" presId="urn:microsoft.com/office/officeart/2005/8/layout/process1"/>
    <dgm:cxn modelId="{ED421773-30CD-46EF-813D-7267E8BFCB6D}" type="presOf" srcId="{2A9D0654-98A0-4097-A87F-BDAAB2FF7004}" destId="{92718577-A462-4ADF-82D4-A4E121ED9892}" srcOrd="0" destOrd="0" presId="urn:microsoft.com/office/officeart/2005/8/layout/process1"/>
    <dgm:cxn modelId="{E8CD3E1C-3A6E-46C1-9ED4-F368079F659A}" srcId="{6515A393-807E-4064-81DF-9DA41A52BC41}" destId="{7432380A-A26B-43F8-8793-C6714CEDD7D5}" srcOrd="2" destOrd="0" parTransId="{033C9FA4-E5E4-491F-B701-CD340B8CBE79}" sibTransId="{A069D098-A6EB-4514-9AC3-BEBEB991FB63}"/>
    <dgm:cxn modelId="{CF4374C5-F67C-43A9-A633-E994DFE06976}" srcId="{6515A393-807E-4064-81DF-9DA41A52BC41}" destId="{77658D5C-F5C0-452C-8BAA-AC10DF24D30F}" srcOrd="0" destOrd="0" parTransId="{2DB5ED20-2E8D-4232-9662-E401E3BC93DE}" sibTransId="{2A9D0654-98A0-4097-A87F-BDAAB2FF7004}"/>
    <dgm:cxn modelId="{9D986CDA-590E-4243-AA62-639D658180E7}" type="presOf" srcId="{2C3BBAE3-6C1F-4779-9579-E4E622D19E5D}" destId="{60155748-E745-44E6-8C9D-CB36F8848437}" srcOrd="1" destOrd="0" presId="urn:microsoft.com/office/officeart/2005/8/layout/process1"/>
    <dgm:cxn modelId="{D7557BF2-3682-4B56-825F-01B0C20CBA65}" type="presParOf" srcId="{AE8CE7EB-357A-4249-9428-4F1A5CBB7E60}" destId="{7D8CB530-C4B1-44D1-B94F-5136C8D26BCB}" srcOrd="0" destOrd="0" presId="urn:microsoft.com/office/officeart/2005/8/layout/process1"/>
    <dgm:cxn modelId="{F929C75E-2566-4B1B-A560-86C2350FD86C}" type="presParOf" srcId="{AE8CE7EB-357A-4249-9428-4F1A5CBB7E60}" destId="{92718577-A462-4ADF-82D4-A4E121ED9892}" srcOrd="1" destOrd="0" presId="urn:microsoft.com/office/officeart/2005/8/layout/process1"/>
    <dgm:cxn modelId="{F75B582A-2570-4CB1-B506-4F0C828D3F37}" type="presParOf" srcId="{92718577-A462-4ADF-82D4-A4E121ED9892}" destId="{E7815459-D05F-4553-98E2-34BD83AD7F5D}" srcOrd="0" destOrd="0" presId="urn:microsoft.com/office/officeart/2005/8/layout/process1"/>
    <dgm:cxn modelId="{ECBE9A6B-FE67-40BF-BBEF-5D33B997A531}" type="presParOf" srcId="{AE8CE7EB-357A-4249-9428-4F1A5CBB7E60}" destId="{FD83D854-D57F-4346-B197-D78593F10D80}" srcOrd="2" destOrd="0" presId="urn:microsoft.com/office/officeart/2005/8/layout/process1"/>
    <dgm:cxn modelId="{9DBF5C19-2BE9-4A2E-A383-5C77B895B882}" type="presParOf" srcId="{AE8CE7EB-357A-4249-9428-4F1A5CBB7E60}" destId="{A07C6366-90B5-4AC7-87C3-137D59318D5C}" srcOrd="3" destOrd="0" presId="urn:microsoft.com/office/officeart/2005/8/layout/process1"/>
    <dgm:cxn modelId="{B741B548-BCD2-4A4E-92C5-A8374B6F6B72}" type="presParOf" srcId="{A07C6366-90B5-4AC7-87C3-137D59318D5C}" destId="{60155748-E745-44E6-8C9D-CB36F8848437}" srcOrd="0" destOrd="0" presId="urn:microsoft.com/office/officeart/2005/8/layout/process1"/>
    <dgm:cxn modelId="{6F156D0E-D7DC-4C1B-B32B-23D38959A8DA}" type="presParOf" srcId="{AE8CE7EB-357A-4249-9428-4F1A5CBB7E60}" destId="{F46BF310-40D7-4706-AA57-84281B89F6F0}" srcOrd="4" destOrd="0" presId="urn:microsoft.com/office/officeart/2005/8/layout/process1"/>
    <dgm:cxn modelId="{1D7DD8C1-C41F-4442-94DB-0DC395873C65}" type="presParOf" srcId="{AE8CE7EB-357A-4249-9428-4F1A5CBB7E60}" destId="{1CFD3955-8AA5-42A2-89DB-CA9A5185390A}" srcOrd="5" destOrd="0" presId="urn:microsoft.com/office/officeart/2005/8/layout/process1"/>
    <dgm:cxn modelId="{5B079ED3-2165-49CA-9BD3-BCCFBF8EE53A}" type="presParOf" srcId="{1CFD3955-8AA5-42A2-89DB-CA9A5185390A}" destId="{32AFF5DB-D061-416C-BBF2-59724F3FFE7B}" srcOrd="0" destOrd="0" presId="urn:microsoft.com/office/officeart/2005/8/layout/process1"/>
    <dgm:cxn modelId="{C5092A67-0D82-4662-91CF-043FF665A995}" type="presParOf" srcId="{AE8CE7EB-357A-4249-9428-4F1A5CBB7E60}" destId="{F0384054-A0E7-4ECB-9ADC-BA4656E77314}"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2B05E6-1560-422E-9240-0A8E696983CB}" type="doc">
      <dgm:prSet loTypeId="urn:microsoft.com/office/officeart/2005/8/layout/hProcess9" loCatId="process" qsTypeId="urn:microsoft.com/office/officeart/2005/8/quickstyle/simple1" qsCatId="simple" csTypeId="urn:microsoft.com/office/officeart/2005/8/colors/accent1_2" csCatId="accent1" phldr="1"/>
      <dgm:spPr/>
    </dgm:pt>
    <dgm:pt modelId="{4C4755DF-CA4C-420C-999B-19A18E0431D1}">
      <dgm:prSet phldrT="[Text]" custT="1"/>
      <dgm:spPr/>
      <dgm:t>
        <a:bodyPr/>
        <a:lstStyle/>
        <a:p>
          <a:r>
            <a:rPr lang="en-US" sz="2000" b="1" dirty="0" smtClean="0">
              <a:latin typeface="Arial" panose="020B0604020202020204" pitchFamily="34" charset="0"/>
              <a:cs typeface="Arial" panose="020B0604020202020204" pitchFamily="34" charset="0"/>
            </a:rPr>
            <a:t>Copper coils</a:t>
          </a:r>
          <a:endParaRPr lang="en-US" sz="2000" dirty="0"/>
        </a:p>
      </dgm:t>
    </dgm:pt>
    <dgm:pt modelId="{080ADE43-E7CA-4E43-8289-1DBF604A3811}" type="parTrans" cxnId="{4DE4766A-F4FA-41E8-AD81-23E314D418B6}">
      <dgm:prSet/>
      <dgm:spPr/>
      <dgm:t>
        <a:bodyPr/>
        <a:lstStyle/>
        <a:p>
          <a:endParaRPr lang="en-US" dirty="0"/>
        </a:p>
      </dgm:t>
    </dgm:pt>
    <dgm:pt modelId="{C075C229-D4D5-454B-A61E-8B34AAFC4D19}" type="sibTrans" cxnId="{4DE4766A-F4FA-41E8-AD81-23E314D418B6}">
      <dgm:prSet/>
      <dgm:spPr/>
      <dgm:t>
        <a:bodyPr/>
        <a:lstStyle/>
        <a:p>
          <a:endParaRPr lang="en-US" dirty="0"/>
        </a:p>
      </dgm:t>
    </dgm:pt>
    <dgm:pt modelId="{3960A843-47F7-44BF-AFCD-136C8E8425B5}">
      <dgm:prSet phldrT="[Text]" custT="1"/>
      <dgm:spPr/>
      <dgm:t>
        <a:bodyPr/>
        <a:lstStyle/>
        <a:p>
          <a:r>
            <a:rPr lang="en-US" sz="2000" b="1" dirty="0" smtClean="0">
              <a:latin typeface="Arial" panose="020B0604020202020204" pitchFamily="34" charset="0"/>
              <a:cs typeface="Arial" panose="020B0604020202020204" pitchFamily="34" charset="0"/>
            </a:rPr>
            <a:t>Piping and joints</a:t>
          </a:r>
          <a:endParaRPr lang="en-US" sz="2000" dirty="0"/>
        </a:p>
      </dgm:t>
    </dgm:pt>
    <dgm:pt modelId="{D7EE0CD1-7A5E-4AE6-B256-02A756C160EF}" type="parTrans" cxnId="{D5245277-21B5-47CC-8527-9F51B6C62D95}">
      <dgm:prSet/>
      <dgm:spPr/>
      <dgm:t>
        <a:bodyPr/>
        <a:lstStyle/>
        <a:p>
          <a:endParaRPr lang="en-US" dirty="0"/>
        </a:p>
      </dgm:t>
    </dgm:pt>
    <dgm:pt modelId="{D0456275-0CE7-406D-89B2-8AE6547B1F4A}" type="sibTrans" cxnId="{D5245277-21B5-47CC-8527-9F51B6C62D95}">
      <dgm:prSet/>
      <dgm:spPr/>
      <dgm:t>
        <a:bodyPr/>
        <a:lstStyle/>
        <a:p>
          <a:endParaRPr lang="en-US" dirty="0"/>
        </a:p>
      </dgm:t>
    </dgm:pt>
    <dgm:pt modelId="{B82671E2-5AD0-46DB-B050-E7B61053EC81}">
      <dgm:prSet phldrT="[Text]" custT="1"/>
      <dgm:spPr/>
      <dgm:t>
        <a:bodyPr/>
        <a:lstStyle/>
        <a:p>
          <a:r>
            <a:rPr lang="en-US" sz="2000" b="1" dirty="0" smtClean="0">
              <a:latin typeface="Arial" panose="020B0604020202020204" pitchFamily="34" charset="0"/>
              <a:cs typeface="Arial" panose="020B0604020202020204" pitchFamily="34" charset="0"/>
            </a:rPr>
            <a:t>Thermal collector box</a:t>
          </a:r>
          <a:endParaRPr lang="en-US" sz="2000" dirty="0"/>
        </a:p>
      </dgm:t>
    </dgm:pt>
    <dgm:pt modelId="{9DC6B424-7499-484B-AC7D-9D3A7257B830}" type="parTrans" cxnId="{DEB198C1-7703-49DA-AA86-C73C212F1B92}">
      <dgm:prSet/>
      <dgm:spPr/>
      <dgm:t>
        <a:bodyPr/>
        <a:lstStyle/>
        <a:p>
          <a:endParaRPr lang="en-US" dirty="0"/>
        </a:p>
      </dgm:t>
    </dgm:pt>
    <dgm:pt modelId="{94C0F53F-A513-4BEB-A7AC-569D0876CDFA}" type="sibTrans" cxnId="{DEB198C1-7703-49DA-AA86-C73C212F1B92}">
      <dgm:prSet/>
      <dgm:spPr/>
      <dgm:t>
        <a:bodyPr/>
        <a:lstStyle/>
        <a:p>
          <a:endParaRPr lang="en-US" dirty="0"/>
        </a:p>
      </dgm:t>
    </dgm:pt>
    <dgm:pt modelId="{CD205814-2570-4829-8FE2-1E6CAF4C5853}">
      <dgm:prSet phldrT="[Text]" custT="1"/>
      <dgm:spPr/>
      <dgm:t>
        <a:bodyPr/>
        <a:lstStyle/>
        <a:p>
          <a:r>
            <a:rPr lang="en-US" sz="2400" b="1" dirty="0" smtClean="0"/>
            <a:t>Completed project assemble </a:t>
          </a:r>
          <a:endParaRPr lang="en-US" sz="2400" b="1" dirty="0"/>
        </a:p>
      </dgm:t>
    </dgm:pt>
    <dgm:pt modelId="{AEBE97C9-713A-4C1B-953D-3FA74652CBE3}" type="parTrans" cxnId="{89821F3D-A8B6-4369-8453-9FED3D915AB1}">
      <dgm:prSet/>
      <dgm:spPr/>
      <dgm:t>
        <a:bodyPr/>
        <a:lstStyle/>
        <a:p>
          <a:endParaRPr lang="en-US" dirty="0"/>
        </a:p>
      </dgm:t>
    </dgm:pt>
    <dgm:pt modelId="{F96E3323-E63E-4F1C-8954-A69F8B85442A}" type="sibTrans" cxnId="{89821F3D-A8B6-4369-8453-9FED3D915AB1}">
      <dgm:prSet/>
      <dgm:spPr/>
      <dgm:t>
        <a:bodyPr/>
        <a:lstStyle/>
        <a:p>
          <a:endParaRPr lang="en-US" dirty="0"/>
        </a:p>
      </dgm:t>
    </dgm:pt>
    <dgm:pt modelId="{70154549-1095-41CE-B915-72F7492746DC}" type="pres">
      <dgm:prSet presAssocID="{D42B05E6-1560-422E-9240-0A8E696983CB}" presName="CompostProcess" presStyleCnt="0">
        <dgm:presLayoutVars>
          <dgm:dir/>
          <dgm:resizeHandles val="exact"/>
        </dgm:presLayoutVars>
      </dgm:prSet>
      <dgm:spPr/>
    </dgm:pt>
    <dgm:pt modelId="{9D939DE6-88DE-436D-9CC4-CFB7EC7013D7}" type="pres">
      <dgm:prSet presAssocID="{D42B05E6-1560-422E-9240-0A8E696983CB}" presName="arrow" presStyleLbl="bgShp" presStyleIdx="0" presStyleCnt="1" custScaleX="92321" custScaleY="91927" custLinFactNeighborX="-11585"/>
      <dgm:spPr/>
    </dgm:pt>
    <dgm:pt modelId="{6C82FA67-8B2E-4211-9279-8FC2FCEFB5A3}" type="pres">
      <dgm:prSet presAssocID="{D42B05E6-1560-422E-9240-0A8E696983CB}" presName="linearProcess" presStyleCnt="0"/>
      <dgm:spPr/>
    </dgm:pt>
    <dgm:pt modelId="{FDE7C0C6-CF51-4386-BEAA-AF4AF1180C88}" type="pres">
      <dgm:prSet presAssocID="{4C4755DF-CA4C-420C-999B-19A18E0431D1}" presName="textNode" presStyleLbl="node1" presStyleIdx="0" presStyleCnt="4" custScaleX="80266" custScaleY="88773" custLinFactNeighborX="38313">
        <dgm:presLayoutVars>
          <dgm:bulletEnabled val="1"/>
        </dgm:presLayoutVars>
      </dgm:prSet>
      <dgm:spPr/>
      <dgm:t>
        <a:bodyPr/>
        <a:lstStyle/>
        <a:p>
          <a:endParaRPr lang="en-US"/>
        </a:p>
      </dgm:t>
    </dgm:pt>
    <dgm:pt modelId="{BC498553-0219-40FE-9417-1409ABAC50C3}" type="pres">
      <dgm:prSet presAssocID="{C075C229-D4D5-454B-A61E-8B34AAFC4D19}" presName="sibTrans" presStyleCnt="0"/>
      <dgm:spPr/>
    </dgm:pt>
    <dgm:pt modelId="{E9E42E31-5775-44F8-96A8-35A73BFDDD7C}" type="pres">
      <dgm:prSet presAssocID="{3960A843-47F7-44BF-AFCD-136C8E8425B5}" presName="textNode" presStyleLbl="node1" presStyleIdx="1" presStyleCnt="4" custScaleX="80266" custScaleY="88773" custLinFactNeighborX="-47149">
        <dgm:presLayoutVars>
          <dgm:bulletEnabled val="1"/>
        </dgm:presLayoutVars>
      </dgm:prSet>
      <dgm:spPr/>
      <dgm:t>
        <a:bodyPr/>
        <a:lstStyle/>
        <a:p>
          <a:endParaRPr lang="en-US"/>
        </a:p>
      </dgm:t>
    </dgm:pt>
    <dgm:pt modelId="{75075EA3-69D4-49AF-9EAB-2B2024A3C776}" type="pres">
      <dgm:prSet presAssocID="{D0456275-0CE7-406D-89B2-8AE6547B1F4A}" presName="sibTrans" presStyleCnt="0"/>
      <dgm:spPr/>
    </dgm:pt>
    <dgm:pt modelId="{DBF2CE9A-166B-4403-BB1E-3C2FBBD72990}" type="pres">
      <dgm:prSet presAssocID="{B82671E2-5AD0-46DB-B050-E7B61053EC81}" presName="textNode" presStyleLbl="node1" presStyleIdx="2" presStyleCnt="4" custScaleX="80266" custScaleY="88773" custLinFactX="-4489" custLinFactNeighborX="-100000">
        <dgm:presLayoutVars>
          <dgm:bulletEnabled val="1"/>
        </dgm:presLayoutVars>
      </dgm:prSet>
      <dgm:spPr/>
      <dgm:t>
        <a:bodyPr/>
        <a:lstStyle/>
        <a:p>
          <a:endParaRPr lang="en-US"/>
        </a:p>
      </dgm:t>
    </dgm:pt>
    <dgm:pt modelId="{82452F31-01A1-4743-8349-CF9DE8FBC47A}" type="pres">
      <dgm:prSet presAssocID="{94C0F53F-A513-4BEB-A7AC-569D0876CDFA}" presName="sibTrans" presStyleCnt="0"/>
      <dgm:spPr/>
    </dgm:pt>
    <dgm:pt modelId="{A2DE932B-0461-4822-BC80-815D495DB321}" type="pres">
      <dgm:prSet presAssocID="{CD205814-2570-4829-8FE2-1E6CAF4C5853}" presName="textNode" presStyleLbl="node1" presStyleIdx="3" presStyleCnt="4" custScaleX="69546" custScaleY="181944" custLinFactX="17091" custLinFactNeighborX="100000" custLinFactNeighborY="-2168">
        <dgm:presLayoutVars>
          <dgm:bulletEnabled val="1"/>
        </dgm:presLayoutVars>
      </dgm:prSet>
      <dgm:spPr/>
      <dgm:t>
        <a:bodyPr/>
        <a:lstStyle/>
        <a:p>
          <a:endParaRPr lang="en-US"/>
        </a:p>
      </dgm:t>
    </dgm:pt>
  </dgm:ptLst>
  <dgm:cxnLst>
    <dgm:cxn modelId="{F71791C5-FDFE-42C5-9D69-9184EA6582CD}" type="presOf" srcId="{CD205814-2570-4829-8FE2-1E6CAF4C5853}" destId="{A2DE932B-0461-4822-BC80-815D495DB321}" srcOrd="0" destOrd="0" presId="urn:microsoft.com/office/officeart/2005/8/layout/hProcess9"/>
    <dgm:cxn modelId="{F5D7F838-95D8-402B-B427-0AF5A2066512}" type="presOf" srcId="{4C4755DF-CA4C-420C-999B-19A18E0431D1}" destId="{FDE7C0C6-CF51-4386-BEAA-AF4AF1180C88}" srcOrd="0" destOrd="0" presId="urn:microsoft.com/office/officeart/2005/8/layout/hProcess9"/>
    <dgm:cxn modelId="{DEB198C1-7703-49DA-AA86-C73C212F1B92}" srcId="{D42B05E6-1560-422E-9240-0A8E696983CB}" destId="{B82671E2-5AD0-46DB-B050-E7B61053EC81}" srcOrd="2" destOrd="0" parTransId="{9DC6B424-7499-484B-AC7D-9D3A7257B830}" sibTransId="{94C0F53F-A513-4BEB-A7AC-569D0876CDFA}"/>
    <dgm:cxn modelId="{89821F3D-A8B6-4369-8453-9FED3D915AB1}" srcId="{D42B05E6-1560-422E-9240-0A8E696983CB}" destId="{CD205814-2570-4829-8FE2-1E6CAF4C5853}" srcOrd="3" destOrd="0" parTransId="{AEBE97C9-713A-4C1B-953D-3FA74652CBE3}" sibTransId="{F96E3323-E63E-4F1C-8954-A69F8B85442A}"/>
    <dgm:cxn modelId="{D5245277-21B5-47CC-8527-9F51B6C62D95}" srcId="{D42B05E6-1560-422E-9240-0A8E696983CB}" destId="{3960A843-47F7-44BF-AFCD-136C8E8425B5}" srcOrd="1" destOrd="0" parTransId="{D7EE0CD1-7A5E-4AE6-B256-02A756C160EF}" sibTransId="{D0456275-0CE7-406D-89B2-8AE6547B1F4A}"/>
    <dgm:cxn modelId="{EAA7131E-5184-4747-A2A4-630A8C968A91}" type="presOf" srcId="{D42B05E6-1560-422E-9240-0A8E696983CB}" destId="{70154549-1095-41CE-B915-72F7492746DC}" srcOrd="0" destOrd="0" presId="urn:microsoft.com/office/officeart/2005/8/layout/hProcess9"/>
    <dgm:cxn modelId="{48125BA4-96AD-4EA3-82AB-8A3B2DAF09A2}" type="presOf" srcId="{3960A843-47F7-44BF-AFCD-136C8E8425B5}" destId="{E9E42E31-5775-44F8-96A8-35A73BFDDD7C}" srcOrd="0" destOrd="0" presId="urn:microsoft.com/office/officeart/2005/8/layout/hProcess9"/>
    <dgm:cxn modelId="{4DE4766A-F4FA-41E8-AD81-23E314D418B6}" srcId="{D42B05E6-1560-422E-9240-0A8E696983CB}" destId="{4C4755DF-CA4C-420C-999B-19A18E0431D1}" srcOrd="0" destOrd="0" parTransId="{080ADE43-E7CA-4E43-8289-1DBF604A3811}" sibTransId="{C075C229-D4D5-454B-A61E-8B34AAFC4D19}"/>
    <dgm:cxn modelId="{7BBC3097-73B4-4CCE-95E0-D186F89ADC8A}" type="presOf" srcId="{B82671E2-5AD0-46DB-B050-E7B61053EC81}" destId="{DBF2CE9A-166B-4403-BB1E-3C2FBBD72990}" srcOrd="0" destOrd="0" presId="urn:microsoft.com/office/officeart/2005/8/layout/hProcess9"/>
    <dgm:cxn modelId="{18C72824-9B6F-4BDB-9F25-522D25EDC45F}" type="presParOf" srcId="{70154549-1095-41CE-B915-72F7492746DC}" destId="{9D939DE6-88DE-436D-9CC4-CFB7EC7013D7}" srcOrd="0" destOrd="0" presId="urn:microsoft.com/office/officeart/2005/8/layout/hProcess9"/>
    <dgm:cxn modelId="{7F7DFAEF-FC81-470E-8FC1-D58000B195E7}" type="presParOf" srcId="{70154549-1095-41CE-B915-72F7492746DC}" destId="{6C82FA67-8B2E-4211-9279-8FC2FCEFB5A3}" srcOrd="1" destOrd="0" presId="urn:microsoft.com/office/officeart/2005/8/layout/hProcess9"/>
    <dgm:cxn modelId="{C337B413-F68F-48F8-A98A-CC2275BDA6E0}" type="presParOf" srcId="{6C82FA67-8B2E-4211-9279-8FC2FCEFB5A3}" destId="{FDE7C0C6-CF51-4386-BEAA-AF4AF1180C88}" srcOrd="0" destOrd="0" presId="urn:microsoft.com/office/officeart/2005/8/layout/hProcess9"/>
    <dgm:cxn modelId="{E32A9D1C-1EFE-4CB2-BDF4-957D65FC6B09}" type="presParOf" srcId="{6C82FA67-8B2E-4211-9279-8FC2FCEFB5A3}" destId="{BC498553-0219-40FE-9417-1409ABAC50C3}" srcOrd="1" destOrd="0" presId="urn:microsoft.com/office/officeart/2005/8/layout/hProcess9"/>
    <dgm:cxn modelId="{3CD71B50-F1DF-4075-AF16-37FACAD6E90C}" type="presParOf" srcId="{6C82FA67-8B2E-4211-9279-8FC2FCEFB5A3}" destId="{E9E42E31-5775-44F8-96A8-35A73BFDDD7C}" srcOrd="2" destOrd="0" presId="urn:microsoft.com/office/officeart/2005/8/layout/hProcess9"/>
    <dgm:cxn modelId="{916B6B81-B845-4F54-8E5D-CB61760B70B7}" type="presParOf" srcId="{6C82FA67-8B2E-4211-9279-8FC2FCEFB5A3}" destId="{75075EA3-69D4-49AF-9EAB-2B2024A3C776}" srcOrd="3" destOrd="0" presId="urn:microsoft.com/office/officeart/2005/8/layout/hProcess9"/>
    <dgm:cxn modelId="{7E770F70-FBB3-482B-B273-63CB583F7AE6}" type="presParOf" srcId="{6C82FA67-8B2E-4211-9279-8FC2FCEFB5A3}" destId="{DBF2CE9A-166B-4403-BB1E-3C2FBBD72990}" srcOrd="4" destOrd="0" presId="urn:microsoft.com/office/officeart/2005/8/layout/hProcess9"/>
    <dgm:cxn modelId="{3C45DD0D-03ED-4835-8A56-A6FFE2DC73A0}" type="presParOf" srcId="{6C82FA67-8B2E-4211-9279-8FC2FCEFB5A3}" destId="{82452F31-01A1-4743-8349-CF9DE8FBC47A}" srcOrd="5" destOrd="0" presId="urn:microsoft.com/office/officeart/2005/8/layout/hProcess9"/>
    <dgm:cxn modelId="{F6FF34C8-CC7F-4C88-B066-888070FACFB2}" type="presParOf" srcId="{6C82FA67-8B2E-4211-9279-8FC2FCEFB5A3}" destId="{A2DE932B-0461-4822-BC80-815D495DB321}"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DF7E06-3111-49EE-8D7E-3754073BB166}" type="doc">
      <dgm:prSet loTypeId="urn:microsoft.com/office/officeart/2008/layout/VerticalCurvedList" loCatId="list" qsTypeId="urn:microsoft.com/office/officeart/2005/8/quickstyle/simple3" qsCatId="simple" csTypeId="urn:microsoft.com/office/officeart/2005/8/colors/accent1_4" csCatId="accent1" phldr="1"/>
      <dgm:spPr/>
      <dgm:t>
        <a:bodyPr/>
        <a:lstStyle/>
        <a:p>
          <a:endParaRPr lang="en-US"/>
        </a:p>
      </dgm:t>
    </dgm:pt>
    <dgm:pt modelId="{C5AEF871-C0FF-43A0-946B-350010632BDD}">
      <dgm:prSet phldrT="[Text]"/>
      <dgm:spPr/>
      <dgm:t>
        <a:bodyPr/>
        <a:lstStyle/>
        <a:p>
          <a:r>
            <a:rPr lang="en-US" dirty="0"/>
            <a:t>Thermal collector Tinfoil</a:t>
          </a:r>
        </a:p>
      </dgm:t>
    </dgm:pt>
    <dgm:pt modelId="{D0AC8F1C-0490-40DC-9997-CDAD1F448E2F}" type="parTrans" cxnId="{0A35243B-9B09-47E6-A8FE-7927913875B9}">
      <dgm:prSet/>
      <dgm:spPr/>
      <dgm:t>
        <a:bodyPr/>
        <a:lstStyle/>
        <a:p>
          <a:endParaRPr lang="en-US"/>
        </a:p>
      </dgm:t>
    </dgm:pt>
    <dgm:pt modelId="{BF425489-8837-4E56-9B17-A24A9A164CE7}" type="sibTrans" cxnId="{0A35243B-9B09-47E6-A8FE-7927913875B9}">
      <dgm:prSet/>
      <dgm:spPr/>
      <dgm:t>
        <a:bodyPr/>
        <a:lstStyle/>
        <a:p>
          <a:endParaRPr lang="en-US"/>
        </a:p>
      </dgm:t>
    </dgm:pt>
    <dgm:pt modelId="{7E73B924-9C7F-4138-A522-6827D4495371}">
      <dgm:prSet phldrT="[Text]"/>
      <dgm:spPr/>
      <dgm:t>
        <a:bodyPr/>
        <a:lstStyle/>
        <a:p>
          <a:r>
            <a:rPr lang="en-US" dirty="0"/>
            <a:t>High fluid velocity and air bubbles in the flow</a:t>
          </a:r>
        </a:p>
      </dgm:t>
    </dgm:pt>
    <dgm:pt modelId="{8911BD80-DBFF-483B-910F-C35EB376035F}" type="parTrans" cxnId="{DF5A26D2-E197-4569-B8EE-33AC729DC35A}">
      <dgm:prSet/>
      <dgm:spPr/>
      <dgm:t>
        <a:bodyPr/>
        <a:lstStyle/>
        <a:p>
          <a:endParaRPr lang="en-US"/>
        </a:p>
      </dgm:t>
    </dgm:pt>
    <dgm:pt modelId="{CF80324E-AE14-486C-9AF5-B93631859060}" type="sibTrans" cxnId="{DF5A26D2-E197-4569-B8EE-33AC729DC35A}">
      <dgm:prSet/>
      <dgm:spPr/>
      <dgm:t>
        <a:bodyPr/>
        <a:lstStyle/>
        <a:p>
          <a:endParaRPr lang="en-US"/>
        </a:p>
      </dgm:t>
    </dgm:pt>
    <dgm:pt modelId="{AE959FEE-9B3E-4E9E-BEBF-B8FE342B8B51}">
      <dgm:prSet/>
      <dgm:spPr/>
      <dgm:t>
        <a:bodyPr/>
        <a:lstStyle/>
        <a:p>
          <a:r>
            <a:rPr lang="en-US" dirty="0"/>
            <a:t>Collector box glass door &amp; light bulb glass cover</a:t>
          </a:r>
        </a:p>
      </dgm:t>
    </dgm:pt>
    <dgm:pt modelId="{065F5F22-401E-40BA-9DC8-9B80AD501746}" type="parTrans" cxnId="{589B7A79-5298-45A1-A0A6-6D9527EA21F9}">
      <dgm:prSet/>
      <dgm:spPr/>
      <dgm:t>
        <a:bodyPr/>
        <a:lstStyle/>
        <a:p>
          <a:endParaRPr lang="en-US"/>
        </a:p>
      </dgm:t>
    </dgm:pt>
    <dgm:pt modelId="{6E0F899B-AB86-44FA-914B-566CAA1DD136}" type="sibTrans" cxnId="{589B7A79-5298-45A1-A0A6-6D9527EA21F9}">
      <dgm:prSet/>
      <dgm:spPr/>
      <dgm:t>
        <a:bodyPr/>
        <a:lstStyle/>
        <a:p>
          <a:endParaRPr lang="en-US"/>
        </a:p>
      </dgm:t>
    </dgm:pt>
    <dgm:pt modelId="{35A60AD2-F7DE-4AF0-A958-32F567F2EEB4}">
      <dgm:prSet/>
      <dgm:spPr/>
      <dgm:t>
        <a:bodyPr/>
        <a:lstStyle/>
        <a:p>
          <a:r>
            <a:rPr lang="en-US" dirty="0"/>
            <a:t>Radiation source (Heater)</a:t>
          </a:r>
        </a:p>
      </dgm:t>
    </dgm:pt>
    <dgm:pt modelId="{90C8B6CE-CF58-4EFF-A554-7B762548CF29}" type="parTrans" cxnId="{472D20E9-3578-43F3-8A0C-141FEE23CC6B}">
      <dgm:prSet/>
      <dgm:spPr/>
      <dgm:t>
        <a:bodyPr/>
        <a:lstStyle/>
        <a:p>
          <a:endParaRPr lang="en-US"/>
        </a:p>
      </dgm:t>
    </dgm:pt>
    <dgm:pt modelId="{966A15D6-D9B3-4743-B796-7DB37811B170}" type="sibTrans" cxnId="{472D20E9-3578-43F3-8A0C-141FEE23CC6B}">
      <dgm:prSet/>
      <dgm:spPr/>
      <dgm:t>
        <a:bodyPr/>
        <a:lstStyle/>
        <a:p>
          <a:endParaRPr lang="en-US"/>
        </a:p>
      </dgm:t>
    </dgm:pt>
    <dgm:pt modelId="{78650B5F-AB65-4E17-ACA3-278F243DE978}">
      <dgm:prSet/>
      <dgm:spPr/>
      <dgm:t>
        <a:bodyPr/>
        <a:lstStyle/>
        <a:p>
          <a:r>
            <a:rPr lang="en-US" dirty="0"/>
            <a:t>Copper coil color</a:t>
          </a:r>
        </a:p>
      </dgm:t>
    </dgm:pt>
    <dgm:pt modelId="{640F7F44-12F2-4FB3-B324-0899B4C9597A}" type="parTrans" cxnId="{F2A02DB2-4CC5-49D5-993F-C53EE42422E9}">
      <dgm:prSet/>
      <dgm:spPr/>
      <dgm:t>
        <a:bodyPr/>
        <a:lstStyle/>
        <a:p>
          <a:endParaRPr lang="en-US"/>
        </a:p>
      </dgm:t>
    </dgm:pt>
    <dgm:pt modelId="{516BCB72-40E2-4DD4-8348-1BC5C01610B9}" type="sibTrans" cxnId="{F2A02DB2-4CC5-49D5-993F-C53EE42422E9}">
      <dgm:prSet/>
      <dgm:spPr/>
      <dgm:t>
        <a:bodyPr/>
        <a:lstStyle/>
        <a:p>
          <a:endParaRPr lang="en-US"/>
        </a:p>
      </dgm:t>
    </dgm:pt>
    <dgm:pt modelId="{E9D2DF30-C699-42A3-B1FC-12761E2E1198}" type="pres">
      <dgm:prSet presAssocID="{4FDF7E06-3111-49EE-8D7E-3754073BB166}" presName="Name0" presStyleCnt="0">
        <dgm:presLayoutVars>
          <dgm:chMax val="7"/>
          <dgm:chPref val="7"/>
          <dgm:dir/>
        </dgm:presLayoutVars>
      </dgm:prSet>
      <dgm:spPr/>
      <dgm:t>
        <a:bodyPr/>
        <a:lstStyle/>
        <a:p>
          <a:endParaRPr lang="en-US"/>
        </a:p>
      </dgm:t>
    </dgm:pt>
    <dgm:pt modelId="{5C7D1375-FA76-4E6E-89B5-9CCBABED0366}" type="pres">
      <dgm:prSet presAssocID="{4FDF7E06-3111-49EE-8D7E-3754073BB166}" presName="Name1" presStyleCnt="0"/>
      <dgm:spPr/>
      <dgm:t>
        <a:bodyPr/>
        <a:lstStyle/>
        <a:p>
          <a:endParaRPr lang="en-US"/>
        </a:p>
      </dgm:t>
    </dgm:pt>
    <dgm:pt modelId="{C986A9F6-5C6C-4528-9EA4-0AED733793DA}" type="pres">
      <dgm:prSet presAssocID="{4FDF7E06-3111-49EE-8D7E-3754073BB166}" presName="cycle" presStyleCnt="0"/>
      <dgm:spPr/>
      <dgm:t>
        <a:bodyPr/>
        <a:lstStyle/>
        <a:p>
          <a:endParaRPr lang="en-US"/>
        </a:p>
      </dgm:t>
    </dgm:pt>
    <dgm:pt modelId="{7BFB9C6A-223D-4A8D-BF5E-3F544AFE7BF3}" type="pres">
      <dgm:prSet presAssocID="{4FDF7E06-3111-49EE-8D7E-3754073BB166}" presName="srcNode" presStyleLbl="node1" presStyleIdx="0" presStyleCnt="5"/>
      <dgm:spPr/>
      <dgm:t>
        <a:bodyPr/>
        <a:lstStyle/>
        <a:p>
          <a:endParaRPr lang="en-US"/>
        </a:p>
      </dgm:t>
    </dgm:pt>
    <dgm:pt modelId="{8449C95C-7275-42FA-8E98-E771C3FA3DAF}" type="pres">
      <dgm:prSet presAssocID="{4FDF7E06-3111-49EE-8D7E-3754073BB166}" presName="conn" presStyleLbl="parChTrans1D2" presStyleIdx="0" presStyleCnt="1"/>
      <dgm:spPr/>
      <dgm:t>
        <a:bodyPr/>
        <a:lstStyle/>
        <a:p>
          <a:endParaRPr lang="en-US"/>
        </a:p>
      </dgm:t>
    </dgm:pt>
    <dgm:pt modelId="{48D1BA97-2D1C-49E9-956C-48F578B3C0A9}" type="pres">
      <dgm:prSet presAssocID="{4FDF7E06-3111-49EE-8D7E-3754073BB166}" presName="extraNode" presStyleLbl="node1" presStyleIdx="0" presStyleCnt="5"/>
      <dgm:spPr/>
      <dgm:t>
        <a:bodyPr/>
        <a:lstStyle/>
        <a:p>
          <a:endParaRPr lang="en-US"/>
        </a:p>
      </dgm:t>
    </dgm:pt>
    <dgm:pt modelId="{53C13BA9-6BBE-42A6-96EF-41781E4C76AC}" type="pres">
      <dgm:prSet presAssocID="{4FDF7E06-3111-49EE-8D7E-3754073BB166}" presName="dstNode" presStyleLbl="node1" presStyleIdx="0" presStyleCnt="5"/>
      <dgm:spPr/>
      <dgm:t>
        <a:bodyPr/>
        <a:lstStyle/>
        <a:p>
          <a:endParaRPr lang="en-US"/>
        </a:p>
      </dgm:t>
    </dgm:pt>
    <dgm:pt modelId="{0292FF22-984B-4E5C-AB06-7A132584804F}" type="pres">
      <dgm:prSet presAssocID="{C5AEF871-C0FF-43A0-946B-350010632BDD}" presName="text_1" presStyleLbl="node1" presStyleIdx="0" presStyleCnt="5">
        <dgm:presLayoutVars>
          <dgm:bulletEnabled val="1"/>
        </dgm:presLayoutVars>
      </dgm:prSet>
      <dgm:spPr/>
      <dgm:t>
        <a:bodyPr/>
        <a:lstStyle/>
        <a:p>
          <a:endParaRPr lang="en-US"/>
        </a:p>
      </dgm:t>
    </dgm:pt>
    <dgm:pt modelId="{36F86F3E-A246-4397-833D-CAB549EE2295}" type="pres">
      <dgm:prSet presAssocID="{C5AEF871-C0FF-43A0-946B-350010632BDD}" presName="accent_1" presStyleCnt="0"/>
      <dgm:spPr/>
      <dgm:t>
        <a:bodyPr/>
        <a:lstStyle/>
        <a:p>
          <a:endParaRPr lang="en-US"/>
        </a:p>
      </dgm:t>
    </dgm:pt>
    <dgm:pt modelId="{EF5525B1-492D-4C18-A9A2-C8232781917D}" type="pres">
      <dgm:prSet presAssocID="{C5AEF871-C0FF-43A0-946B-350010632BDD}" presName="accentRepeatNode" presStyleLbl="solidFgAcc1" presStyleIdx="0" presStyleCnt="5"/>
      <dgm:spPr/>
      <dgm:t>
        <a:bodyPr/>
        <a:lstStyle/>
        <a:p>
          <a:endParaRPr lang="en-US"/>
        </a:p>
      </dgm:t>
    </dgm:pt>
    <dgm:pt modelId="{F6CE5E4D-5CE8-4732-B67F-34D5C9CC842F}" type="pres">
      <dgm:prSet presAssocID="{7E73B924-9C7F-4138-A522-6827D4495371}" presName="text_2" presStyleLbl="node1" presStyleIdx="1" presStyleCnt="5">
        <dgm:presLayoutVars>
          <dgm:bulletEnabled val="1"/>
        </dgm:presLayoutVars>
      </dgm:prSet>
      <dgm:spPr/>
      <dgm:t>
        <a:bodyPr/>
        <a:lstStyle/>
        <a:p>
          <a:endParaRPr lang="en-US"/>
        </a:p>
      </dgm:t>
    </dgm:pt>
    <dgm:pt modelId="{BA5F3F4A-230F-46EE-9E69-388105A65A7F}" type="pres">
      <dgm:prSet presAssocID="{7E73B924-9C7F-4138-A522-6827D4495371}" presName="accent_2" presStyleCnt="0"/>
      <dgm:spPr/>
      <dgm:t>
        <a:bodyPr/>
        <a:lstStyle/>
        <a:p>
          <a:endParaRPr lang="en-US"/>
        </a:p>
      </dgm:t>
    </dgm:pt>
    <dgm:pt modelId="{64486705-1614-4E6E-B240-67C3015248BE}" type="pres">
      <dgm:prSet presAssocID="{7E73B924-9C7F-4138-A522-6827D4495371}" presName="accentRepeatNode" presStyleLbl="solidFgAcc1" presStyleIdx="1" presStyleCnt="5"/>
      <dgm:spPr/>
      <dgm:t>
        <a:bodyPr/>
        <a:lstStyle/>
        <a:p>
          <a:endParaRPr lang="en-US"/>
        </a:p>
      </dgm:t>
    </dgm:pt>
    <dgm:pt modelId="{82F0D262-B920-4065-ABB0-0B50F2EA473E}" type="pres">
      <dgm:prSet presAssocID="{35A60AD2-F7DE-4AF0-A958-32F567F2EEB4}" presName="text_3" presStyleLbl="node1" presStyleIdx="2" presStyleCnt="5">
        <dgm:presLayoutVars>
          <dgm:bulletEnabled val="1"/>
        </dgm:presLayoutVars>
      </dgm:prSet>
      <dgm:spPr/>
      <dgm:t>
        <a:bodyPr/>
        <a:lstStyle/>
        <a:p>
          <a:endParaRPr lang="en-US"/>
        </a:p>
      </dgm:t>
    </dgm:pt>
    <dgm:pt modelId="{919829DB-509A-4686-9924-289288E80952}" type="pres">
      <dgm:prSet presAssocID="{35A60AD2-F7DE-4AF0-A958-32F567F2EEB4}" presName="accent_3" presStyleCnt="0"/>
      <dgm:spPr/>
      <dgm:t>
        <a:bodyPr/>
        <a:lstStyle/>
        <a:p>
          <a:endParaRPr lang="en-US"/>
        </a:p>
      </dgm:t>
    </dgm:pt>
    <dgm:pt modelId="{CE9B5B2D-72ED-4237-AB17-A4D929CC5FF5}" type="pres">
      <dgm:prSet presAssocID="{35A60AD2-F7DE-4AF0-A958-32F567F2EEB4}" presName="accentRepeatNode" presStyleLbl="solidFgAcc1" presStyleIdx="2" presStyleCnt="5"/>
      <dgm:spPr/>
      <dgm:t>
        <a:bodyPr/>
        <a:lstStyle/>
        <a:p>
          <a:endParaRPr lang="en-US"/>
        </a:p>
      </dgm:t>
    </dgm:pt>
    <dgm:pt modelId="{4A184ECB-BA61-4407-8268-606975104B15}" type="pres">
      <dgm:prSet presAssocID="{AE959FEE-9B3E-4E9E-BEBF-B8FE342B8B51}" presName="text_4" presStyleLbl="node1" presStyleIdx="3" presStyleCnt="5">
        <dgm:presLayoutVars>
          <dgm:bulletEnabled val="1"/>
        </dgm:presLayoutVars>
      </dgm:prSet>
      <dgm:spPr/>
      <dgm:t>
        <a:bodyPr/>
        <a:lstStyle/>
        <a:p>
          <a:endParaRPr lang="en-US"/>
        </a:p>
      </dgm:t>
    </dgm:pt>
    <dgm:pt modelId="{C0F6E0AE-2251-4AD3-BBEA-D7251F4827E3}" type="pres">
      <dgm:prSet presAssocID="{AE959FEE-9B3E-4E9E-BEBF-B8FE342B8B51}" presName="accent_4" presStyleCnt="0"/>
      <dgm:spPr/>
      <dgm:t>
        <a:bodyPr/>
        <a:lstStyle/>
        <a:p>
          <a:endParaRPr lang="en-US"/>
        </a:p>
      </dgm:t>
    </dgm:pt>
    <dgm:pt modelId="{D1D49F7D-1FD7-4537-A0B2-221CFD8060D2}" type="pres">
      <dgm:prSet presAssocID="{AE959FEE-9B3E-4E9E-BEBF-B8FE342B8B51}" presName="accentRepeatNode" presStyleLbl="solidFgAcc1" presStyleIdx="3" presStyleCnt="5"/>
      <dgm:spPr/>
      <dgm:t>
        <a:bodyPr/>
        <a:lstStyle/>
        <a:p>
          <a:endParaRPr lang="en-US"/>
        </a:p>
      </dgm:t>
    </dgm:pt>
    <dgm:pt modelId="{5D796816-071F-4CB7-B581-0CF8721CA396}" type="pres">
      <dgm:prSet presAssocID="{78650B5F-AB65-4E17-ACA3-278F243DE978}" presName="text_5" presStyleLbl="node1" presStyleIdx="4" presStyleCnt="5">
        <dgm:presLayoutVars>
          <dgm:bulletEnabled val="1"/>
        </dgm:presLayoutVars>
      </dgm:prSet>
      <dgm:spPr/>
      <dgm:t>
        <a:bodyPr/>
        <a:lstStyle/>
        <a:p>
          <a:endParaRPr lang="en-US"/>
        </a:p>
      </dgm:t>
    </dgm:pt>
    <dgm:pt modelId="{6F4288CE-6859-4F08-A926-E5DDAE974F45}" type="pres">
      <dgm:prSet presAssocID="{78650B5F-AB65-4E17-ACA3-278F243DE978}" presName="accent_5" presStyleCnt="0"/>
      <dgm:spPr/>
      <dgm:t>
        <a:bodyPr/>
        <a:lstStyle/>
        <a:p>
          <a:endParaRPr lang="en-US"/>
        </a:p>
      </dgm:t>
    </dgm:pt>
    <dgm:pt modelId="{C96ED078-607C-4AF5-8A00-59BDAFCB35F3}" type="pres">
      <dgm:prSet presAssocID="{78650B5F-AB65-4E17-ACA3-278F243DE978}" presName="accentRepeatNode" presStyleLbl="solidFgAcc1" presStyleIdx="4" presStyleCnt="5"/>
      <dgm:spPr/>
      <dgm:t>
        <a:bodyPr/>
        <a:lstStyle/>
        <a:p>
          <a:endParaRPr lang="en-US"/>
        </a:p>
      </dgm:t>
    </dgm:pt>
  </dgm:ptLst>
  <dgm:cxnLst>
    <dgm:cxn modelId="{DF5A26D2-E197-4569-B8EE-33AC729DC35A}" srcId="{4FDF7E06-3111-49EE-8D7E-3754073BB166}" destId="{7E73B924-9C7F-4138-A522-6827D4495371}" srcOrd="1" destOrd="0" parTransId="{8911BD80-DBFF-483B-910F-C35EB376035F}" sibTransId="{CF80324E-AE14-486C-9AF5-B93631859060}"/>
    <dgm:cxn modelId="{952594B7-AEBA-4E33-B302-D2A39ACD6F73}" type="presOf" srcId="{C5AEF871-C0FF-43A0-946B-350010632BDD}" destId="{0292FF22-984B-4E5C-AB06-7A132584804F}" srcOrd="0" destOrd="0" presId="urn:microsoft.com/office/officeart/2008/layout/VerticalCurvedList"/>
    <dgm:cxn modelId="{589B7A79-5298-45A1-A0A6-6D9527EA21F9}" srcId="{4FDF7E06-3111-49EE-8D7E-3754073BB166}" destId="{AE959FEE-9B3E-4E9E-BEBF-B8FE342B8B51}" srcOrd="3" destOrd="0" parTransId="{065F5F22-401E-40BA-9DC8-9B80AD501746}" sibTransId="{6E0F899B-AB86-44FA-914B-566CAA1DD136}"/>
    <dgm:cxn modelId="{01685572-B3ED-4168-BAF3-4169524B5BB1}" type="presOf" srcId="{4FDF7E06-3111-49EE-8D7E-3754073BB166}" destId="{E9D2DF30-C699-42A3-B1FC-12761E2E1198}" srcOrd="0" destOrd="0" presId="urn:microsoft.com/office/officeart/2008/layout/VerticalCurvedList"/>
    <dgm:cxn modelId="{1F1BD96E-EDC7-4E16-A3C8-14D589BD5E94}" type="presOf" srcId="{BF425489-8837-4E56-9B17-A24A9A164CE7}" destId="{8449C95C-7275-42FA-8E98-E771C3FA3DAF}" srcOrd="0" destOrd="0" presId="urn:microsoft.com/office/officeart/2008/layout/VerticalCurvedList"/>
    <dgm:cxn modelId="{D0113CB3-DC60-4A26-88B9-E8213A81882F}" type="presOf" srcId="{AE959FEE-9B3E-4E9E-BEBF-B8FE342B8B51}" destId="{4A184ECB-BA61-4407-8268-606975104B15}" srcOrd="0" destOrd="0" presId="urn:microsoft.com/office/officeart/2008/layout/VerticalCurvedList"/>
    <dgm:cxn modelId="{BA3DEDE3-29BD-4596-91FD-526425EDA834}" type="presOf" srcId="{35A60AD2-F7DE-4AF0-A958-32F567F2EEB4}" destId="{82F0D262-B920-4065-ABB0-0B50F2EA473E}" srcOrd="0" destOrd="0" presId="urn:microsoft.com/office/officeart/2008/layout/VerticalCurvedList"/>
    <dgm:cxn modelId="{E048F09A-302D-420A-994D-54090BB21918}" type="presOf" srcId="{7E73B924-9C7F-4138-A522-6827D4495371}" destId="{F6CE5E4D-5CE8-4732-B67F-34D5C9CC842F}" srcOrd="0" destOrd="0" presId="urn:microsoft.com/office/officeart/2008/layout/VerticalCurvedList"/>
    <dgm:cxn modelId="{AB646AD9-EFB6-4C17-8262-43C425359F44}" type="presOf" srcId="{78650B5F-AB65-4E17-ACA3-278F243DE978}" destId="{5D796816-071F-4CB7-B581-0CF8721CA396}" srcOrd="0" destOrd="0" presId="urn:microsoft.com/office/officeart/2008/layout/VerticalCurvedList"/>
    <dgm:cxn modelId="{0A35243B-9B09-47E6-A8FE-7927913875B9}" srcId="{4FDF7E06-3111-49EE-8D7E-3754073BB166}" destId="{C5AEF871-C0FF-43A0-946B-350010632BDD}" srcOrd="0" destOrd="0" parTransId="{D0AC8F1C-0490-40DC-9997-CDAD1F448E2F}" sibTransId="{BF425489-8837-4E56-9B17-A24A9A164CE7}"/>
    <dgm:cxn modelId="{472D20E9-3578-43F3-8A0C-141FEE23CC6B}" srcId="{4FDF7E06-3111-49EE-8D7E-3754073BB166}" destId="{35A60AD2-F7DE-4AF0-A958-32F567F2EEB4}" srcOrd="2" destOrd="0" parTransId="{90C8B6CE-CF58-4EFF-A554-7B762548CF29}" sibTransId="{966A15D6-D9B3-4743-B796-7DB37811B170}"/>
    <dgm:cxn modelId="{F2A02DB2-4CC5-49D5-993F-C53EE42422E9}" srcId="{4FDF7E06-3111-49EE-8D7E-3754073BB166}" destId="{78650B5F-AB65-4E17-ACA3-278F243DE978}" srcOrd="4" destOrd="0" parTransId="{640F7F44-12F2-4FB3-B324-0899B4C9597A}" sibTransId="{516BCB72-40E2-4DD4-8348-1BC5C01610B9}"/>
    <dgm:cxn modelId="{A0E236B3-BB12-4449-9DE1-F6B726BFF4AE}" type="presParOf" srcId="{E9D2DF30-C699-42A3-B1FC-12761E2E1198}" destId="{5C7D1375-FA76-4E6E-89B5-9CCBABED0366}" srcOrd="0" destOrd="0" presId="urn:microsoft.com/office/officeart/2008/layout/VerticalCurvedList"/>
    <dgm:cxn modelId="{E9B07EF9-3F87-456C-A26D-D5E820D4D6C7}" type="presParOf" srcId="{5C7D1375-FA76-4E6E-89B5-9CCBABED0366}" destId="{C986A9F6-5C6C-4528-9EA4-0AED733793DA}" srcOrd="0" destOrd="0" presId="urn:microsoft.com/office/officeart/2008/layout/VerticalCurvedList"/>
    <dgm:cxn modelId="{388109D8-C56A-4DED-B593-2C155ACA1942}" type="presParOf" srcId="{C986A9F6-5C6C-4528-9EA4-0AED733793DA}" destId="{7BFB9C6A-223D-4A8D-BF5E-3F544AFE7BF3}" srcOrd="0" destOrd="0" presId="urn:microsoft.com/office/officeart/2008/layout/VerticalCurvedList"/>
    <dgm:cxn modelId="{9EA6AC12-829F-42CA-BD90-79B69C0CE4FC}" type="presParOf" srcId="{C986A9F6-5C6C-4528-9EA4-0AED733793DA}" destId="{8449C95C-7275-42FA-8E98-E771C3FA3DAF}" srcOrd="1" destOrd="0" presId="urn:microsoft.com/office/officeart/2008/layout/VerticalCurvedList"/>
    <dgm:cxn modelId="{814904F7-CC33-41CD-A31E-65AA1010DD24}" type="presParOf" srcId="{C986A9F6-5C6C-4528-9EA4-0AED733793DA}" destId="{48D1BA97-2D1C-49E9-956C-48F578B3C0A9}" srcOrd="2" destOrd="0" presId="urn:microsoft.com/office/officeart/2008/layout/VerticalCurvedList"/>
    <dgm:cxn modelId="{06053890-18CA-453F-91D6-5F5F3772F3DD}" type="presParOf" srcId="{C986A9F6-5C6C-4528-9EA4-0AED733793DA}" destId="{53C13BA9-6BBE-42A6-96EF-41781E4C76AC}" srcOrd="3" destOrd="0" presId="urn:microsoft.com/office/officeart/2008/layout/VerticalCurvedList"/>
    <dgm:cxn modelId="{8A2DBA88-7F1F-4E3D-A317-24A0A29EF5E0}" type="presParOf" srcId="{5C7D1375-FA76-4E6E-89B5-9CCBABED0366}" destId="{0292FF22-984B-4E5C-AB06-7A132584804F}" srcOrd="1" destOrd="0" presId="urn:microsoft.com/office/officeart/2008/layout/VerticalCurvedList"/>
    <dgm:cxn modelId="{B28491B3-76F6-4C9B-BE2C-F7824AFFD5F6}" type="presParOf" srcId="{5C7D1375-FA76-4E6E-89B5-9CCBABED0366}" destId="{36F86F3E-A246-4397-833D-CAB549EE2295}" srcOrd="2" destOrd="0" presId="urn:microsoft.com/office/officeart/2008/layout/VerticalCurvedList"/>
    <dgm:cxn modelId="{8AF7D320-89C0-47D3-B968-099A312129EE}" type="presParOf" srcId="{36F86F3E-A246-4397-833D-CAB549EE2295}" destId="{EF5525B1-492D-4C18-A9A2-C8232781917D}" srcOrd="0" destOrd="0" presId="urn:microsoft.com/office/officeart/2008/layout/VerticalCurvedList"/>
    <dgm:cxn modelId="{09ADEEE8-5AA4-41FA-8757-7B7AB9FA83BB}" type="presParOf" srcId="{5C7D1375-FA76-4E6E-89B5-9CCBABED0366}" destId="{F6CE5E4D-5CE8-4732-B67F-34D5C9CC842F}" srcOrd="3" destOrd="0" presId="urn:microsoft.com/office/officeart/2008/layout/VerticalCurvedList"/>
    <dgm:cxn modelId="{607BC48C-F9A8-4F05-97DA-27ED6F4639A1}" type="presParOf" srcId="{5C7D1375-FA76-4E6E-89B5-9CCBABED0366}" destId="{BA5F3F4A-230F-46EE-9E69-388105A65A7F}" srcOrd="4" destOrd="0" presId="urn:microsoft.com/office/officeart/2008/layout/VerticalCurvedList"/>
    <dgm:cxn modelId="{27DD67FB-6B02-4EED-9737-2F8541A47AB9}" type="presParOf" srcId="{BA5F3F4A-230F-46EE-9E69-388105A65A7F}" destId="{64486705-1614-4E6E-B240-67C3015248BE}" srcOrd="0" destOrd="0" presId="urn:microsoft.com/office/officeart/2008/layout/VerticalCurvedList"/>
    <dgm:cxn modelId="{18FFC1A1-6D79-4ADF-AC19-D475AA9A42DD}" type="presParOf" srcId="{5C7D1375-FA76-4E6E-89B5-9CCBABED0366}" destId="{82F0D262-B920-4065-ABB0-0B50F2EA473E}" srcOrd="5" destOrd="0" presId="urn:microsoft.com/office/officeart/2008/layout/VerticalCurvedList"/>
    <dgm:cxn modelId="{D348AA0E-93C7-4AA0-B273-DE700930807A}" type="presParOf" srcId="{5C7D1375-FA76-4E6E-89B5-9CCBABED0366}" destId="{919829DB-509A-4686-9924-289288E80952}" srcOrd="6" destOrd="0" presId="urn:microsoft.com/office/officeart/2008/layout/VerticalCurvedList"/>
    <dgm:cxn modelId="{916FC114-EB3B-4E67-A53C-3AF3802C8AF2}" type="presParOf" srcId="{919829DB-509A-4686-9924-289288E80952}" destId="{CE9B5B2D-72ED-4237-AB17-A4D929CC5FF5}" srcOrd="0" destOrd="0" presId="urn:microsoft.com/office/officeart/2008/layout/VerticalCurvedList"/>
    <dgm:cxn modelId="{935556AD-E68C-4862-A869-C87FFB069A7D}" type="presParOf" srcId="{5C7D1375-FA76-4E6E-89B5-9CCBABED0366}" destId="{4A184ECB-BA61-4407-8268-606975104B15}" srcOrd="7" destOrd="0" presId="urn:microsoft.com/office/officeart/2008/layout/VerticalCurvedList"/>
    <dgm:cxn modelId="{6ECF4268-1382-46D0-9B08-BBEC1D317A68}" type="presParOf" srcId="{5C7D1375-FA76-4E6E-89B5-9CCBABED0366}" destId="{C0F6E0AE-2251-4AD3-BBEA-D7251F4827E3}" srcOrd="8" destOrd="0" presId="urn:microsoft.com/office/officeart/2008/layout/VerticalCurvedList"/>
    <dgm:cxn modelId="{E8DB0C9E-BD63-4DA4-98E2-4442156D4705}" type="presParOf" srcId="{C0F6E0AE-2251-4AD3-BBEA-D7251F4827E3}" destId="{D1D49F7D-1FD7-4537-A0B2-221CFD8060D2}" srcOrd="0" destOrd="0" presId="urn:microsoft.com/office/officeart/2008/layout/VerticalCurvedList"/>
    <dgm:cxn modelId="{2B263D29-1FF6-4AD6-9041-74E1DAA9D0DA}" type="presParOf" srcId="{5C7D1375-FA76-4E6E-89B5-9CCBABED0366}" destId="{5D796816-071F-4CB7-B581-0CF8721CA396}" srcOrd="9" destOrd="0" presId="urn:microsoft.com/office/officeart/2008/layout/VerticalCurvedList"/>
    <dgm:cxn modelId="{6A4849D9-6C33-45C2-96E1-4CD4A463002F}" type="presParOf" srcId="{5C7D1375-FA76-4E6E-89B5-9CCBABED0366}" destId="{6F4288CE-6859-4F08-A926-E5DDAE974F45}" srcOrd="10" destOrd="0" presId="urn:microsoft.com/office/officeart/2008/layout/VerticalCurvedList"/>
    <dgm:cxn modelId="{6E4E2FCF-0ABB-4FD1-A8E0-1024AE10AF8E}" type="presParOf" srcId="{6F4288CE-6859-4F08-A926-E5DDAE974F45}" destId="{C96ED078-607C-4AF5-8A00-59BDAFCB35F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AD2DAC-2BFC-4A7F-9C86-FCD5896311C6}"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C9DEABCC-7149-492D-ABF9-5395575CE5B4}">
      <dgm:prSet phldrT="[Text]"/>
      <dgm:spPr/>
      <dgm:t>
        <a:bodyPr/>
        <a:lstStyle/>
        <a:p>
          <a:r>
            <a:rPr lang="en-US" b="1" dirty="0">
              <a:solidFill>
                <a:schemeClr val="tx2"/>
              </a:solidFill>
            </a:rPr>
            <a:t>Tinfoil</a:t>
          </a:r>
        </a:p>
      </dgm:t>
    </dgm:pt>
    <dgm:pt modelId="{8CEC93EB-5406-4C5C-B892-DF63F33020E5}" type="parTrans" cxnId="{8C9EFE6A-29B9-4F9B-BC84-EE885FA97F0F}">
      <dgm:prSet/>
      <dgm:spPr/>
      <dgm:t>
        <a:bodyPr/>
        <a:lstStyle/>
        <a:p>
          <a:endParaRPr lang="en-US"/>
        </a:p>
      </dgm:t>
    </dgm:pt>
    <dgm:pt modelId="{9F732015-2C3E-48DA-881E-DE8516A1D117}" type="sibTrans" cxnId="{8C9EFE6A-29B9-4F9B-BC84-EE885FA97F0F}">
      <dgm:prSet/>
      <dgm:spPr/>
      <dgm:t>
        <a:bodyPr/>
        <a:lstStyle/>
        <a:p>
          <a:endParaRPr lang="en-US"/>
        </a:p>
      </dgm:t>
    </dgm:pt>
    <dgm:pt modelId="{1F6FD9CE-A63A-4ADC-94CE-620BF14D87C8}">
      <dgm:prSet phldrT="[Text]"/>
      <dgm:spPr/>
      <dgm:t>
        <a:bodyPr/>
        <a:lstStyle/>
        <a:p>
          <a:r>
            <a:rPr lang="en-US" b="1" dirty="0">
              <a:solidFill>
                <a:schemeClr val="tx2"/>
              </a:solidFill>
            </a:rPr>
            <a:t>Curved Aluminum Sheets</a:t>
          </a:r>
        </a:p>
      </dgm:t>
    </dgm:pt>
    <dgm:pt modelId="{1CA41E32-A1C2-4013-9848-FB257C9B6047}" type="parTrans" cxnId="{C8284EC1-A0BB-4059-9E7D-B9CC358394C6}">
      <dgm:prSet/>
      <dgm:spPr/>
      <dgm:t>
        <a:bodyPr/>
        <a:lstStyle/>
        <a:p>
          <a:endParaRPr lang="en-US"/>
        </a:p>
      </dgm:t>
    </dgm:pt>
    <dgm:pt modelId="{011B2657-63F4-4969-8518-BCF5D6EEDAF3}" type="sibTrans" cxnId="{C8284EC1-A0BB-4059-9E7D-B9CC358394C6}">
      <dgm:prSet/>
      <dgm:spPr/>
      <dgm:t>
        <a:bodyPr/>
        <a:lstStyle/>
        <a:p>
          <a:endParaRPr lang="en-US"/>
        </a:p>
      </dgm:t>
    </dgm:pt>
    <dgm:pt modelId="{EECBC2D1-1E5B-4426-8056-12A797434196}">
      <dgm:prSet phldrT="[Text]"/>
      <dgm:spPr/>
      <dgm:t>
        <a:bodyPr/>
        <a:lstStyle/>
        <a:p>
          <a:r>
            <a:rPr lang="en-US" b="1" dirty="0">
              <a:solidFill>
                <a:schemeClr val="tx2"/>
              </a:solidFill>
            </a:rPr>
            <a:t>Inside Tinfoil Sheets </a:t>
          </a:r>
        </a:p>
      </dgm:t>
    </dgm:pt>
    <dgm:pt modelId="{9A18D893-20DF-45C6-BA06-73215AC5FE55}" type="parTrans" cxnId="{70FAD32B-0A93-429C-A502-0D108A5B39C0}">
      <dgm:prSet/>
      <dgm:spPr/>
      <dgm:t>
        <a:bodyPr/>
        <a:lstStyle/>
        <a:p>
          <a:endParaRPr lang="en-US"/>
        </a:p>
      </dgm:t>
    </dgm:pt>
    <dgm:pt modelId="{333B4ACE-0D34-4607-8270-AE223CD4FA5C}" type="sibTrans" cxnId="{70FAD32B-0A93-429C-A502-0D108A5B39C0}">
      <dgm:prSet/>
      <dgm:spPr/>
      <dgm:t>
        <a:bodyPr/>
        <a:lstStyle/>
        <a:p>
          <a:endParaRPr lang="en-US"/>
        </a:p>
      </dgm:t>
    </dgm:pt>
    <dgm:pt modelId="{957C1018-7435-4302-83D2-02473EB5EFA7}" type="pres">
      <dgm:prSet presAssocID="{BEAD2DAC-2BFC-4A7F-9C86-FCD5896311C6}" presName="Name0" presStyleCnt="0">
        <dgm:presLayoutVars>
          <dgm:dir/>
          <dgm:resizeHandles val="exact"/>
        </dgm:presLayoutVars>
      </dgm:prSet>
      <dgm:spPr/>
      <dgm:t>
        <a:bodyPr/>
        <a:lstStyle/>
        <a:p>
          <a:endParaRPr lang="en-US"/>
        </a:p>
      </dgm:t>
    </dgm:pt>
    <dgm:pt modelId="{AE5BB7C5-C26F-40BC-8FFB-6997EA1DECE6}" type="pres">
      <dgm:prSet presAssocID="{C9DEABCC-7149-492D-ABF9-5395575CE5B4}" presName="composite" presStyleCnt="0"/>
      <dgm:spPr/>
    </dgm:pt>
    <dgm:pt modelId="{12C702BA-81AD-4D02-989E-29B572C0965B}" type="pres">
      <dgm:prSet presAssocID="{C9DEABCC-7149-492D-ABF9-5395575CE5B4}" presName="rect1" presStyleLbl="bgShp"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9998E2B3-0621-44F4-825D-939D249BE6CF}" type="pres">
      <dgm:prSet presAssocID="{C9DEABCC-7149-492D-ABF9-5395575CE5B4}" presName="rect2" presStyleLbl="trBgShp" presStyleIdx="0" presStyleCnt="3" custLinFactY="30852" custLinFactNeighborY="100000">
        <dgm:presLayoutVars>
          <dgm:bulletEnabled val="1"/>
        </dgm:presLayoutVars>
      </dgm:prSet>
      <dgm:spPr/>
      <dgm:t>
        <a:bodyPr/>
        <a:lstStyle/>
        <a:p>
          <a:endParaRPr lang="en-US"/>
        </a:p>
      </dgm:t>
    </dgm:pt>
    <dgm:pt modelId="{196FAA33-19CC-4CF9-8F58-B391E73C1C7F}" type="pres">
      <dgm:prSet presAssocID="{9F732015-2C3E-48DA-881E-DE8516A1D117}" presName="sibTrans" presStyleCnt="0"/>
      <dgm:spPr/>
    </dgm:pt>
    <dgm:pt modelId="{C7F8D382-6335-469A-821B-63424CC34B2E}" type="pres">
      <dgm:prSet presAssocID="{EECBC2D1-1E5B-4426-8056-12A797434196}" presName="composite" presStyleCnt="0"/>
      <dgm:spPr/>
    </dgm:pt>
    <dgm:pt modelId="{B66F23AE-CFC1-4AE8-80D1-6D968587A1B0}" type="pres">
      <dgm:prSet presAssocID="{EECBC2D1-1E5B-4426-8056-12A797434196}" presName="rect1" presStyleLbl="bgShp"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dgm:spPr>
    </dgm:pt>
    <dgm:pt modelId="{9995FE9A-E1E4-4D68-91EC-078B15575657}" type="pres">
      <dgm:prSet presAssocID="{EECBC2D1-1E5B-4426-8056-12A797434196}" presName="rect2" presStyleLbl="trBgShp" presStyleIdx="1" presStyleCnt="3" custLinFactY="33465" custLinFactNeighborY="100000">
        <dgm:presLayoutVars>
          <dgm:bulletEnabled val="1"/>
        </dgm:presLayoutVars>
      </dgm:prSet>
      <dgm:spPr/>
      <dgm:t>
        <a:bodyPr/>
        <a:lstStyle/>
        <a:p>
          <a:endParaRPr lang="en-US"/>
        </a:p>
      </dgm:t>
    </dgm:pt>
    <dgm:pt modelId="{04250A91-0BF7-4016-BE50-F731DA8DD3DC}" type="pres">
      <dgm:prSet presAssocID="{333B4ACE-0D34-4607-8270-AE223CD4FA5C}" presName="sibTrans" presStyleCnt="0"/>
      <dgm:spPr/>
    </dgm:pt>
    <dgm:pt modelId="{E8891662-E492-4D21-AC2F-5CD5C9457EB9}" type="pres">
      <dgm:prSet presAssocID="{1F6FD9CE-A63A-4ADC-94CE-620BF14D87C8}" presName="composite" presStyleCnt="0"/>
      <dgm:spPr/>
    </dgm:pt>
    <dgm:pt modelId="{7BE3056A-8E5F-4502-BDD6-E0A03A7E6FC4}" type="pres">
      <dgm:prSet presAssocID="{1F6FD9CE-A63A-4ADC-94CE-620BF14D87C8}" presName="rect1" presStyleLbl="bgShp"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8000" b="-28000"/>
          </a:stretch>
        </a:blipFill>
      </dgm:spPr>
      <dgm:t>
        <a:bodyPr/>
        <a:lstStyle/>
        <a:p>
          <a:endParaRPr lang="en-US"/>
        </a:p>
      </dgm:t>
    </dgm:pt>
    <dgm:pt modelId="{D79D989D-5071-44A7-8E7A-1ADF2F48842A}" type="pres">
      <dgm:prSet presAssocID="{1F6FD9CE-A63A-4ADC-94CE-620BF14D87C8}" presName="rect2" presStyleLbl="trBgShp" presStyleIdx="2" presStyleCnt="3" custLinFactY="30854" custLinFactNeighborY="100000">
        <dgm:presLayoutVars>
          <dgm:bulletEnabled val="1"/>
        </dgm:presLayoutVars>
      </dgm:prSet>
      <dgm:spPr/>
      <dgm:t>
        <a:bodyPr/>
        <a:lstStyle/>
        <a:p>
          <a:endParaRPr lang="en-US"/>
        </a:p>
      </dgm:t>
    </dgm:pt>
  </dgm:ptLst>
  <dgm:cxnLst>
    <dgm:cxn modelId="{1E339B2D-ACFF-4E7F-A913-57977A96F1B4}" type="presOf" srcId="{1F6FD9CE-A63A-4ADC-94CE-620BF14D87C8}" destId="{D79D989D-5071-44A7-8E7A-1ADF2F48842A}" srcOrd="0" destOrd="0" presId="urn:microsoft.com/office/officeart/2008/layout/BendingPictureSemiTransparentText"/>
    <dgm:cxn modelId="{8C9EFE6A-29B9-4F9B-BC84-EE885FA97F0F}" srcId="{BEAD2DAC-2BFC-4A7F-9C86-FCD5896311C6}" destId="{C9DEABCC-7149-492D-ABF9-5395575CE5B4}" srcOrd="0" destOrd="0" parTransId="{8CEC93EB-5406-4C5C-B892-DF63F33020E5}" sibTransId="{9F732015-2C3E-48DA-881E-DE8516A1D117}"/>
    <dgm:cxn modelId="{C8284EC1-A0BB-4059-9E7D-B9CC358394C6}" srcId="{BEAD2DAC-2BFC-4A7F-9C86-FCD5896311C6}" destId="{1F6FD9CE-A63A-4ADC-94CE-620BF14D87C8}" srcOrd="2" destOrd="0" parTransId="{1CA41E32-A1C2-4013-9848-FB257C9B6047}" sibTransId="{011B2657-63F4-4969-8518-BCF5D6EEDAF3}"/>
    <dgm:cxn modelId="{70FAD32B-0A93-429C-A502-0D108A5B39C0}" srcId="{BEAD2DAC-2BFC-4A7F-9C86-FCD5896311C6}" destId="{EECBC2D1-1E5B-4426-8056-12A797434196}" srcOrd="1" destOrd="0" parTransId="{9A18D893-20DF-45C6-BA06-73215AC5FE55}" sibTransId="{333B4ACE-0D34-4607-8270-AE223CD4FA5C}"/>
    <dgm:cxn modelId="{A95862C2-8E42-4272-B481-6D7AF703F5C5}" type="presOf" srcId="{BEAD2DAC-2BFC-4A7F-9C86-FCD5896311C6}" destId="{957C1018-7435-4302-83D2-02473EB5EFA7}" srcOrd="0" destOrd="0" presId="urn:microsoft.com/office/officeart/2008/layout/BendingPictureSemiTransparentText"/>
    <dgm:cxn modelId="{D84ACA9A-A601-44F6-932C-1576CE068D71}" type="presOf" srcId="{EECBC2D1-1E5B-4426-8056-12A797434196}" destId="{9995FE9A-E1E4-4D68-91EC-078B15575657}" srcOrd="0" destOrd="0" presId="urn:microsoft.com/office/officeart/2008/layout/BendingPictureSemiTransparentText"/>
    <dgm:cxn modelId="{5A971416-F31C-4BDE-BCD7-405F967B1024}" type="presOf" srcId="{C9DEABCC-7149-492D-ABF9-5395575CE5B4}" destId="{9998E2B3-0621-44F4-825D-939D249BE6CF}" srcOrd="0" destOrd="0" presId="urn:microsoft.com/office/officeart/2008/layout/BendingPictureSemiTransparentText"/>
    <dgm:cxn modelId="{60DAADBF-485E-462D-A3F4-3ACEA1766F99}" type="presParOf" srcId="{957C1018-7435-4302-83D2-02473EB5EFA7}" destId="{AE5BB7C5-C26F-40BC-8FFB-6997EA1DECE6}" srcOrd="0" destOrd="0" presId="urn:microsoft.com/office/officeart/2008/layout/BendingPictureSemiTransparentText"/>
    <dgm:cxn modelId="{F71AA403-737C-4A99-9A7E-78E8BEB3C32C}" type="presParOf" srcId="{AE5BB7C5-C26F-40BC-8FFB-6997EA1DECE6}" destId="{12C702BA-81AD-4D02-989E-29B572C0965B}" srcOrd="0" destOrd="0" presId="urn:microsoft.com/office/officeart/2008/layout/BendingPictureSemiTransparentText"/>
    <dgm:cxn modelId="{B5808BB5-3269-49F2-8BB2-9CD2EC811AF5}" type="presParOf" srcId="{AE5BB7C5-C26F-40BC-8FFB-6997EA1DECE6}" destId="{9998E2B3-0621-44F4-825D-939D249BE6CF}" srcOrd="1" destOrd="0" presId="urn:microsoft.com/office/officeart/2008/layout/BendingPictureSemiTransparentText"/>
    <dgm:cxn modelId="{27782343-28A6-4E58-94D9-B35C1F22DDD8}" type="presParOf" srcId="{957C1018-7435-4302-83D2-02473EB5EFA7}" destId="{196FAA33-19CC-4CF9-8F58-B391E73C1C7F}" srcOrd="1" destOrd="0" presId="urn:microsoft.com/office/officeart/2008/layout/BendingPictureSemiTransparentText"/>
    <dgm:cxn modelId="{82F2912B-5991-4C0E-AD52-17652FB02C55}" type="presParOf" srcId="{957C1018-7435-4302-83D2-02473EB5EFA7}" destId="{C7F8D382-6335-469A-821B-63424CC34B2E}" srcOrd="2" destOrd="0" presId="urn:microsoft.com/office/officeart/2008/layout/BendingPictureSemiTransparentText"/>
    <dgm:cxn modelId="{A845419F-437D-4905-80F1-D6637266B702}" type="presParOf" srcId="{C7F8D382-6335-469A-821B-63424CC34B2E}" destId="{B66F23AE-CFC1-4AE8-80D1-6D968587A1B0}" srcOrd="0" destOrd="0" presId="urn:microsoft.com/office/officeart/2008/layout/BendingPictureSemiTransparentText"/>
    <dgm:cxn modelId="{1F272D59-57DF-40A2-A664-26A97310B477}" type="presParOf" srcId="{C7F8D382-6335-469A-821B-63424CC34B2E}" destId="{9995FE9A-E1E4-4D68-91EC-078B15575657}" srcOrd="1" destOrd="0" presId="urn:microsoft.com/office/officeart/2008/layout/BendingPictureSemiTransparentText"/>
    <dgm:cxn modelId="{217DDB73-F9EC-4DA4-9A8C-09E1B5C70786}" type="presParOf" srcId="{957C1018-7435-4302-83D2-02473EB5EFA7}" destId="{04250A91-0BF7-4016-BE50-F731DA8DD3DC}" srcOrd="3" destOrd="0" presId="urn:microsoft.com/office/officeart/2008/layout/BendingPictureSemiTransparentText"/>
    <dgm:cxn modelId="{8B03AC8A-9C9C-4F3F-9F4B-B11497D80392}" type="presParOf" srcId="{957C1018-7435-4302-83D2-02473EB5EFA7}" destId="{E8891662-E492-4D21-AC2F-5CD5C9457EB9}" srcOrd="4" destOrd="0" presId="urn:microsoft.com/office/officeart/2008/layout/BendingPictureSemiTransparentText"/>
    <dgm:cxn modelId="{23F54A6C-1509-4D2E-B019-78E0EA64FE83}" type="presParOf" srcId="{E8891662-E492-4D21-AC2F-5CD5C9457EB9}" destId="{7BE3056A-8E5F-4502-BDD6-E0A03A7E6FC4}" srcOrd="0" destOrd="0" presId="urn:microsoft.com/office/officeart/2008/layout/BendingPictureSemiTransparentText"/>
    <dgm:cxn modelId="{75E5D351-23DF-4A2A-BD02-AF15B1E2D078}" type="presParOf" srcId="{E8891662-E492-4D21-AC2F-5CD5C9457EB9}" destId="{D79D989D-5071-44A7-8E7A-1ADF2F48842A}"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449456-286F-4D3A-A05D-C713F8FE7866}" type="doc">
      <dgm:prSet loTypeId="urn:microsoft.com/office/officeart/2008/layout/BendingPictureSemiTransparentText" loCatId="picture" qsTypeId="urn:microsoft.com/office/officeart/2005/8/quickstyle/3d3" qsCatId="3D" csTypeId="urn:microsoft.com/office/officeart/2005/8/colors/accent1_2" csCatId="accent1" phldr="1"/>
      <dgm:spPr/>
      <dgm:t>
        <a:bodyPr/>
        <a:lstStyle/>
        <a:p>
          <a:endParaRPr lang="en-US"/>
        </a:p>
      </dgm:t>
    </dgm:pt>
    <dgm:pt modelId="{B84FC475-8962-4168-A383-0A9AB50D297F}">
      <dgm:prSet phldrT="[Text]"/>
      <dgm:spPr/>
      <dgm:t>
        <a:bodyPr/>
        <a:lstStyle/>
        <a:p>
          <a:r>
            <a:rPr lang="en-US" b="1" dirty="0" smtClean="0">
              <a:solidFill>
                <a:srgbClr val="002060"/>
              </a:solidFill>
            </a:rPr>
            <a:t>Floodlight</a:t>
          </a:r>
          <a:endParaRPr lang="en-US" b="1" dirty="0">
            <a:solidFill>
              <a:srgbClr val="002060"/>
            </a:solidFill>
          </a:endParaRPr>
        </a:p>
      </dgm:t>
    </dgm:pt>
    <dgm:pt modelId="{77DB8235-86AA-407A-BB45-1510BA3D0DA3}" type="parTrans" cxnId="{75DDC914-EE20-4F2C-9B93-4FD11DAA9C67}">
      <dgm:prSet/>
      <dgm:spPr/>
      <dgm:t>
        <a:bodyPr/>
        <a:lstStyle/>
        <a:p>
          <a:endParaRPr lang="en-US"/>
        </a:p>
      </dgm:t>
    </dgm:pt>
    <dgm:pt modelId="{BB3BC864-BD46-4DAB-A4F0-0E47CF6F7719}" type="sibTrans" cxnId="{75DDC914-EE20-4F2C-9B93-4FD11DAA9C67}">
      <dgm:prSet/>
      <dgm:spPr/>
      <dgm:t>
        <a:bodyPr/>
        <a:lstStyle/>
        <a:p>
          <a:endParaRPr lang="en-US"/>
        </a:p>
      </dgm:t>
    </dgm:pt>
    <dgm:pt modelId="{B9279684-2374-43C6-8B1C-A63744366663}">
      <dgm:prSet phldrT="[Text]"/>
      <dgm:spPr/>
      <dgm:t>
        <a:bodyPr/>
        <a:lstStyle/>
        <a:p>
          <a:r>
            <a:rPr lang="en-US" b="1" dirty="0">
              <a:solidFill>
                <a:srgbClr val="002060"/>
              </a:solidFill>
            </a:rPr>
            <a:t>Heater</a:t>
          </a:r>
        </a:p>
      </dgm:t>
    </dgm:pt>
    <dgm:pt modelId="{BFF962CD-9255-45C1-9B3D-FC2D6FA2F60E}" type="parTrans" cxnId="{EB3417C0-1BAD-4517-8E11-B650101D08EE}">
      <dgm:prSet/>
      <dgm:spPr/>
      <dgm:t>
        <a:bodyPr/>
        <a:lstStyle/>
        <a:p>
          <a:endParaRPr lang="en-US"/>
        </a:p>
      </dgm:t>
    </dgm:pt>
    <dgm:pt modelId="{7B3D1A75-A816-46A4-B8C9-1721E5BF7460}" type="sibTrans" cxnId="{EB3417C0-1BAD-4517-8E11-B650101D08EE}">
      <dgm:prSet/>
      <dgm:spPr/>
      <dgm:t>
        <a:bodyPr/>
        <a:lstStyle/>
        <a:p>
          <a:endParaRPr lang="en-US"/>
        </a:p>
      </dgm:t>
    </dgm:pt>
    <dgm:pt modelId="{53C09E00-A1DE-4C1E-88DD-5A18D5BAE16A}">
      <dgm:prSet phldrT="[Text]" custT="1"/>
      <dgm:spPr>
        <a:noFill/>
        <a:ln>
          <a:noFill/>
        </a:ln>
      </dgm:spPr>
      <dgm:t>
        <a:bodyPr/>
        <a:lstStyle/>
        <a:p>
          <a:pPr algn="ctr"/>
          <a:endParaRPr lang="en-US" sz="1800" b="1" dirty="0">
            <a:solidFill>
              <a:srgbClr val="002060"/>
            </a:solidFill>
          </a:endParaRPr>
        </a:p>
      </dgm:t>
    </dgm:pt>
    <dgm:pt modelId="{5CE3F4CC-61C6-445F-A2C6-0FFB1E8473AD}" type="sibTrans" cxnId="{4E978F47-1B74-46E2-8CAA-AFC502B84487}">
      <dgm:prSet/>
      <dgm:spPr/>
      <dgm:t>
        <a:bodyPr/>
        <a:lstStyle/>
        <a:p>
          <a:endParaRPr lang="en-US"/>
        </a:p>
      </dgm:t>
    </dgm:pt>
    <dgm:pt modelId="{1B78B316-44D3-4ECE-8A3F-874CE290128B}" type="parTrans" cxnId="{4E978F47-1B74-46E2-8CAA-AFC502B84487}">
      <dgm:prSet/>
      <dgm:spPr/>
      <dgm:t>
        <a:bodyPr/>
        <a:lstStyle/>
        <a:p>
          <a:endParaRPr lang="en-US"/>
        </a:p>
      </dgm:t>
    </dgm:pt>
    <dgm:pt modelId="{5C98376A-3C70-4248-A534-AE7E0C411619}" type="pres">
      <dgm:prSet presAssocID="{FA449456-286F-4D3A-A05D-C713F8FE7866}" presName="Name0" presStyleCnt="0">
        <dgm:presLayoutVars>
          <dgm:dir/>
          <dgm:resizeHandles val="exact"/>
        </dgm:presLayoutVars>
      </dgm:prSet>
      <dgm:spPr/>
      <dgm:t>
        <a:bodyPr/>
        <a:lstStyle/>
        <a:p>
          <a:endParaRPr lang="en-US"/>
        </a:p>
      </dgm:t>
    </dgm:pt>
    <dgm:pt modelId="{CC8BCDE1-9BD8-474C-941B-C22ABBB610B5}" type="pres">
      <dgm:prSet presAssocID="{53C09E00-A1DE-4C1E-88DD-5A18D5BAE16A}" presName="composite" presStyleCnt="0"/>
      <dgm:spPr/>
    </dgm:pt>
    <dgm:pt modelId="{B2119EEA-6BEC-4E42-9A91-FF168712949F}" type="pres">
      <dgm:prSet presAssocID="{53C09E00-A1DE-4C1E-88DD-5A18D5BAE16A}" presName="rect1" presStyleLbl="bgShp" presStyleIdx="0" presStyleCnt="3" custLinFactY="11378" custLinFactNeighborX="56284" custLinFactNeighborY="100000"/>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a:solidFill>
            <a:srgbClr val="7030A0"/>
          </a:solidFill>
        </a:ln>
      </dgm:spPr>
      <dgm:t>
        <a:bodyPr/>
        <a:lstStyle/>
        <a:p>
          <a:endParaRPr lang="en-US"/>
        </a:p>
      </dgm:t>
    </dgm:pt>
    <dgm:pt modelId="{67A46D6D-C27F-4795-86A5-3AF2010E3B55}" type="pres">
      <dgm:prSet presAssocID="{53C09E00-A1DE-4C1E-88DD-5A18D5BAE16A}" presName="rect2" presStyleLbl="trBgShp" presStyleIdx="0" presStyleCnt="3" custLinFactY="200000" custLinFactNeighborX="48798" custLinFactNeighborY="225316">
        <dgm:presLayoutVars>
          <dgm:bulletEnabled val="1"/>
        </dgm:presLayoutVars>
      </dgm:prSet>
      <dgm:spPr/>
      <dgm:t>
        <a:bodyPr/>
        <a:lstStyle/>
        <a:p>
          <a:endParaRPr lang="en-US"/>
        </a:p>
      </dgm:t>
    </dgm:pt>
    <dgm:pt modelId="{D0E2BFA1-4A48-420A-94E7-0FCF0E759F48}" type="pres">
      <dgm:prSet presAssocID="{5CE3F4CC-61C6-445F-A2C6-0FFB1E8473AD}" presName="sibTrans" presStyleCnt="0"/>
      <dgm:spPr/>
    </dgm:pt>
    <dgm:pt modelId="{87520E4F-B605-47BD-A69D-2B3CBBEF10ED}" type="pres">
      <dgm:prSet presAssocID="{B84FC475-8962-4168-A383-0A9AB50D297F}" presName="composite" presStyleCnt="0"/>
      <dgm:spPr/>
    </dgm:pt>
    <dgm:pt modelId="{48E5778B-AE11-403C-8EE5-E4CBF9A641E8}" type="pres">
      <dgm:prSet presAssocID="{B84FC475-8962-4168-A383-0A9AB50D297F}" presName="rect1" presStyleLbl="bgShp" presStyleIdx="1" presStyleCnt="3" custLinFactNeighborX="53196"/>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t>
        <a:bodyPr/>
        <a:lstStyle/>
        <a:p>
          <a:endParaRPr lang="en-US"/>
        </a:p>
      </dgm:t>
    </dgm:pt>
    <dgm:pt modelId="{A735158F-2FE1-42D2-8C24-764AC816554F}" type="pres">
      <dgm:prSet presAssocID="{B84FC475-8962-4168-A383-0A9AB50D297F}" presName="rect2" presStyleLbl="trBgShp" presStyleIdx="1" presStyleCnt="3" custLinFactNeighborX="53196">
        <dgm:presLayoutVars>
          <dgm:bulletEnabled val="1"/>
        </dgm:presLayoutVars>
      </dgm:prSet>
      <dgm:spPr/>
      <dgm:t>
        <a:bodyPr/>
        <a:lstStyle/>
        <a:p>
          <a:endParaRPr lang="en-US"/>
        </a:p>
      </dgm:t>
    </dgm:pt>
    <dgm:pt modelId="{7EF20221-0290-44BE-82D3-802335329308}" type="pres">
      <dgm:prSet presAssocID="{BB3BC864-BD46-4DAB-A4F0-0E47CF6F7719}" presName="sibTrans" presStyleCnt="0"/>
      <dgm:spPr/>
    </dgm:pt>
    <dgm:pt modelId="{08A93F9E-365D-4FE8-AA76-41EC57DFF3C7}" type="pres">
      <dgm:prSet presAssocID="{B9279684-2374-43C6-8B1C-A63744366663}" presName="composite" presStyleCnt="0"/>
      <dgm:spPr/>
    </dgm:pt>
    <dgm:pt modelId="{68A15992-3D99-48BB-BA80-BBB88FC60D4D}" type="pres">
      <dgm:prSet presAssocID="{B9279684-2374-43C6-8B1C-A63744366663}" presName="rect1" presStyleLbl="bgShp" presStyleIdx="2" presStyleCnt="3" custLinFactX="-6550" custLinFactY="-12297" custLinFactNeighborX="-100000" custLinFactNeighborY="-100000"/>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US"/>
        </a:p>
      </dgm:t>
    </dgm:pt>
    <dgm:pt modelId="{65798284-DCD5-4590-A7B7-FC2AD92DA2F7}" type="pres">
      <dgm:prSet presAssocID="{B9279684-2374-43C6-8B1C-A63744366663}" presName="rect2" presStyleLbl="trBgShp" presStyleIdx="2" presStyleCnt="3" custLinFactX="-6550" custLinFactY="-200000" custLinFactNeighborX="-100000" custLinFactNeighborY="-265714">
        <dgm:presLayoutVars>
          <dgm:bulletEnabled val="1"/>
        </dgm:presLayoutVars>
      </dgm:prSet>
      <dgm:spPr/>
      <dgm:t>
        <a:bodyPr/>
        <a:lstStyle/>
        <a:p>
          <a:endParaRPr lang="en-US"/>
        </a:p>
      </dgm:t>
    </dgm:pt>
  </dgm:ptLst>
  <dgm:cxnLst>
    <dgm:cxn modelId="{DF913627-B944-4B57-8FA9-AB7436BB178B}" type="presOf" srcId="{B9279684-2374-43C6-8B1C-A63744366663}" destId="{65798284-DCD5-4590-A7B7-FC2AD92DA2F7}" srcOrd="0" destOrd="0" presId="urn:microsoft.com/office/officeart/2008/layout/BendingPictureSemiTransparentText"/>
    <dgm:cxn modelId="{EB3417C0-1BAD-4517-8E11-B650101D08EE}" srcId="{FA449456-286F-4D3A-A05D-C713F8FE7866}" destId="{B9279684-2374-43C6-8B1C-A63744366663}" srcOrd="2" destOrd="0" parTransId="{BFF962CD-9255-45C1-9B3D-FC2D6FA2F60E}" sibTransId="{7B3D1A75-A816-46A4-B8C9-1721E5BF7460}"/>
    <dgm:cxn modelId="{4E978F47-1B74-46E2-8CAA-AFC502B84487}" srcId="{FA449456-286F-4D3A-A05D-C713F8FE7866}" destId="{53C09E00-A1DE-4C1E-88DD-5A18D5BAE16A}" srcOrd="0" destOrd="0" parTransId="{1B78B316-44D3-4ECE-8A3F-874CE290128B}" sibTransId="{5CE3F4CC-61C6-445F-A2C6-0FFB1E8473AD}"/>
    <dgm:cxn modelId="{255EF2B3-45FB-40C4-997D-662C900C0363}" type="presOf" srcId="{53C09E00-A1DE-4C1E-88DD-5A18D5BAE16A}" destId="{67A46D6D-C27F-4795-86A5-3AF2010E3B55}" srcOrd="0" destOrd="0" presId="urn:microsoft.com/office/officeart/2008/layout/BendingPictureSemiTransparentText"/>
    <dgm:cxn modelId="{28F91E40-8B19-498E-ABA1-D4E3B85CAAFC}" type="presOf" srcId="{FA449456-286F-4D3A-A05D-C713F8FE7866}" destId="{5C98376A-3C70-4248-A534-AE7E0C411619}" srcOrd="0" destOrd="0" presId="urn:microsoft.com/office/officeart/2008/layout/BendingPictureSemiTransparentText"/>
    <dgm:cxn modelId="{37F59FF4-4652-4E73-B9A3-DC4C7FF1EE02}" type="presOf" srcId="{B84FC475-8962-4168-A383-0A9AB50D297F}" destId="{A735158F-2FE1-42D2-8C24-764AC816554F}" srcOrd="0" destOrd="0" presId="urn:microsoft.com/office/officeart/2008/layout/BendingPictureSemiTransparentText"/>
    <dgm:cxn modelId="{75DDC914-EE20-4F2C-9B93-4FD11DAA9C67}" srcId="{FA449456-286F-4D3A-A05D-C713F8FE7866}" destId="{B84FC475-8962-4168-A383-0A9AB50D297F}" srcOrd="1" destOrd="0" parTransId="{77DB8235-86AA-407A-BB45-1510BA3D0DA3}" sibTransId="{BB3BC864-BD46-4DAB-A4F0-0E47CF6F7719}"/>
    <dgm:cxn modelId="{6C3B6E9C-F0E7-4EC4-B1D7-4662075E37A9}" type="presParOf" srcId="{5C98376A-3C70-4248-A534-AE7E0C411619}" destId="{CC8BCDE1-9BD8-474C-941B-C22ABBB610B5}" srcOrd="0" destOrd="0" presId="urn:microsoft.com/office/officeart/2008/layout/BendingPictureSemiTransparentText"/>
    <dgm:cxn modelId="{92652FBC-0C69-4FD7-969F-060A34FD3BE9}" type="presParOf" srcId="{CC8BCDE1-9BD8-474C-941B-C22ABBB610B5}" destId="{B2119EEA-6BEC-4E42-9A91-FF168712949F}" srcOrd="0" destOrd="0" presId="urn:microsoft.com/office/officeart/2008/layout/BendingPictureSemiTransparentText"/>
    <dgm:cxn modelId="{725FB1C1-A8D0-47D6-A6CA-0E89B64814D3}" type="presParOf" srcId="{CC8BCDE1-9BD8-474C-941B-C22ABBB610B5}" destId="{67A46D6D-C27F-4795-86A5-3AF2010E3B55}" srcOrd="1" destOrd="0" presId="urn:microsoft.com/office/officeart/2008/layout/BendingPictureSemiTransparentText"/>
    <dgm:cxn modelId="{DD365E57-319F-4727-89B6-E86F89952B95}" type="presParOf" srcId="{5C98376A-3C70-4248-A534-AE7E0C411619}" destId="{D0E2BFA1-4A48-420A-94E7-0FCF0E759F48}" srcOrd="1" destOrd="0" presId="urn:microsoft.com/office/officeart/2008/layout/BendingPictureSemiTransparentText"/>
    <dgm:cxn modelId="{3F0A16FF-16B0-43C5-9033-5BA757B98B34}" type="presParOf" srcId="{5C98376A-3C70-4248-A534-AE7E0C411619}" destId="{87520E4F-B605-47BD-A69D-2B3CBBEF10ED}" srcOrd="2" destOrd="0" presId="urn:microsoft.com/office/officeart/2008/layout/BendingPictureSemiTransparentText"/>
    <dgm:cxn modelId="{73C11676-6C8B-403E-8703-B2FA6D6B375B}" type="presParOf" srcId="{87520E4F-B605-47BD-A69D-2B3CBBEF10ED}" destId="{48E5778B-AE11-403C-8EE5-E4CBF9A641E8}" srcOrd="0" destOrd="0" presId="urn:microsoft.com/office/officeart/2008/layout/BendingPictureSemiTransparentText"/>
    <dgm:cxn modelId="{3C1E49C8-211D-4C8E-A95C-BBD2C780404A}" type="presParOf" srcId="{87520E4F-B605-47BD-A69D-2B3CBBEF10ED}" destId="{A735158F-2FE1-42D2-8C24-764AC816554F}" srcOrd="1" destOrd="0" presId="urn:microsoft.com/office/officeart/2008/layout/BendingPictureSemiTransparentText"/>
    <dgm:cxn modelId="{DD624E8C-4D66-423D-8BE9-CC7519383762}" type="presParOf" srcId="{5C98376A-3C70-4248-A534-AE7E0C411619}" destId="{7EF20221-0290-44BE-82D3-802335329308}" srcOrd="3" destOrd="0" presId="urn:microsoft.com/office/officeart/2008/layout/BendingPictureSemiTransparentText"/>
    <dgm:cxn modelId="{634880D4-7C18-4C02-B8B3-EDC10F13EACB}" type="presParOf" srcId="{5C98376A-3C70-4248-A534-AE7E0C411619}" destId="{08A93F9E-365D-4FE8-AA76-41EC57DFF3C7}" srcOrd="4" destOrd="0" presId="urn:microsoft.com/office/officeart/2008/layout/BendingPictureSemiTransparentText"/>
    <dgm:cxn modelId="{F1E51007-6667-4A10-A04B-47D1C9EFA8F6}" type="presParOf" srcId="{08A93F9E-365D-4FE8-AA76-41EC57DFF3C7}" destId="{68A15992-3D99-48BB-BA80-BBB88FC60D4D}" srcOrd="0" destOrd="0" presId="urn:microsoft.com/office/officeart/2008/layout/BendingPictureSemiTransparentText"/>
    <dgm:cxn modelId="{9A4F2FDA-71F3-4521-9F3C-C001AABC5DA5}" type="presParOf" srcId="{08A93F9E-365D-4FE8-AA76-41EC57DFF3C7}" destId="{65798284-DCD5-4590-A7B7-FC2AD92DA2F7}"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E5EB6B-5F79-4B5F-87EB-C588B12AB906}"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pt>
    <dgm:pt modelId="{82C9EB5E-AB10-43FB-8FAD-E6F07E98E13D}">
      <dgm:prSet phldrT="[Text]"/>
      <dgm:spPr>
        <a:xfrm>
          <a:off x="3687" y="3098395"/>
          <a:ext cx="4129132" cy="849397"/>
        </a:xfrm>
        <a:solidFill>
          <a:srgbClr val="4A66AC">
            <a:tint val="50000"/>
            <a:alpha val="40000"/>
            <a:hueOff val="0"/>
            <a:satOff val="0"/>
            <a:lumOff val="0"/>
            <a:alphaOff val="0"/>
          </a:srgbClr>
        </a:solidFill>
        <a:ln>
          <a:noFill/>
        </a:ln>
        <a:effectLst/>
      </dgm:spPr>
      <dgm:t>
        <a:bodyPr/>
        <a:lstStyle/>
        <a:p>
          <a:r>
            <a:rPr lang="en-US" b="1" dirty="0">
              <a:solidFill>
                <a:sysClr val="window" lastClr="FFFFFF">
                  <a:hueOff val="0"/>
                  <a:satOff val="0"/>
                  <a:lumOff val="0"/>
                  <a:alphaOff val="0"/>
                </a:sysClr>
              </a:solidFill>
              <a:latin typeface="Calibri"/>
              <a:ea typeface="+mn-ea"/>
              <a:cs typeface="+mn-cs"/>
            </a:rPr>
            <a:t>Collector Box Glass Door</a:t>
          </a:r>
        </a:p>
      </dgm:t>
    </dgm:pt>
    <dgm:pt modelId="{A007BF79-BEBB-4B51-BAEF-9CDBF9E80586}" type="parTrans" cxnId="{F599C7DA-E124-4CA5-9DD1-A55C513729FA}">
      <dgm:prSet/>
      <dgm:spPr/>
      <dgm:t>
        <a:bodyPr/>
        <a:lstStyle/>
        <a:p>
          <a:endParaRPr lang="en-US"/>
        </a:p>
      </dgm:t>
    </dgm:pt>
    <dgm:pt modelId="{3E8FBBE2-7724-4848-87C0-0F256CD0E047}" type="sibTrans" cxnId="{F599C7DA-E124-4CA5-9DD1-A55C513729FA}">
      <dgm:prSet/>
      <dgm:spPr/>
      <dgm:t>
        <a:bodyPr/>
        <a:lstStyle/>
        <a:p>
          <a:endParaRPr lang="en-US"/>
        </a:p>
      </dgm:t>
    </dgm:pt>
    <dgm:pt modelId="{EF918457-5BD0-4C56-910F-5F0EFA7742B4}">
      <dgm:prSet phldrT="[Text]"/>
      <dgm:spPr>
        <a:xfrm>
          <a:off x="4553979" y="3098395"/>
          <a:ext cx="4129132" cy="849397"/>
        </a:xfrm>
        <a:solidFill>
          <a:srgbClr val="4A66AC">
            <a:tint val="50000"/>
            <a:alpha val="40000"/>
            <a:hueOff val="0"/>
            <a:satOff val="0"/>
            <a:lumOff val="0"/>
            <a:alphaOff val="0"/>
          </a:srgbClr>
        </a:solidFill>
        <a:ln>
          <a:noFill/>
        </a:ln>
        <a:effectLst/>
      </dgm:spPr>
      <dgm:t>
        <a:bodyPr/>
        <a:lstStyle/>
        <a:p>
          <a:r>
            <a:rPr lang="en-US" b="1" dirty="0" smtClean="0">
              <a:solidFill>
                <a:sysClr val="window" lastClr="FFFFFF">
                  <a:hueOff val="0"/>
                  <a:satOff val="0"/>
                  <a:lumOff val="0"/>
                  <a:alphaOff val="0"/>
                </a:sysClr>
              </a:solidFill>
              <a:latin typeface="Calibri"/>
              <a:ea typeface="+mn-ea"/>
              <a:cs typeface="+mn-cs"/>
            </a:rPr>
            <a:t>Floodlight Glass </a:t>
          </a:r>
          <a:r>
            <a:rPr lang="en-US" b="1" dirty="0">
              <a:solidFill>
                <a:sysClr val="window" lastClr="FFFFFF">
                  <a:hueOff val="0"/>
                  <a:satOff val="0"/>
                  <a:lumOff val="0"/>
                  <a:alphaOff val="0"/>
                </a:sysClr>
              </a:solidFill>
              <a:latin typeface="Calibri"/>
              <a:ea typeface="+mn-ea"/>
              <a:cs typeface="+mn-cs"/>
            </a:rPr>
            <a:t>Cover</a:t>
          </a:r>
        </a:p>
      </dgm:t>
    </dgm:pt>
    <dgm:pt modelId="{8E3557EE-97B1-4E99-B4D1-C9238075C7BE}" type="parTrans" cxnId="{02F13344-DE06-4422-BE05-77B66E75BDCE}">
      <dgm:prSet/>
      <dgm:spPr/>
      <dgm:t>
        <a:bodyPr/>
        <a:lstStyle/>
        <a:p>
          <a:endParaRPr lang="en-US"/>
        </a:p>
      </dgm:t>
    </dgm:pt>
    <dgm:pt modelId="{A8DA2B85-E618-4F3F-8481-CFD216346326}" type="sibTrans" cxnId="{02F13344-DE06-4422-BE05-77B66E75BDCE}">
      <dgm:prSet/>
      <dgm:spPr/>
      <dgm:t>
        <a:bodyPr/>
        <a:lstStyle/>
        <a:p>
          <a:endParaRPr lang="en-US"/>
        </a:p>
      </dgm:t>
    </dgm:pt>
    <dgm:pt modelId="{18FB4BC9-50CB-48E4-B695-B44829F4BFD8}" type="pres">
      <dgm:prSet presAssocID="{17E5EB6B-5F79-4B5F-87EB-C588B12AB906}" presName="Name0" presStyleCnt="0">
        <dgm:presLayoutVars>
          <dgm:dir/>
          <dgm:resizeHandles val="exact"/>
        </dgm:presLayoutVars>
      </dgm:prSet>
      <dgm:spPr/>
    </dgm:pt>
    <dgm:pt modelId="{546CAF2F-3073-4CBF-9926-E407AC7C95DA}" type="pres">
      <dgm:prSet presAssocID="{82C9EB5E-AB10-43FB-8FAD-E6F07E98E13D}" presName="composite" presStyleCnt="0"/>
      <dgm:spPr/>
    </dgm:pt>
    <dgm:pt modelId="{80C040A6-01CC-4579-A8CF-DA495A3AB482}" type="pres">
      <dgm:prSet presAssocID="{82C9EB5E-AB10-43FB-8FAD-E6F07E98E13D}" presName="rect1" presStyleLbl="bgShp" presStyleIdx="0" presStyleCnt="2"/>
      <dgm:spPr>
        <a:xfrm>
          <a:off x="3687" y="620986"/>
          <a:ext cx="4129132" cy="353915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a:noFill/>
        </a:ln>
        <a:effectLst/>
      </dgm:spPr>
    </dgm:pt>
    <dgm:pt modelId="{6CE36656-D551-4C8D-B9D8-18CAC34EED8A}" type="pres">
      <dgm:prSet presAssocID="{82C9EB5E-AB10-43FB-8FAD-E6F07E98E13D}" presName="rect2" presStyleLbl="trBgShp" presStyleIdx="0" presStyleCnt="2">
        <dgm:presLayoutVars>
          <dgm:bulletEnabled val="1"/>
        </dgm:presLayoutVars>
      </dgm:prSet>
      <dgm:spPr>
        <a:prstGeom prst="rect">
          <a:avLst/>
        </a:prstGeom>
      </dgm:spPr>
      <dgm:t>
        <a:bodyPr/>
        <a:lstStyle/>
        <a:p>
          <a:endParaRPr lang="en-US"/>
        </a:p>
      </dgm:t>
    </dgm:pt>
    <dgm:pt modelId="{1447944F-35E0-4F78-BB31-9A6C941F2F7E}" type="pres">
      <dgm:prSet presAssocID="{3E8FBBE2-7724-4848-87C0-0F256CD0E047}" presName="sibTrans" presStyleCnt="0"/>
      <dgm:spPr/>
    </dgm:pt>
    <dgm:pt modelId="{243A66D7-E460-4E60-84AE-C8CB86237FBF}" type="pres">
      <dgm:prSet presAssocID="{EF918457-5BD0-4C56-910F-5F0EFA7742B4}" presName="composite" presStyleCnt="0"/>
      <dgm:spPr/>
    </dgm:pt>
    <dgm:pt modelId="{766FBD00-576C-408B-A8D8-1BE555D8EFE6}" type="pres">
      <dgm:prSet presAssocID="{EF918457-5BD0-4C56-910F-5F0EFA7742B4}" presName="rect1" presStyleLbl="bgShp" presStyleIdx="1" presStyleCnt="2"/>
      <dgm:spPr>
        <a:xfrm>
          <a:off x="4553979" y="620986"/>
          <a:ext cx="4129132" cy="353915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1000" r="-21000"/>
          </a:stretch>
        </a:blipFill>
        <a:ln>
          <a:noFill/>
        </a:ln>
        <a:effectLst/>
      </dgm:spPr>
    </dgm:pt>
    <dgm:pt modelId="{34A0B5FF-DC47-4942-B110-8A39842337C1}" type="pres">
      <dgm:prSet presAssocID="{EF918457-5BD0-4C56-910F-5F0EFA7742B4}" presName="rect2" presStyleLbl="trBgShp" presStyleIdx="1" presStyleCnt="2">
        <dgm:presLayoutVars>
          <dgm:bulletEnabled val="1"/>
        </dgm:presLayoutVars>
      </dgm:prSet>
      <dgm:spPr>
        <a:prstGeom prst="rect">
          <a:avLst/>
        </a:prstGeom>
      </dgm:spPr>
      <dgm:t>
        <a:bodyPr/>
        <a:lstStyle/>
        <a:p>
          <a:endParaRPr lang="en-US"/>
        </a:p>
      </dgm:t>
    </dgm:pt>
  </dgm:ptLst>
  <dgm:cxnLst>
    <dgm:cxn modelId="{F599C7DA-E124-4CA5-9DD1-A55C513729FA}" srcId="{17E5EB6B-5F79-4B5F-87EB-C588B12AB906}" destId="{82C9EB5E-AB10-43FB-8FAD-E6F07E98E13D}" srcOrd="0" destOrd="0" parTransId="{A007BF79-BEBB-4B51-BAEF-9CDBF9E80586}" sibTransId="{3E8FBBE2-7724-4848-87C0-0F256CD0E047}"/>
    <dgm:cxn modelId="{44388BCF-4D11-4080-9BA6-51FA1F4C063E}" type="presOf" srcId="{17E5EB6B-5F79-4B5F-87EB-C588B12AB906}" destId="{18FB4BC9-50CB-48E4-B695-B44829F4BFD8}" srcOrd="0" destOrd="0" presId="urn:microsoft.com/office/officeart/2008/layout/BendingPictureSemiTransparentText"/>
    <dgm:cxn modelId="{5D9DD6C5-97D6-4595-9361-F26B2DE1C00E}" type="presOf" srcId="{EF918457-5BD0-4C56-910F-5F0EFA7742B4}" destId="{34A0B5FF-DC47-4942-B110-8A39842337C1}" srcOrd="0" destOrd="0" presId="urn:microsoft.com/office/officeart/2008/layout/BendingPictureSemiTransparentText"/>
    <dgm:cxn modelId="{02F13344-DE06-4422-BE05-77B66E75BDCE}" srcId="{17E5EB6B-5F79-4B5F-87EB-C588B12AB906}" destId="{EF918457-5BD0-4C56-910F-5F0EFA7742B4}" srcOrd="1" destOrd="0" parTransId="{8E3557EE-97B1-4E99-B4D1-C9238075C7BE}" sibTransId="{A8DA2B85-E618-4F3F-8481-CFD216346326}"/>
    <dgm:cxn modelId="{F6C67A0C-E8F2-4B13-B8CD-939A78D406B7}" type="presOf" srcId="{82C9EB5E-AB10-43FB-8FAD-E6F07E98E13D}" destId="{6CE36656-D551-4C8D-B9D8-18CAC34EED8A}" srcOrd="0" destOrd="0" presId="urn:microsoft.com/office/officeart/2008/layout/BendingPictureSemiTransparentText"/>
    <dgm:cxn modelId="{3201164F-D91C-4363-983F-B81DF13F3770}" type="presParOf" srcId="{18FB4BC9-50CB-48E4-B695-B44829F4BFD8}" destId="{546CAF2F-3073-4CBF-9926-E407AC7C95DA}" srcOrd="0" destOrd="0" presId="urn:microsoft.com/office/officeart/2008/layout/BendingPictureSemiTransparentText"/>
    <dgm:cxn modelId="{126FA3DB-888C-41C8-83D7-A09E7F11F088}" type="presParOf" srcId="{546CAF2F-3073-4CBF-9926-E407AC7C95DA}" destId="{80C040A6-01CC-4579-A8CF-DA495A3AB482}" srcOrd="0" destOrd="0" presId="urn:microsoft.com/office/officeart/2008/layout/BendingPictureSemiTransparentText"/>
    <dgm:cxn modelId="{8C2DF072-A78F-4AD3-884A-2E706FA28E42}" type="presParOf" srcId="{546CAF2F-3073-4CBF-9926-E407AC7C95DA}" destId="{6CE36656-D551-4C8D-B9D8-18CAC34EED8A}" srcOrd="1" destOrd="0" presId="urn:microsoft.com/office/officeart/2008/layout/BendingPictureSemiTransparentText"/>
    <dgm:cxn modelId="{8C6AB96C-CCA6-4E76-8465-C93A44C00DEB}" type="presParOf" srcId="{18FB4BC9-50CB-48E4-B695-B44829F4BFD8}" destId="{1447944F-35E0-4F78-BB31-9A6C941F2F7E}" srcOrd="1" destOrd="0" presId="urn:microsoft.com/office/officeart/2008/layout/BendingPictureSemiTransparentText"/>
    <dgm:cxn modelId="{193C27AC-72E9-4290-B33F-8B62C94A8AC4}" type="presParOf" srcId="{18FB4BC9-50CB-48E4-B695-B44829F4BFD8}" destId="{243A66D7-E460-4E60-84AE-C8CB86237FBF}" srcOrd="2" destOrd="0" presId="urn:microsoft.com/office/officeart/2008/layout/BendingPictureSemiTransparentText"/>
    <dgm:cxn modelId="{BCCD0BC9-15D4-43E8-AF91-3EA0DB922040}" type="presParOf" srcId="{243A66D7-E460-4E60-84AE-C8CB86237FBF}" destId="{766FBD00-576C-408B-A8D8-1BE555D8EFE6}" srcOrd="0" destOrd="0" presId="urn:microsoft.com/office/officeart/2008/layout/BendingPictureSemiTransparentText"/>
    <dgm:cxn modelId="{5EFAD352-3F3B-4332-85A0-CC91EC5224FB}" type="presParOf" srcId="{243A66D7-E460-4E60-84AE-C8CB86237FBF}" destId="{34A0B5FF-DC47-4942-B110-8A39842337C1}"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683D92-D082-471E-994B-A588A545CD24}" type="doc">
      <dgm:prSet loTypeId="urn:microsoft.com/office/officeart/2005/8/layout/list1" loCatId="list" qsTypeId="urn:microsoft.com/office/officeart/2005/8/quickstyle/simple3" qsCatId="simple" csTypeId="urn:microsoft.com/office/officeart/2005/8/colors/accent1_4" csCatId="accent1" phldr="1"/>
      <dgm:spPr/>
      <dgm:t>
        <a:bodyPr/>
        <a:lstStyle/>
        <a:p>
          <a:pPr rtl="1"/>
          <a:endParaRPr lang="ar-SA"/>
        </a:p>
      </dgm:t>
    </dgm:pt>
    <dgm:pt modelId="{757BE162-D813-4DFE-9519-971AC056328E}">
      <dgm:prSet phldrT="[نص]" custT="1"/>
      <dgm:spPr/>
      <dgm:t>
        <a:bodyPr/>
        <a:lstStyle/>
        <a:p>
          <a:pPr rtl="1">
            <a:buClr>
              <a:schemeClr val="accent2"/>
            </a:buClr>
            <a:buSzPts val="1656"/>
            <a:buFont typeface="Noto Sans Symbols"/>
            <a:buChar char="◼"/>
          </a:pPr>
          <a:r>
            <a:rPr lang="en-US" sz="1400" b="0" i="0" u="none" strike="noStrike" cap="none">
              <a:latin typeface="Cabin"/>
              <a:ea typeface="Cabin"/>
              <a:cs typeface="Cabin"/>
              <a:sym typeface="Cabin"/>
            </a:rPr>
            <a:t>The objective of our project is to study the heat transfer on different coil geometries by radiation. We are aiming to provide a study after creating experiment on the different coil geometries and how they behave.</a:t>
          </a:r>
          <a:endParaRPr lang="ar-SA" sz="1400" dirty="0"/>
        </a:p>
      </dgm:t>
    </dgm:pt>
    <dgm:pt modelId="{EC1F9403-FFB8-4C11-9546-17AA422546AD}" type="parTrans" cxnId="{94A596BA-B486-42E6-B51C-D5D6CA973AB4}">
      <dgm:prSet/>
      <dgm:spPr/>
      <dgm:t>
        <a:bodyPr/>
        <a:lstStyle/>
        <a:p>
          <a:pPr rtl="1"/>
          <a:endParaRPr lang="ar-SA"/>
        </a:p>
      </dgm:t>
    </dgm:pt>
    <dgm:pt modelId="{C516FF8C-CCD8-4097-9578-0915D94124D1}" type="sibTrans" cxnId="{94A596BA-B486-42E6-B51C-D5D6CA973AB4}">
      <dgm:prSet/>
      <dgm:spPr/>
      <dgm:t>
        <a:bodyPr/>
        <a:lstStyle/>
        <a:p>
          <a:pPr rtl="1"/>
          <a:endParaRPr lang="ar-SA"/>
        </a:p>
      </dgm:t>
    </dgm:pt>
    <dgm:pt modelId="{CD9572FA-426A-4021-8905-38BD1477F835}">
      <dgm:prSet phldrT="[نص]" custT="1"/>
      <dgm:spPr/>
      <dgm:t>
        <a:bodyPr/>
        <a:lstStyle/>
        <a:p>
          <a:pPr rtl="1">
            <a:buClr>
              <a:schemeClr val="accent2"/>
            </a:buClr>
            <a:buSzPts val="1656"/>
            <a:buFont typeface="Noto Sans Symbols"/>
            <a:buChar char="◼"/>
          </a:pPr>
          <a:r>
            <a:rPr lang="en-US" sz="1400" b="0" i="0" u="none" strike="noStrike" cap="none">
              <a:latin typeface="Cabin"/>
              <a:ea typeface="Cabin"/>
              <a:cs typeface="Cabin"/>
              <a:sym typeface="Cabin"/>
            </a:rPr>
            <a:t>Going in line with our country vision by 2030, we are aiming to provide alternative solutions for energy by designing solar thermal collector with different coil geometries. </a:t>
          </a:r>
          <a:endParaRPr lang="ar-SA" sz="1400" dirty="0"/>
        </a:p>
      </dgm:t>
    </dgm:pt>
    <dgm:pt modelId="{C08AB2D9-B8A8-4026-A3E9-FAF8B094BD98}" type="parTrans" cxnId="{6253E58E-A84B-4182-A597-A2CF0DEB7476}">
      <dgm:prSet/>
      <dgm:spPr/>
      <dgm:t>
        <a:bodyPr/>
        <a:lstStyle/>
        <a:p>
          <a:pPr rtl="1"/>
          <a:endParaRPr lang="ar-SA"/>
        </a:p>
      </dgm:t>
    </dgm:pt>
    <dgm:pt modelId="{C160BEF8-EACA-4FC1-9A34-D6638DFBFE30}" type="sibTrans" cxnId="{6253E58E-A84B-4182-A597-A2CF0DEB7476}">
      <dgm:prSet/>
      <dgm:spPr/>
      <dgm:t>
        <a:bodyPr/>
        <a:lstStyle/>
        <a:p>
          <a:pPr rtl="1"/>
          <a:endParaRPr lang="ar-SA"/>
        </a:p>
      </dgm:t>
    </dgm:pt>
    <dgm:pt modelId="{E95EF106-92F7-47AE-AD73-A795F469BFC8}">
      <dgm:prSet phldrT="[نص]" custT="1"/>
      <dgm:spPr/>
      <dgm:t>
        <a:bodyPr/>
        <a:lstStyle/>
        <a:p>
          <a:pPr rtl="1">
            <a:buClr>
              <a:schemeClr val="accent2"/>
            </a:buClr>
            <a:buSzPts val="1656"/>
            <a:buFont typeface="Noto Sans Symbols"/>
            <a:buChar char="◼"/>
          </a:pPr>
          <a:r>
            <a:rPr lang="en-US" sz="1400" b="0" i="0" u="none" strike="noStrike" cap="none" dirty="0">
              <a:latin typeface="Cabin"/>
              <a:ea typeface="Cabin"/>
              <a:cs typeface="Cabin"/>
              <a:sym typeface="Cabin"/>
            </a:rPr>
            <a:t>We have manufactured the collector box along with coil geometries. Also we provided thermometers, manometers, one way valve, controller valve and flow meter to test the system under controlled condition to get accurate results. </a:t>
          </a:r>
          <a:endParaRPr lang="ar-SA" sz="1400" dirty="0"/>
        </a:p>
      </dgm:t>
    </dgm:pt>
    <dgm:pt modelId="{0BA6AFF4-54B7-42A7-A46A-DD5FD3BFB6B2}" type="parTrans" cxnId="{A5C7F1E9-625B-4E0E-A50E-5513A46563D0}">
      <dgm:prSet/>
      <dgm:spPr/>
      <dgm:t>
        <a:bodyPr/>
        <a:lstStyle/>
        <a:p>
          <a:pPr rtl="1"/>
          <a:endParaRPr lang="ar-SA"/>
        </a:p>
      </dgm:t>
    </dgm:pt>
    <dgm:pt modelId="{F53EC2C5-016E-418B-A1DE-CB9A3D8F2818}" type="sibTrans" cxnId="{A5C7F1E9-625B-4E0E-A50E-5513A46563D0}">
      <dgm:prSet/>
      <dgm:spPr/>
      <dgm:t>
        <a:bodyPr/>
        <a:lstStyle/>
        <a:p>
          <a:pPr rtl="1"/>
          <a:endParaRPr lang="ar-SA"/>
        </a:p>
      </dgm:t>
    </dgm:pt>
    <dgm:pt modelId="{846C4194-2766-45B3-BCBF-5554F51F95C7}">
      <dgm:prSet phldrT="[نص]" custT="1"/>
      <dgm:spPr/>
      <dgm:t>
        <a:bodyPr/>
        <a:lstStyle/>
        <a:p>
          <a:pPr rtl="1">
            <a:buClr>
              <a:schemeClr val="accent2"/>
            </a:buClr>
            <a:buSzPts val="1656"/>
            <a:buFont typeface="Noto Sans Symbols"/>
            <a:buChar char="◼"/>
          </a:pPr>
          <a:r>
            <a:rPr lang="en-US" sz="1400" b="0" i="0" u="none" strike="noStrike" cap="none" dirty="0">
              <a:latin typeface="Cabin"/>
              <a:ea typeface="Cabin"/>
              <a:cs typeface="Cabin"/>
              <a:sym typeface="Cabin"/>
            </a:rPr>
            <a:t>The design of this project “extruded parts” were completed using </a:t>
          </a:r>
          <a:r>
            <a:rPr lang="en-US" sz="1400" b="0" i="0" u="none" strike="noStrike" cap="none" dirty="0" err="1">
              <a:latin typeface="Cabin"/>
              <a:ea typeface="Cabin"/>
              <a:cs typeface="Cabin"/>
              <a:sym typeface="Cabin"/>
            </a:rPr>
            <a:t>Solidworks</a:t>
          </a:r>
          <a:r>
            <a:rPr lang="en-US" sz="1400" b="0" i="0" u="none" strike="noStrike" cap="none" dirty="0">
              <a:latin typeface="Cabin"/>
              <a:ea typeface="Cabin"/>
              <a:cs typeface="Cabin"/>
              <a:sym typeface="Cabin"/>
            </a:rPr>
            <a:t> Software. </a:t>
          </a:r>
          <a:endParaRPr lang="ar-SA" sz="1400" dirty="0"/>
        </a:p>
      </dgm:t>
    </dgm:pt>
    <dgm:pt modelId="{5ACE1459-8667-48FD-B04A-56DAFC7B0C76}" type="parTrans" cxnId="{F3EA9F86-43C1-40D9-A239-571F4D714EFF}">
      <dgm:prSet/>
      <dgm:spPr/>
      <dgm:t>
        <a:bodyPr/>
        <a:lstStyle/>
        <a:p>
          <a:pPr rtl="1"/>
          <a:endParaRPr lang="ar-SA"/>
        </a:p>
      </dgm:t>
    </dgm:pt>
    <dgm:pt modelId="{3322CA72-F20C-46AB-AA41-284258F435F3}" type="sibTrans" cxnId="{F3EA9F86-43C1-40D9-A239-571F4D714EFF}">
      <dgm:prSet/>
      <dgm:spPr/>
      <dgm:t>
        <a:bodyPr/>
        <a:lstStyle/>
        <a:p>
          <a:pPr rtl="1"/>
          <a:endParaRPr lang="ar-SA"/>
        </a:p>
      </dgm:t>
    </dgm:pt>
    <dgm:pt modelId="{318D8B33-BEFA-46EF-91FB-4CF291F85FC9}" type="pres">
      <dgm:prSet presAssocID="{7C683D92-D082-471E-994B-A588A545CD24}" presName="linear" presStyleCnt="0">
        <dgm:presLayoutVars>
          <dgm:dir/>
          <dgm:animLvl val="lvl"/>
          <dgm:resizeHandles val="exact"/>
        </dgm:presLayoutVars>
      </dgm:prSet>
      <dgm:spPr/>
      <dgm:t>
        <a:bodyPr/>
        <a:lstStyle/>
        <a:p>
          <a:endParaRPr lang="en-US"/>
        </a:p>
      </dgm:t>
    </dgm:pt>
    <dgm:pt modelId="{7645E9DF-81B6-4900-A878-270A0F60A21A}" type="pres">
      <dgm:prSet presAssocID="{757BE162-D813-4DFE-9519-971AC056328E}" presName="parentLin" presStyleCnt="0"/>
      <dgm:spPr/>
      <dgm:t>
        <a:bodyPr/>
        <a:lstStyle/>
        <a:p>
          <a:endParaRPr lang="en-US"/>
        </a:p>
      </dgm:t>
    </dgm:pt>
    <dgm:pt modelId="{589AAE92-7629-4F27-AAFC-5DC8A084B979}" type="pres">
      <dgm:prSet presAssocID="{757BE162-D813-4DFE-9519-971AC056328E}" presName="parentLeftMargin" presStyleLbl="node1" presStyleIdx="0" presStyleCnt="4"/>
      <dgm:spPr/>
      <dgm:t>
        <a:bodyPr/>
        <a:lstStyle/>
        <a:p>
          <a:endParaRPr lang="en-US"/>
        </a:p>
      </dgm:t>
    </dgm:pt>
    <dgm:pt modelId="{A041E95C-D084-4DB4-B4BD-BFFEC1E969EC}" type="pres">
      <dgm:prSet presAssocID="{757BE162-D813-4DFE-9519-971AC056328E}" presName="parentText" presStyleLbl="node1" presStyleIdx="0" presStyleCnt="4" custScaleX="132500">
        <dgm:presLayoutVars>
          <dgm:chMax val="0"/>
          <dgm:bulletEnabled val="1"/>
        </dgm:presLayoutVars>
      </dgm:prSet>
      <dgm:spPr/>
      <dgm:t>
        <a:bodyPr/>
        <a:lstStyle/>
        <a:p>
          <a:endParaRPr lang="en-US"/>
        </a:p>
      </dgm:t>
    </dgm:pt>
    <dgm:pt modelId="{04BCCF85-23F5-44BD-8A3D-49B36CA17E2C}" type="pres">
      <dgm:prSet presAssocID="{757BE162-D813-4DFE-9519-971AC056328E}" presName="negativeSpace" presStyleCnt="0"/>
      <dgm:spPr/>
      <dgm:t>
        <a:bodyPr/>
        <a:lstStyle/>
        <a:p>
          <a:endParaRPr lang="en-US"/>
        </a:p>
      </dgm:t>
    </dgm:pt>
    <dgm:pt modelId="{E95DB941-5854-4EC6-893A-399583817CD0}" type="pres">
      <dgm:prSet presAssocID="{757BE162-D813-4DFE-9519-971AC056328E}" presName="childText" presStyleLbl="conFgAcc1" presStyleIdx="0" presStyleCnt="4">
        <dgm:presLayoutVars>
          <dgm:bulletEnabled val="1"/>
        </dgm:presLayoutVars>
      </dgm:prSet>
      <dgm:spPr/>
      <dgm:t>
        <a:bodyPr/>
        <a:lstStyle/>
        <a:p>
          <a:endParaRPr lang="en-US"/>
        </a:p>
      </dgm:t>
    </dgm:pt>
    <dgm:pt modelId="{2D1D872B-A983-47B6-A380-C7009B5D18BC}" type="pres">
      <dgm:prSet presAssocID="{C516FF8C-CCD8-4097-9578-0915D94124D1}" presName="spaceBetweenRectangles" presStyleCnt="0"/>
      <dgm:spPr/>
      <dgm:t>
        <a:bodyPr/>
        <a:lstStyle/>
        <a:p>
          <a:endParaRPr lang="en-US"/>
        </a:p>
      </dgm:t>
    </dgm:pt>
    <dgm:pt modelId="{4688F352-C022-4B1F-BE82-D654557DE85A}" type="pres">
      <dgm:prSet presAssocID="{CD9572FA-426A-4021-8905-38BD1477F835}" presName="parentLin" presStyleCnt="0"/>
      <dgm:spPr/>
      <dgm:t>
        <a:bodyPr/>
        <a:lstStyle/>
        <a:p>
          <a:endParaRPr lang="en-US"/>
        </a:p>
      </dgm:t>
    </dgm:pt>
    <dgm:pt modelId="{A5974E9E-8E93-4F21-B0A8-0E20D3456232}" type="pres">
      <dgm:prSet presAssocID="{CD9572FA-426A-4021-8905-38BD1477F835}" presName="parentLeftMargin" presStyleLbl="node1" presStyleIdx="0" presStyleCnt="4"/>
      <dgm:spPr/>
      <dgm:t>
        <a:bodyPr/>
        <a:lstStyle/>
        <a:p>
          <a:endParaRPr lang="en-US"/>
        </a:p>
      </dgm:t>
    </dgm:pt>
    <dgm:pt modelId="{5A267A36-CD50-49BB-8D4B-28ACA88BCB15}" type="pres">
      <dgm:prSet presAssocID="{CD9572FA-426A-4021-8905-38BD1477F835}" presName="parentText" presStyleLbl="node1" presStyleIdx="1" presStyleCnt="4" custScaleX="132500">
        <dgm:presLayoutVars>
          <dgm:chMax val="0"/>
          <dgm:bulletEnabled val="1"/>
        </dgm:presLayoutVars>
      </dgm:prSet>
      <dgm:spPr/>
      <dgm:t>
        <a:bodyPr/>
        <a:lstStyle/>
        <a:p>
          <a:endParaRPr lang="en-US"/>
        </a:p>
      </dgm:t>
    </dgm:pt>
    <dgm:pt modelId="{8C4FD126-190D-41D5-96CB-47ECE37BC6B8}" type="pres">
      <dgm:prSet presAssocID="{CD9572FA-426A-4021-8905-38BD1477F835}" presName="negativeSpace" presStyleCnt="0"/>
      <dgm:spPr/>
      <dgm:t>
        <a:bodyPr/>
        <a:lstStyle/>
        <a:p>
          <a:endParaRPr lang="en-US"/>
        </a:p>
      </dgm:t>
    </dgm:pt>
    <dgm:pt modelId="{4643C20C-4B3B-46A0-89FC-4E0A8BA0F816}" type="pres">
      <dgm:prSet presAssocID="{CD9572FA-426A-4021-8905-38BD1477F835}" presName="childText" presStyleLbl="conFgAcc1" presStyleIdx="1" presStyleCnt="4">
        <dgm:presLayoutVars>
          <dgm:bulletEnabled val="1"/>
        </dgm:presLayoutVars>
      </dgm:prSet>
      <dgm:spPr/>
      <dgm:t>
        <a:bodyPr/>
        <a:lstStyle/>
        <a:p>
          <a:endParaRPr lang="en-US"/>
        </a:p>
      </dgm:t>
    </dgm:pt>
    <dgm:pt modelId="{A8E555B0-7E69-4156-A9C5-FAC785E714EE}" type="pres">
      <dgm:prSet presAssocID="{C160BEF8-EACA-4FC1-9A34-D6638DFBFE30}" presName="spaceBetweenRectangles" presStyleCnt="0"/>
      <dgm:spPr/>
      <dgm:t>
        <a:bodyPr/>
        <a:lstStyle/>
        <a:p>
          <a:endParaRPr lang="en-US"/>
        </a:p>
      </dgm:t>
    </dgm:pt>
    <dgm:pt modelId="{9700B7C8-DE42-4CD2-9A6C-94CF08A7F244}" type="pres">
      <dgm:prSet presAssocID="{E95EF106-92F7-47AE-AD73-A795F469BFC8}" presName="parentLin" presStyleCnt="0"/>
      <dgm:spPr/>
      <dgm:t>
        <a:bodyPr/>
        <a:lstStyle/>
        <a:p>
          <a:endParaRPr lang="en-US"/>
        </a:p>
      </dgm:t>
    </dgm:pt>
    <dgm:pt modelId="{9B327FE8-D1F2-46FA-B803-19CC5BDD27A9}" type="pres">
      <dgm:prSet presAssocID="{E95EF106-92F7-47AE-AD73-A795F469BFC8}" presName="parentLeftMargin" presStyleLbl="node1" presStyleIdx="1" presStyleCnt="4"/>
      <dgm:spPr/>
      <dgm:t>
        <a:bodyPr/>
        <a:lstStyle/>
        <a:p>
          <a:endParaRPr lang="en-US"/>
        </a:p>
      </dgm:t>
    </dgm:pt>
    <dgm:pt modelId="{1813DDC1-D178-411C-BD43-8319C99E3E37}" type="pres">
      <dgm:prSet presAssocID="{E95EF106-92F7-47AE-AD73-A795F469BFC8}" presName="parentText" presStyleLbl="node1" presStyleIdx="2" presStyleCnt="4" custScaleX="132500">
        <dgm:presLayoutVars>
          <dgm:chMax val="0"/>
          <dgm:bulletEnabled val="1"/>
        </dgm:presLayoutVars>
      </dgm:prSet>
      <dgm:spPr/>
      <dgm:t>
        <a:bodyPr/>
        <a:lstStyle/>
        <a:p>
          <a:endParaRPr lang="en-US"/>
        </a:p>
      </dgm:t>
    </dgm:pt>
    <dgm:pt modelId="{9EA62F94-AFCA-4631-B181-847495165E50}" type="pres">
      <dgm:prSet presAssocID="{E95EF106-92F7-47AE-AD73-A795F469BFC8}" presName="negativeSpace" presStyleCnt="0"/>
      <dgm:spPr/>
      <dgm:t>
        <a:bodyPr/>
        <a:lstStyle/>
        <a:p>
          <a:endParaRPr lang="en-US"/>
        </a:p>
      </dgm:t>
    </dgm:pt>
    <dgm:pt modelId="{C0993C72-A27D-4848-99FF-D88498DA5928}" type="pres">
      <dgm:prSet presAssocID="{E95EF106-92F7-47AE-AD73-A795F469BFC8}" presName="childText" presStyleLbl="conFgAcc1" presStyleIdx="2" presStyleCnt="4">
        <dgm:presLayoutVars>
          <dgm:bulletEnabled val="1"/>
        </dgm:presLayoutVars>
      </dgm:prSet>
      <dgm:spPr/>
      <dgm:t>
        <a:bodyPr/>
        <a:lstStyle/>
        <a:p>
          <a:endParaRPr lang="en-US"/>
        </a:p>
      </dgm:t>
    </dgm:pt>
    <dgm:pt modelId="{AF7DD30C-475D-4D40-B663-29F4A88B78E0}" type="pres">
      <dgm:prSet presAssocID="{F53EC2C5-016E-418B-A1DE-CB9A3D8F2818}" presName="spaceBetweenRectangles" presStyleCnt="0"/>
      <dgm:spPr/>
      <dgm:t>
        <a:bodyPr/>
        <a:lstStyle/>
        <a:p>
          <a:endParaRPr lang="en-US"/>
        </a:p>
      </dgm:t>
    </dgm:pt>
    <dgm:pt modelId="{F3E5D527-B11C-4D58-97BE-FC09D9F7975A}" type="pres">
      <dgm:prSet presAssocID="{846C4194-2766-45B3-BCBF-5554F51F95C7}" presName="parentLin" presStyleCnt="0"/>
      <dgm:spPr/>
      <dgm:t>
        <a:bodyPr/>
        <a:lstStyle/>
        <a:p>
          <a:endParaRPr lang="en-US"/>
        </a:p>
      </dgm:t>
    </dgm:pt>
    <dgm:pt modelId="{9153D290-0809-4BED-8653-90546EDDD93D}" type="pres">
      <dgm:prSet presAssocID="{846C4194-2766-45B3-BCBF-5554F51F95C7}" presName="parentLeftMargin" presStyleLbl="node1" presStyleIdx="2" presStyleCnt="4"/>
      <dgm:spPr/>
      <dgm:t>
        <a:bodyPr/>
        <a:lstStyle/>
        <a:p>
          <a:endParaRPr lang="en-US"/>
        </a:p>
      </dgm:t>
    </dgm:pt>
    <dgm:pt modelId="{641F717E-AAF3-4D26-B2C1-A6CF37B82D57}" type="pres">
      <dgm:prSet presAssocID="{846C4194-2766-45B3-BCBF-5554F51F95C7}" presName="parentText" presStyleLbl="node1" presStyleIdx="3" presStyleCnt="4" custScaleX="133030">
        <dgm:presLayoutVars>
          <dgm:chMax val="0"/>
          <dgm:bulletEnabled val="1"/>
        </dgm:presLayoutVars>
      </dgm:prSet>
      <dgm:spPr/>
      <dgm:t>
        <a:bodyPr/>
        <a:lstStyle/>
        <a:p>
          <a:endParaRPr lang="en-US"/>
        </a:p>
      </dgm:t>
    </dgm:pt>
    <dgm:pt modelId="{677E8567-8B30-4595-8213-F53C91D8FBBA}" type="pres">
      <dgm:prSet presAssocID="{846C4194-2766-45B3-BCBF-5554F51F95C7}" presName="negativeSpace" presStyleCnt="0"/>
      <dgm:spPr/>
      <dgm:t>
        <a:bodyPr/>
        <a:lstStyle/>
        <a:p>
          <a:endParaRPr lang="en-US"/>
        </a:p>
      </dgm:t>
    </dgm:pt>
    <dgm:pt modelId="{512B5A59-8594-4257-927E-8B5427B1F710}" type="pres">
      <dgm:prSet presAssocID="{846C4194-2766-45B3-BCBF-5554F51F95C7}" presName="childText" presStyleLbl="conFgAcc1" presStyleIdx="3" presStyleCnt="4">
        <dgm:presLayoutVars>
          <dgm:bulletEnabled val="1"/>
        </dgm:presLayoutVars>
      </dgm:prSet>
      <dgm:spPr/>
      <dgm:t>
        <a:bodyPr/>
        <a:lstStyle/>
        <a:p>
          <a:endParaRPr lang="en-US"/>
        </a:p>
      </dgm:t>
    </dgm:pt>
  </dgm:ptLst>
  <dgm:cxnLst>
    <dgm:cxn modelId="{A5C7F1E9-625B-4E0E-A50E-5513A46563D0}" srcId="{7C683D92-D082-471E-994B-A588A545CD24}" destId="{E95EF106-92F7-47AE-AD73-A795F469BFC8}" srcOrd="2" destOrd="0" parTransId="{0BA6AFF4-54B7-42A7-A46A-DD5FD3BFB6B2}" sibTransId="{F53EC2C5-016E-418B-A1DE-CB9A3D8F2818}"/>
    <dgm:cxn modelId="{DED7F347-2A9E-46BF-BF4A-BA5526AAAAF5}" type="presOf" srcId="{CD9572FA-426A-4021-8905-38BD1477F835}" destId="{5A267A36-CD50-49BB-8D4B-28ACA88BCB15}" srcOrd="1" destOrd="0" presId="urn:microsoft.com/office/officeart/2005/8/layout/list1"/>
    <dgm:cxn modelId="{F596390F-3A94-46B8-996A-211F6EE330CB}" type="presOf" srcId="{E95EF106-92F7-47AE-AD73-A795F469BFC8}" destId="{9B327FE8-D1F2-46FA-B803-19CC5BDD27A9}" srcOrd="0" destOrd="0" presId="urn:microsoft.com/office/officeart/2005/8/layout/list1"/>
    <dgm:cxn modelId="{6253E58E-A84B-4182-A597-A2CF0DEB7476}" srcId="{7C683D92-D082-471E-994B-A588A545CD24}" destId="{CD9572FA-426A-4021-8905-38BD1477F835}" srcOrd="1" destOrd="0" parTransId="{C08AB2D9-B8A8-4026-A3E9-FAF8B094BD98}" sibTransId="{C160BEF8-EACA-4FC1-9A34-D6638DFBFE30}"/>
    <dgm:cxn modelId="{94A596BA-B486-42E6-B51C-D5D6CA973AB4}" srcId="{7C683D92-D082-471E-994B-A588A545CD24}" destId="{757BE162-D813-4DFE-9519-971AC056328E}" srcOrd="0" destOrd="0" parTransId="{EC1F9403-FFB8-4C11-9546-17AA422546AD}" sibTransId="{C516FF8C-CCD8-4097-9578-0915D94124D1}"/>
    <dgm:cxn modelId="{0FCF5CD7-44DE-430F-80EE-ABD9B87C9E99}" type="presOf" srcId="{846C4194-2766-45B3-BCBF-5554F51F95C7}" destId="{641F717E-AAF3-4D26-B2C1-A6CF37B82D57}" srcOrd="1" destOrd="0" presId="urn:microsoft.com/office/officeart/2005/8/layout/list1"/>
    <dgm:cxn modelId="{96F32995-669D-4317-8C4C-FEBF2E8135C7}" type="presOf" srcId="{E95EF106-92F7-47AE-AD73-A795F469BFC8}" destId="{1813DDC1-D178-411C-BD43-8319C99E3E37}" srcOrd="1" destOrd="0" presId="urn:microsoft.com/office/officeart/2005/8/layout/list1"/>
    <dgm:cxn modelId="{149EBF08-C40E-4A7C-B518-6C37F052EFFF}" type="presOf" srcId="{7C683D92-D082-471E-994B-A588A545CD24}" destId="{318D8B33-BEFA-46EF-91FB-4CF291F85FC9}" srcOrd="0" destOrd="0" presId="urn:microsoft.com/office/officeart/2005/8/layout/list1"/>
    <dgm:cxn modelId="{F3EA9F86-43C1-40D9-A239-571F4D714EFF}" srcId="{7C683D92-D082-471E-994B-A588A545CD24}" destId="{846C4194-2766-45B3-BCBF-5554F51F95C7}" srcOrd="3" destOrd="0" parTransId="{5ACE1459-8667-48FD-B04A-56DAFC7B0C76}" sibTransId="{3322CA72-F20C-46AB-AA41-284258F435F3}"/>
    <dgm:cxn modelId="{B9DCCB2B-5892-4212-AF5C-5CE1165D0095}" type="presOf" srcId="{CD9572FA-426A-4021-8905-38BD1477F835}" destId="{A5974E9E-8E93-4F21-B0A8-0E20D3456232}" srcOrd="0" destOrd="0" presId="urn:microsoft.com/office/officeart/2005/8/layout/list1"/>
    <dgm:cxn modelId="{1972EEA2-4BD3-4EF2-A43F-A8DC05F59684}" type="presOf" srcId="{846C4194-2766-45B3-BCBF-5554F51F95C7}" destId="{9153D290-0809-4BED-8653-90546EDDD93D}" srcOrd="0" destOrd="0" presId="urn:microsoft.com/office/officeart/2005/8/layout/list1"/>
    <dgm:cxn modelId="{A08B477E-6BFB-4E7B-BE6C-389F23F4CCCE}" type="presOf" srcId="{757BE162-D813-4DFE-9519-971AC056328E}" destId="{A041E95C-D084-4DB4-B4BD-BFFEC1E969EC}" srcOrd="1" destOrd="0" presId="urn:microsoft.com/office/officeart/2005/8/layout/list1"/>
    <dgm:cxn modelId="{9BDD805E-505E-4F25-ADF9-B010480934DB}" type="presOf" srcId="{757BE162-D813-4DFE-9519-971AC056328E}" destId="{589AAE92-7629-4F27-AAFC-5DC8A084B979}" srcOrd="0" destOrd="0" presId="urn:microsoft.com/office/officeart/2005/8/layout/list1"/>
    <dgm:cxn modelId="{659BC9E6-1E0C-40C4-83CC-226A2EA70EC2}" type="presParOf" srcId="{318D8B33-BEFA-46EF-91FB-4CF291F85FC9}" destId="{7645E9DF-81B6-4900-A878-270A0F60A21A}" srcOrd="0" destOrd="0" presId="urn:microsoft.com/office/officeart/2005/8/layout/list1"/>
    <dgm:cxn modelId="{07A04BDA-6F1D-43BF-B0DA-D47928D2C344}" type="presParOf" srcId="{7645E9DF-81B6-4900-A878-270A0F60A21A}" destId="{589AAE92-7629-4F27-AAFC-5DC8A084B979}" srcOrd="0" destOrd="0" presId="urn:microsoft.com/office/officeart/2005/8/layout/list1"/>
    <dgm:cxn modelId="{F96115F0-81DF-43E8-A51C-9E017B5840C2}" type="presParOf" srcId="{7645E9DF-81B6-4900-A878-270A0F60A21A}" destId="{A041E95C-D084-4DB4-B4BD-BFFEC1E969EC}" srcOrd="1" destOrd="0" presId="urn:microsoft.com/office/officeart/2005/8/layout/list1"/>
    <dgm:cxn modelId="{BBC43EC2-27B2-4763-A68B-4E42F2CDFA1C}" type="presParOf" srcId="{318D8B33-BEFA-46EF-91FB-4CF291F85FC9}" destId="{04BCCF85-23F5-44BD-8A3D-49B36CA17E2C}" srcOrd="1" destOrd="0" presId="urn:microsoft.com/office/officeart/2005/8/layout/list1"/>
    <dgm:cxn modelId="{8B1CE3CF-0609-4797-9F7D-6B5E2D6F4B39}" type="presParOf" srcId="{318D8B33-BEFA-46EF-91FB-4CF291F85FC9}" destId="{E95DB941-5854-4EC6-893A-399583817CD0}" srcOrd="2" destOrd="0" presId="urn:microsoft.com/office/officeart/2005/8/layout/list1"/>
    <dgm:cxn modelId="{27D9923F-557A-4C0D-9A9D-59F5F9265975}" type="presParOf" srcId="{318D8B33-BEFA-46EF-91FB-4CF291F85FC9}" destId="{2D1D872B-A983-47B6-A380-C7009B5D18BC}" srcOrd="3" destOrd="0" presId="urn:microsoft.com/office/officeart/2005/8/layout/list1"/>
    <dgm:cxn modelId="{B7496CAE-D436-4DFB-8833-FAF1EB2D77A2}" type="presParOf" srcId="{318D8B33-BEFA-46EF-91FB-4CF291F85FC9}" destId="{4688F352-C022-4B1F-BE82-D654557DE85A}" srcOrd="4" destOrd="0" presId="urn:microsoft.com/office/officeart/2005/8/layout/list1"/>
    <dgm:cxn modelId="{BAEFD32E-DF78-4A6E-A525-53939DA47298}" type="presParOf" srcId="{4688F352-C022-4B1F-BE82-D654557DE85A}" destId="{A5974E9E-8E93-4F21-B0A8-0E20D3456232}" srcOrd="0" destOrd="0" presId="urn:microsoft.com/office/officeart/2005/8/layout/list1"/>
    <dgm:cxn modelId="{66CC3814-3717-4143-B22F-7D76E5523BBB}" type="presParOf" srcId="{4688F352-C022-4B1F-BE82-D654557DE85A}" destId="{5A267A36-CD50-49BB-8D4B-28ACA88BCB15}" srcOrd="1" destOrd="0" presId="urn:microsoft.com/office/officeart/2005/8/layout/list1"/>
    <dgm:cxn modelId="{C7B995E5-4253-42F4-B244-71EAD7F57659}" type="presParOf" srcId="{318D8B33-BEFA-46EF-91FB-4CF291F85FC9}" destId="{8C4FD126-190D-41D5-96CB-47ECE37BC6B8}" srcOrd="5" destOrd="0" presId="urn:microsoft.com/office/officeart/2005/8/layout/list1"/>
    <dgm:cxn modelId="{8CD01858-CE2F-4692-B45D-30DCD13ED87B}" type="presParOf" srcId="{318D8B33-BEFA-46EF-91FB-4CF291F85FC9}" destId="{4643C20C-4B3B-46A0-89FC-4E0A8BA0F816}" srcOrd="6" destOrd="0" presId="urn:microsoft.com/office/officeart/2005/8/layout/list1"/>
    <dgm:cxn modelId="{858B1E2D-6D85-4211-B9D7-9CE092BF2351}" type="presParOf" srcId="{318D8B33-BEFA-46EF-91FB-4CF291F85FC9}" destId="{A8E555B0-7E69-4156-A9C5-FAC785E714EE}" srcOrd="7" destOrd="0" presId="urn:microsoft.com/office/officeart/2005/8/layout/list1"/>
    <dgm:cxn modelId="{25A75E16-4158-415A-889A-AF8930A33557}" type="presParOf" srcId="{318D8B33-BEFA-46EF-91FB-4CF291F85FC9}" destId="{9700B7C8-DE42-4CD2-9A6C-94CF08A7F244}" srcOrd="8" destOrd="0" presId="urn:microsoft.com/office/officeart/2005/8/layout/list1"/>
    <dgm:cxn modelId="{E3BC3A54-26ED-46B2-B0D7-1E8AF8893CE7}" type="presParOf" srcId="{9700B7C8-DE42-4CD2-9A6C-94CF08A7F244}" destId="{9B327FE8-D1F2-46FA-B803-19CC5BDD27A9}" srcOrd="0" destOrd="0" presId="urn:microsoft.com/office/officeart/2005/8/layout/list1"/>
    <dgm:cxn modelId="{8AC5099A-912B-4A09-BBCC-087449C6A450}" type="presParOf" srcId="{9700B7C8-DE42-4CD2-9A6C-94CF08A7F244}" destId="{1813DDC1-D178-411C-BD43-8319C99E3E37}" srcOrd="1" destOrd="0" presId="urn:microsoft.com/office/officeart/2005/8/layout/list1"/>
    <dgm:cxn modelId="{5CF454A3-55A8-4D6F-B03D-74961EDB4504}" type="presParOf" srcId="{318D8B33-BEFA-46EF-91FB-4CF291F85FC9}" destId="{9EA62F94-AFCA-4631-B181-847495165E50}" srcOrd="9" destOrd="0" presId="urn:microsoft.com/office/officeart/2005/8/layout/list1"/>
    <dgm:cxn modelId="{492B7BBC-AD4C-4F7D-B4E2-13C2CCC7A520}" type="presParOf" srcId="{318D8B33-BEFA-46EF-91FB-4CF291F85FC9}" destId="{C0993C72-A27D-4848-99FF-D88498DA5928}" srcOrd="10" destOrd="0" presId="urn:microsoft.com/office/officeart/2005/8/layout/list1"/>
    <dgm:cxn modelId="{ECE9AC68-96E0-45C2-B644-C535FE2DC49C}" type="presParOf" srcId="{318D8B33-BEFA-46EF-91FB-4CF291F85FC9}" destId="{AF7DD30C-475D-4D40-B663-29F4A88B78E0}" srcOrd="11" destOrd="0" presId="urn:microsoft.com/office/officeart/2005/8/layout/list1"/>
    <dgm:cxn modelId="{F402B29C-378D-4433-AA7D-E539F8ECBDD7}" type="presParOf" srcId="{318D8B33-BEFA-46EF-91FB-4CF291F85FC9}" destId="{F3E5D527-B11C-4D58-97BE-FC09D9F7975A}" srcOrd="12" destOrd="0" presId="urn:microsoft.com/office/officeart/2005/8/layout/list1"/>
    <dgm:cxn modelId="{93D5E8AE-DAD2-45D4-97CC-4971EDF868FF}" type="presParOf" srcId="{F3E5D527-B11C-4D58-97BE-FC09D9F7975A}" destId="{9153D290-0809-4BED-8653-90546EDDD93D}" srcOrd="0" destOrd="0" presId="urn:microsoft.com/office/officeart/2005/8/layout/list1"/>
    <dgm:cxn modelId="{43DC21E0-ACDC-42C2-8ABB-68F2250CF02D}" type="presParOf" srcId="{F3E5D527-B11C-4D58-97BE-FC09D9F7975A}" destId="{641F717E-AAF3-4D26-B2C1-A6CF37B82D57}" srcOrd="1" destOrd="0" presId="urn:microsoft.com/office/officeart/2005/8/layout/list1"/>
    <dgm:cxn modelId="{DF2C3CCA-2E22-4502-85FC-DC48D1175444}" type="presParOf" srcId="{318D8B33-BEFA-46EF-91FB-4CF291F85FC9}" destId="{677E8567-8B30-4595-8213-F53C91D8FBBA}" srcOrd="13" destOrd="0" presId="urn:microsoft.com/office/officeart/2005/8/layout/list1"/>
    <dgm:cxn modelId="{0B68A53B-84A8-4E10-9500-1BAF929F8311}" type="presParOf" srcId="{318D8B33-BEFA-46EF-91FB-4CF291F85FC9}" destId="{512B5A59-8594-4257-927E-8B5427B1F71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CB530-C4B1-44D1-B94F-5136C8D26BCB}">
      <dsp:nvSpPr>
        <dsp:cNvPr id="0" name=""/>
        <dsp:cNvSpPr/>
      </dsp:nvSpPr>
      <dsp:spPr>
        <a:xfrm>
          <a:off x="3473" y="153944"/>
          <a:ext cx="1518851" cy="91131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Emissivity </a:t>
          </a:r>
          <a:endParaRPr lang="en-US" sz="1600" kern="1200" dirty="0"/>
        </a:p>
      </dsp:txBody>
      <dsp:txXfrm>
        <a:off x="30164" y="180635"/>
        <a:ext cx="1465469" cy="857929"/>
      </dsp:txXfrm>
    </dsp:sp>
    <dsp:sp modelId="{92718577-A462-4ADF-82D4-A4E121ED9892}">
      <dsp:nvSpPr>
        <dsp:cNvPr id="0" name=""/>
        <dsp:cNvSpPr/>
      </dsp:nvSpPr>
      <dsp:spPr>
        <a:xfrm>
          <a:off x="1674211" y="421262"/>
          <a:ext cx="321996" cy="3766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1674211" y="496597"/>
        <a:ext cx="225397" cy="226005"/>
      </dsp:txXfrm>
    </dsp:sp>
    <dsp:sp modelId="{FD83D854-D57F-4346-B197-D78593F10D80}">
      <dsp:nvSpPr>
        <dsp:cNvPr id="0" name=""/>
        <dsp:cNvSpPr/>
      </dsp:nvSpPr>
      <dsp:spPr>
        <a:xfrm>
          <a:off x="2129866" y="153944"/>
          <a:ext cx="1518851" cy="91131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t>View Factor F</a:t>
          </a:r>
          <a:endParaRPr lang="en-US" sz="1600" kern="1200" dirty="0"/>
        </a:p>
      </dsp:txBody>
      <dsp:txXfrm>
        <a:off x="2156557" y="180635"/>
        <a:ext cx="1465469" cy="857929"/>
      </dsp:txXfrm>
    </dsp:sp>
    <dsp:sp modelId="{A07C6366-90B5-4AC7-87C3-137D59318D5C}">
      <dsp:nvSpPr>
        <dsp:cNvPr id="0" name=""/>
        <dsp:cNvSpPr/>
      </dsp:nvSpPr>
      <dsp:spPr>
        <a:xfrm>
          <a:off x="3800603" y="421262"/>
          <a:ext cx="321996" cy="3766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3800603" y="496597"/>
        <a:ext cx="225397" cy="226005"/>
      </dsp:txXfrm>
    </dsp:sp>
    <dsp:sp modelId="{F46BF310-40D7-4706-AA57-84281B89F6F0}">
      <dsp:nvSpPr>
        <dsp:cNvPr id="0" name=""/>
        <dsp:cNvSpPr/>
      </dsp:nvSpPr>
      <dsp:spPr>
        <a:xfrm>
          <a:off x="4256259" y="153944"/>
          <a:ext cx="1518851" cy="91131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t>Net Heat Transfer Radiation Q</a:t>
          </a:r>
          <a:endParaRPr lang="en-US" sz="1600" kern="1200" dirty="0"/>
        </a:p>
      </dsp:txBody>
      <dsp:txXfrm>
        <a:off x="4282950" y="180635"/>
        <a:ext cx="1465469" cy="857929"/>
      </dsp:txXfrm>
    </dsp:sp>
    <dsp:sp modelId="{1CFD3955-8AA5-42A2-89DB-CA9A5185390A}">
      <dsp:nvSpPr>
        <dsp:cNvPr id="0" name=""/>
        <dsp:cNvSpPr/>
      </dsp:nvSpPr>
      <dsp:spPr>
        <a:xfrm>
          <a:off x="5926996" y="421262"/>
          <a:ext cx="321996" cy="3766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5926996" y="496597"/>
        <a:ext cx="225397" cy="226005"/>
      </dsp:txXfrm>
    </dsp:sp>
    <dsp:sp modelId="{F0384054-A0E7-4ECB-9ADC-BA4656E77314}">
      <dsp:nvSpPr>
        <dsp:cNvPr id="0" name=""/>
        <dsp:cNvSpPr/>
      </dsp:nvSpPr>
      <dsp:spPr>
        <a:xfrm>
          <a:off x="6382652" y="153944"/>
          <a:ext cx="1518851" cy="91131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t>Theatrical ∆T </a:t>
          </a:r>
          <a:endParaRPr lang="en-US" sz="1600" kern="1200" dirty="0"/>
        </a:p>
      </dsp:txBody>
      <dsp:txXfrm>
        <a:off x="6409343" y="180635"/>
        <a:ext cx="1465469" cy="8579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39DE6-88DE-436D-9CC4-CFB7EC7013D7}">
      <dsp:nvSpPr>
        <dsp:cNvPr id="0" name=""/>
        <dsp:cNvSpPr/>
      </dsp:nvSpPr>
      <dsp:spPr>
        <a:xfrm>
          <a:off x="100191" y="148472"/>
          <a:ext cx="8580248" cy="338129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E7C0C6-CF51-4386-BEAA-AF4AF1180C88}">
      <dsp:nvSpPr>
        <dsp:cNvPr id="0" name=""/>
        <dsp:cNvSpPr/>
      </dsp:nvSpPr>
      <dsp:spPr>
        <a:xfrm>
          <a:off x="182350" y="1186062"/>
          <a:ext cx="2460624" cy="1306112"/>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Copper coils</a:t>
          </a:r>
          <a:endParaRPr lang="en-US" sz="2000" kern="1200" dirty="0"/>
        </a:p>
      </dsp:txBody>
      <dsp:txXfrm>
        <a:off x="246109" y="1249821"/>
        <a:ext cx="2333106" cy="1178594"/>
      </dsp:txXfrm>
    </dsp:sp>
    <dsp:sp modelId="{E9E42E31-5775-44F8-96A8-35A73BFDDD7C}">
      <dsp:nvSpPr>
        <dsp:cNvPr id="0" name=""/>
        <dsp:cNvSpPr/>
      </dsp:nvSpPr>
      <dsp:spPr>
        <a:xfrm>
          <a:off x="2711668" y="1186062"/>
          <a:ext cx="2460624" cy="1306112"/>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Piping and joints</a:t>
          </a:r>
          <a:endParaRPr lang="en-US" sz="2000" kern="1200" dirty="0"/>
        </a:p>
      </dsp:txBody>
      <dsp:txXfrm>
        <a:off x="2775427" y="1249821"/>
        <a:ext cx="2333106" cy="1178594"/>
      </dsp:txXfrm>
    </dsp:sp>
    <dsp:sp modelId="{DBF2CE9A-166B-4403-BB1E-3C2FBBD72990}">
      <dsp:nvSpPr>
        <dsp:cNvPr id="0" name=""/>
        <dsp:cNvSpPr/>
      </dsp:nvSpPr>
      <dsp:spPr>
        <a:xfrm>
          <a:off x="5257462" y="1186062"/>
          <a:ext cx="2460624" cy="1306112"/>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Thermal collector box</a:t>
          </a:r>
          <a:endParaRPr lang="en-US" sz="2000" kern="1200" dirty="0"/>
        </a:p>
      </dsp:txBody>
      <dsp:txXfrm>
        <a:off x="5321221" y="1249821"/>
        <a:ext cx="2333106" cy="1178594"/>
      </dsp:txXfrm>
    </dsp:sp>
    <dsp:sp modelId="{A2DE932B-0461-4822-BC80-815D495DB321}">
      <dsp:nvSpPr>
        <dsp:cNvPr id="0" name=""/>
        <dsp:cNvSpPr/>
      </dsp:nvSpPr>
      <dsp:spPr>
        <a:xfrm>
          <a:off x="8802041" y="468754"/>
          <a:ext cx="2131993" cy="2676933"/>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Completed project assemble </a:t>
          </a:r>
          <a:endParaRPr lang="en-US" sz="2400" b="1" kern="1200" dirty="0"/>
        </a:p>
      </dsp:txBody>
      <dsp:txXfrm>
        <a:off x="8906116" y="572829"/>
        <a:ext cx="1923843" cy="24687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9C95C-7275-42FA-8E98-E771C3FA3DAF}">
      <dsp:nvSpPr>
        <dsp:cNvPr id="0" name=""/>
        <dsp:cNvSpPr/>
      </dsp:nvSpPr>
      <dsp:spPr>
        <a:xfrm>
          <a:off x="-4547637" y="-697308"/>
          <a:ext cx="5417342" cy="5417342"/>
        </a:xfrm>
        <a:prstGeom prst="blockArc">
          <a:avLst>
            <a:gd name="adj1" fmla="val 18900000"/>
            <a:gd name="adj2" fmla="val 2700000"/>
            <a:gd name="adj3" fmla="val 399"/>
          </a:avLst>
        </a:prstGeom>
        <a:noFill/>
        <a:ln w="22225"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92FF22-984B-4E5C-AB06-7A132584804F}">
      <dsp:nvSpPr>
        <dsp:cNvPr id="0" name=""/>
        <dsp:cNvSpPr/>
      </dsp:nvSpPr>
      <dsp:spPr>
        <a:xfrm>
          <a:off x="380724" y="251339"/>
          <a:ext cx="9905716" cy="503001"/>
        </a:xfrm>
        <a:prstGeom prst="rect">
          <a:avLst/>
        </a:prstGeom>
        <a:gradFill rotWithShape="0">
          <a:gsLst>
            <a:gs pos="0">
              <a:schemeClr val="accent1">
                <a:shade val="50000"/>
                <a:hueOff val="0"/>
                <a:satOff val="0"/>
                <a:lumOff val="0"/>
                <a:alphaOff val="0"/>
                <a:tint val="68000"/>
                <a:alpha val="90000"/>
                <a:lumMod val="100000"/>
              </a:schemeClr>
            </a:gs>
            <a:gs pos="100000">
              <a:schemeClr val="accent1">
                <a:shade val="50000"/>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9257" tIns="68580" rIns="68580" bIns="68580" numCol="1" spcCol="1270" anchor="ctr" anchorCtr="0">
          <a:noAutofit/>
        </a:bodyPr>
        <a:lstStyle/>
        <a:p>
          <a:pPr lvl="0" algn="l" defTabSz="1200150">
            <a:lnSpc>
              <a:spcPct val="90000"/>
            </a:lnSpc>
            <a:spcBef>
              <a:spcPct val="0"/>
            </a:spcBef>
            <a:spcAft>
              <a:spcPct val="35000"/>
            </a:spcAft>
          </a:pPr>
          <a:r>
            <a:rPr lang="en-US" sz="2700" kern="1200" dirty="0"/>
            <a:t>Thermal collector Tinfoil</a:t>
          </a:r>
        </a:p>
      </dsp:txBody>
      <dsp:txXfrm>
        <a:off x="380724" y="251339"/>
        <a:ext cx="9905716" cy="503001"/>
      </dsp:txXfrm>
    </dsp:sp>
    <dsp:sp modelId="{EF5525B1-492D-4C18-A9A2-C8232781917D}">
      <dsp:nvSpPr>
        <dsp:cNvPr id="0" name=""/>
        <dsp:cNvSpPr/>
      </dsp:nvSpPr>
      <dsp:spPr>
        <a:xfrm>
          <a:off x="66348" y="188464"/>
          <a:ext cx="628751" cy="628751"/>
        </a:xfrm>
        <a:prstGeom prst="ellipse">
          <a:avLst/>
        </a:prstGeom>
        <a:gradFill rotWithShape="0">
          <a:gsLst>
            <a:gs pos="0">
              <a:schemeClr val="lt1">
                <a:hueOff val="0"/>
                <a:satOff val="0"/>
                <a:lumOff val="0"/>
                <a:alphaOff val="0"/>
                <a:tint val="68000"/>
                <a:alpha val="90000"/>
                <a:lumMod val="100000"/>
              </a:schemeClr>
            </a:gs>
            <a:gs pos="100000">
              <a:schemeClr val="lt1">
                <a:hueOff val="0"/>
                <a:satOff val="0"/>
                <a:lumOff val="0"/>
                <a:alphaOff val="0"/>
                <a:tint val="90000"/>
                <a:lumMod val="95000"/>
              </a:schemeClr>
            </a:gs>
          </a:gsLst>
          <a:lin ang="5400000" scaled="1"/>
        </a:gradFill>
        <a:ln w="12700" cap="rnd" cmpd="sng" algn="ctr">
          <a:solidFill>
            <a:schemeClr val="accent1">
              <a:shade val="50000"/>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F6CE5E4D-5CE8-4732-B67F-34D5C9CC842F}">
      <dsp:nvSpPr>
        <dsp:cNvPr id="0" name=""/>
        <dsp:cNvSpPr/>
      </dsp:nvSpPr>
      <dsp:spPr>
        <a:xfrm>
          <a:off x="741160" y="1005600"/>
          <a:ext cx="9545279" cy="503001"/>
        </a:xfrm>
        <a:prstGeom prst="rect">
          <a:avLst/>
        </a:prstGeom>
        <a:gradFill rotWithShape="0">
          <a:gsLst>
            <a:gs pos="0">
              <a:schemeClr val="accent1">
                <a:shade val="50000"/>
                <a:hueOff val="194172"/>
                <a:satOff val="-22013"/>
                <a:lumOff val="22386"/>
                <a:alphaOff val="0"/>
                <a:tint val="68000"/>
                <a:alpha val="90000"/>
                <a:lumMod val="100000"/>
              </a:schemeClr>
            </a:gs>
            <a:gs pos="100000">
              <a:schemeClr val="accent1">
                <a:shade val="50000"/>
                <a:hueOff val="194172"/>
                <a:satOff val="-22013"/>
                <a:lumOff val="22386"/>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9257" tIns="68580" rIns="68580" bIns="68580" numCol="1" spcCol="1270" anchor="ctr" anchorCtr="0">
          <a:noAutofit/>
        </a:bodyPr>
        <a:lstStyle/>
        <a:p>
          <a:pPr lvl="0" algn="l" defTabSz="1200150">
            <a:lnSpc>
              <a:spcPct val="90000"/>
            </a:lnSpc>
            <a:spcBef>
              <a:spcPct val="0"/>
            </a:spcBef>
            <a:spcAft>
              <a:spcPct val="35000"/>
            </a:spcAft>
          </a:pPr>
          <a:r>
            <a:rPr lang="en-US" sz="2700" kern="1200" dirty="0"/>
            <a:t>High fluid velocity and air bubbles in the flow</a:t>
          </a:r>
        </a:p>
      </dsp:txBody>
      <dsp:txXfrm>
        <a:off x="741160" y="1005600"/>
        <a:ext cx="9545279" cy="503001"/>
      </dsp:txXfrm>
    </dsp:sp>
    <dsp:sp modelId="{64486705-1614-4E6E-B240-67C3015248BE}">
      <dsp:nvSpPr>
        <dsp:cNvPr id="0" name=""/>
        <dsp:cNvSpPr/>
      </dsp:nvSpPr>
      <dsp:spPr>
        <a:xfrm>
          <a:off x="426784" y="942725"/>
          <a:ext cx="628751" cy="628751"/>
        </a:xfrm>
        <a:prstGeom prst="ellipse">
          <a:avLst/>
        </a:prstGeom>
        <a:gradFill rotWithShape="0">
          <a:gsLst>
            <a:gs pos="0">
              <a:schemeClr val="lt1">
                <a:hueOff val="0"/>
                <a:satOff val="0"/>
                <a:lumOff val="0"/>
                <a:alphaOff val="0"/>
                <a:tint val="68000"/>
                <a:alpha val="90000"/>
                <a:lumMod val="100000"/>
              </a:schemeClr>
            </a:gs>
            <a:gs pos="100000">
              <a:schemeClr val="lt1">
                <a:hueOff val="0"/>
                <a:satOff val="0"/>
                <a:lumOff val="0"/>
                <a:alphaOff val="0"/>
                <a:tint val="90000"/>
                <a:lumMod val="95000"/>
              </a:schemeClr>
            </a:gs>
          </a:gsLst>
          <a:lin ang="5400000" scaled="1"/>
        </a:gradFill>
        <a:ln w="12700" cap="rnd" cmpd="sng" algn="ctr">
          <a:solidFill>
            <a:schemeClr val="accent1">
              <a:shade val="50000"/>
              <a:hueOff val="194172"/>
              <a:satOff val="-22013"/>
              <a:lumOff val="22386"/>
              <a:alphaOff val="0"/>
            </a:schemeClr>
          </a:solidFill>
          <a:prstDash val="solid"/>
        </a:ln>
        <a:effectLst/>
      </dsp:spPr>
      <dsp:style>
        <a:lnRef idx="1">
          <a:scrgbClr r="0" g="0" b="0"/>
        </a:lnRef>
        <a:fillRef idx="2">
          <a:scrgbClr r="0" g="0" b="0"/>
        </a:fillRef>
        <a:effectRef idx="0">
          <a:scrgbClr r="0" g="0" b="0"/>
        </a:effectRef>
        <a:fontRef idx="minor"/>
      </dsp:style>
    </dsp:sp>
    <dsp:sp modelId="{82F0D262-B920-4065-ABB0-0B50F2EA473E}">
      <dsp:nvSpPr>
        <dsp:cNvPr id="0" name=""/>
        <dsp:cNvSpPr/>
      </dsp:nvSpPr>
      <dsp:spPr>
        <a:xfrm>
          <a:off x="851785" y="1759861"/>
          <a:ext cx="9434655" cy="503001"/>
        </a:xfrm>
        <a:prstGeom prst="rect">
          <a:avLst/>
        </a:prstGeom>
        <a:gradFill rotWithShape="0">
          <a:gsLst>
            <a:gs pos="0">
              <a:schemeClr val="accent1">
                <a:shade val="50000"/>
                <a:hueOff val="388343"/>
                <a:satOff val="-44026"/>
                <a:lumOff val="44773"/>
                <a:alphaOff val="0"/>
                <a:tint val="68000"/>
                <a:alpha val="90000"/>
                <a:lumMod val="100000"/>
              </a:schemeClr>
            </a:gs>
            <a:gs pos="100000">
              <a:schemeClr val="accent1">
                <a:shade val="50000"/>
                <a:hueOff val="388343"/>
                <a:satOff val="-44026"/>
                <a:lumOff val="44773"/>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9257" tIns="68580" rIns="68580" bIns="68580" numCol="1" spcCol="1270" anchor="ctr" anchorCtr="0">
          <a:noAutofit/>
        </a:bodyPr>
        <a:lstStyle/>
        <a:p>
          <a:pPr lvl="0" algn="l" defTabSz="1200150">
            <a:lnSpc>
              <a:spcPct val="90000"/>
            </a:lnSpc>
            <a:spcBef>
              <a:spcPct val="0"/>
            </a:spcBef>
            <a:spcAft>
              <a:spcPct val="35000"/>
            </a:spcAft>
          </a:pPr>
          <a:r>
            <a:rPr lang="en-US" sz="2700" kern="1200" dirty="0"/>
            <a:t>Radiation source (Heater)</a:t>
          </a:r>
        </a:p>
      </dsp:txBody>
      <dsp:txXfrm>
        <a:off x="851785" y="1759861"/>
        <a:ext cx="9434655" cy="503001"/>
      </dsp:txXfrm>
    </dsp:sp>
    <dsp:sp modelId="{CE9B5B2D-72ED-4237-AB17-A4D929CC5FF5}">
      <dsp:nvSpPr>
        <dsp:cNvPr id="0" name=""/>
        <dsp:cNvSpPr/>
      </dsp:nvSpPr>
      <dsp:spPr>
        <a:xfrm>
          <a:off x="537409" y="1696986"/>
          <a:ext cx="628751" cy="628751"/>
        </a:xfrm>
        <a:prstGeom prst="ellipse">
          <a:avLst/>
        </a:prstGeom>
        <a:gradFill rotWithShape="0">
          <a:gsLst>
            <a:gs pos="0">
              <a:schemeClr val="lt1">
                <a:hueOff val="0"/>
                <a:satOff val="0"/>
                <a:lumOff val="0"/>
                <a:alphaOff val="0"/>
                <a:tint val="68000"/>
                <a:alpha val="90000"/>
                <a:lumMod val="100000"/>
              </a:schemeClr>
            </a:gs>
            <a:gs pos="100000">
              <a:schemeClr val="lt1">
                <a:hueOff val="0"/>
                <a:satOff val="0"/>
                <a:lumOff val="0"/>
                <a:alphaOff val="0"/>
                <a:tint val="90000"/>
                <a:lumMod val="95000"/>
              </a:schemeClr>
            </a:gs>
          </a:gsLst>
          <a:lin ang="5400000" scaled="1"/>
        </a:gradFill>
        <a:ln w="12700" cap="rnd" cmpd="sng" algn="ctr">
          <a:solidFill>
            <a:schemeClr val="accent1">
              <a:shade val="50000"/>
              <a:hueOff val="388343"/>
              <a:satOff val="-44026"/>
              <a:lumOff val="44773"/>
              <a:alphaOff val="0"/>
            </a:schemeClr>
          </a:solidFill>
          <a:prstDash val="solid"/>
        </a:ln>
        <a:effectLst/>
      </dsp:spPr>
      <dsp:style>
        <a:lnRef idx="1">
          <a:scrgbClr r="0" g="0" b="0"/>
        </a:lnRef>
        <a:fillRef idx="2">
          <a:scrgbClr r="0" g="0" b="0"/>
        </a:fillRef>
        <a:effectRef idx="0">
          <a:scrgbClr r="0" g="0" b="0"/>
        </a:effectRef>
        <a:fontRef idx="minor"/>
      </dsp:style>
    </dsp:sp>
    <dsp:sp modelId="{4A184ECB-BA61-4407-8268-606975104B15}">
      <dsp:nvSpPr>
        <dsp:cNvPr id="0" name=""/>
        <dsp:cNvSpPr/>
      </dsp:nvSpPr>
      <dsp:spPr>
        <a:xfrm>
          <a:off x="741160" y="2514122"/>
          <a:ext cx="9545279" cy="503001"/>
        </a:xfrm>
        <a:prstGeom prst="rect">
          <a:avLst/>
        </a:prstGeom>
        <a:gradFill rotWithShape="0">
          <a:gsLst>
            <a:gs pos="0">
              <a:schemeClr val="accent1">
                <a:shade val="50000"/>
                <a:hueOff val="388343"/>
                <a:satOff val="-44026"/>
                <a:lumOff val="44773"/>
                <a:alphaOff val="0"/>
                <a:tint val="68000"/>
                <a:alpha val="90000"/>
                <a:lumMod val="100000"/>
              </a:schemeClr>
            </a:gs>
            <a:gs pos="100000">
              <a:schemeClr val="accent1">
                <a:shade val="50000"/>
                <a:hueOff val="388343"/>
                <a:satOff val="-44026"/>
                <a:lumOff val="44773"/>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9257" tIns="68580" rIns="68580" bIns="68580" numCol="1" spcCol="1270" anchor="ctr" anchorCtr="0">
          <a:noAutofit/>
        </a:bodyPr>
        <a:lstStyle/>
        <a:p>
          <a:pPr lvl="0" algn="l" defTabSz="1200150">
            <a:lnSpc>
              <a:spcPct val="90000"/>
            </a:lnSpc>
            <a:spcBef>
              <a:spcPct val="0"/>
            </a:spcBef>
            <a:spcAft>
              <a:spcPct val="35000"/>
            </a:spcAft>
          </a:pPr>
          <a:r>
            <a:rPr lang="en-US" sz="2700" kern="1200" dirty="0"/>
            <a:t>Collector box glass door &amp; light bulb glass cover</a:t>
          </a:r>
        </a:p>
      </dsp:txBody>
      <dsp:txXfrm>
        <a:off x="741160" y="2514122"/>
        <a:ext cx="9545279" cy="503001"/>
      </dsp:txXfrm>
    </dsp:sp>
    <dsp:sp modelId="{D1D49F7D-1FD7-4537-A0B2-221CFD8060D2}">
      <dsp:nvSpPr>
        <dsp:cNvPr id="0" name=""/>
        <dsp:cNvSpPr/>
      </dsp:nvSpPr>
      <dsp:spPr>
        <a:xfrm>
          <a:off x="426784" y="2451247"/>
          <a:ext cx="628751" cy="628751"/>
        </a:xfrm>
        <a:prstGeom prst="ellipse">
          <a:avLst/>
        </a:prstGeom>
        <a:gradFill rotWithShape="0">
          <a:gsLst>
            <a:gs pos="0">
              <a:schemeClr val="lt1">
                <a:hueOff val="0"/>
                <a:satOff val="0"/>
                <a:lumOff val="0"/>
                <a:alphaOff val="0"/>
                <a:tint val="68000"/>
                <a:alpha val="90000"/>
                <a:lumMod val="100000"/>
              </a:schemeClr>
            </a:gs>
            <a:gs pos="100000">
              <a:schemeClr val="lt1">
                <a:hueOff val="0"/>
                <a:satOff val="0"/>
                <a:lumOff val="0"/>
                <a:alphaOff val="0"/>
                <a:tint val="90000"/>
                <a:lumMod val="95000"/>
              </a:schemeClr>
            </a:gs>
          </a:gsLst>
          <a:lin ang="5400000" scaled="1"/>
        </a:gradFill>
        <a:ln w="12700" cap="rnd" cmpd="sng" algn="ctr">
          <a:solidFill>
            <a:schemeClr val="accent1">
              <a:shade val="50000"/>
              <a:hueOff val="388343"/>
              <a:satOff val="-44026"/>
              <a:lumOff val="44773"/>
              <a:alphaOff val="0"/>
            </a:schemeClr>
          </a:solidFill>
          <a:prstDash val="solid"/>
        </a:ln>
        <a:effectLst/>
      </dsp:spPr>
      <dsp:style>
        <a:lnRef idx="1">
          <a:scrgbClr r="0" g="0" b="0"/>
        </a:lnRef>
        <a:fillRef idx="2">
          <a:scrgbClr r="0" g="0" b="0"/>
        </a:fillRef>
        <a:effectRef idx="0">
          <a:scrgbClr r="0" g="0" b="0"/>
        </a:effectRef>
        <a:fontRef idx="minor"/>
      </dsp:style>
    </dsp:sp>
    <dsp:sp modelId="{5D796816-071F-4CB7-B581-0CF8721CA396}">
      <dsp:nvSpPr>
        <dsp:cNvPr id="0" name=""/>
        <dsp:cNvSpPr/>
      </dsp:nvSpPr>
      <dsp:spPr>
        <a:xfrm>
          <a:off x="380724" y="3268383"/>
          <a:ext cx="9905716" cy="503001"/>
        </a:xfrm>
        <a:prstGeom prst="rect">
          <a:avLst/>
        </a:prstGeom>
        <a:gradFill rotWithShape="0">
          <a:gsLst>
            <a:gs pos="0">
              <a:schemeClr val="accent1">
                <a:shade val="50000"/>
                <a:hueOff val="194172"/>
                <a:satOff val="-22013"/>
                <a:lumOff val="22386"/>
                <a:alphaOff val="0"/>
                <a:tint val="68000"/>
                <a:alpha val="90000"/>
                <a:lumMod val="100000"/>
              </a:schemeClr>
            </a:gs>
            <a:gs pos="100000">
              <a:schemeClr val="accent1">
                <a:shade val="50000"/>
                <a:hueOff val="194172"/>
                <a:satOff val="-22013"/>
                <a:lumOff val="22386"/>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99257" tIns="68580" rIns="68580" bIns="68580" numCol="1" spcCol="1270" anchor="ctr" anchorCtr="0">
          <a:noAutofit/>
        </a:bodyPr>
        <a:lstStyle/>
        <a:p>
          <a:pPr lvl="0" algn="l" defTabSz="1200150">
            <a:lnSpc>
              <a:spcPct val="90000"/>
            </a:lnSpc>
            <a:spcBef>
              <a:spcPct val="0"/>
            </a:spcBef>
            <a:spcAft>
              <a:spcPct val="35000"/>
            </a:spcAft>
          </a:pPr>
          <a:r>
            <a:rPr lang="en-US" sz="2700" kern="1200" dirty="0"/>
            <a:t>Copper coil color</a:t>
          </a:r>
        </a:p>
      </dsp:txBody>
      <dsp:txXfrm>
        <a:off x="380724" y="3268383"/>
        <a:ext cx="9905716" cy="503001"/>
      </dsp:txXfrm>
    </dsp:sp>
    <dsp:sp modelId="{C96ED078-607C-4AF5-8A00-59BDAFCB35F3}">
      <dsp:nvSpPr>
        <dsp:cNvPr id="0" name=""/>
        <dsp:cNvSpPr/>
      </dsp:nvSpPr>
      <dsp:spPr>
        <a:xfrm>
          <a:off x="66348" y="3205508"/>
          <a:ext cx="628751" cy="628751"/>
        </a:xfrm>
        <a:prstGeom prst="ellipse">
          <a:avLst/>
        </a:prstGeom>
        <a:gradFill rotWithShape="0">
          <a:gsLst>
            <a:gs pos="0">
              <a:schemeClr val="lt1">
                <a:hueOff val="0"/>
                <a:satOff val="0"/>
                <a:lumOff val="0"/>
                <a:alphaOff val="0"/>
                <a:tint val="68000"/>
                <a:alpha val="90000"/>
                <a:lumMod val="100000"/>
              </a:schemeClr>
            </a:gs>
            <a:gs pos="100000">
              <a:schemeClr val="lt1">
                <a:hueOff val="0"/>
                <a:satOff val="0"/>
                <a:lumOff val="0"/>
                <a:alphaOff val="0"/>
                <a:tint val="90000"/>
                <a:lumMod val="95000"/>
              </a:schemeClr>
            </a:gs>
          </a:gsLst>
          <a:lin ang="5400000" scaled="1"/>
        </a:gradFill>
        <a:ln w="12700" cap="rnd" cmpd="sng" algn="ctr">
          <a:solidFill>
            <a:schemeClr val="accent1">
              <a:shade val="50000"/>
              <a:hueOff val="194172"/>
              <a:satOff val="-22013"/>
              <a:lumOff val="22386"/>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702BA-81AD-4D02-989E-29B572C0965B}">
      <dsp:nvSpPr>
        <dsp:cNvPr id="0" name=""/>
        <dsp:cNvSpPr/>
      </dsp:nvSpPr>
      <dsp:spPr>
        <a:xfrm>
          <a:off x="1500" y="834138"/>
          <a:ext cx="3397032" cy="291165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 r="-4000"/>
          </a:stretch>
        </a:blipFill>
        <a:ln>
          <a:noFill/>
        </a:ln>
        <a:effectLst/>
      </dsp:spPr>
      <dsp:style>
        <a:lnRef idx="0">
          <a:scrgbClr r="0" g="0" b="0"/>
        </a:lnRef>
        <a:fillRef idx="1">
          <a:scrgbClr r="0" g="0" b="0"/>
        </a:fillRef>
        <a:effectRef idx="0">
          <a:scrgbClr r="0" g="0" b="0"/>
        </a:effectRef>
        <a:fontRef idx="minor"/>
      </dsp:style>
    </dsp:sp>
    <dsp:sp modelId="{9998E2B3-0621-44F4-825D-939D249BE6CF}">
      <dsp:nvSpPr>
        <dsp:cNvPr id="0" name=""/>
        <dsp:cNvSpPr/>
      </dsp:nvSpPr>
      <dsp:spPr>
        <a:xfrm>
          <a:off x="1500" y="3786691"/>
          <a:ext cx="3397032" cy="69879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kern="1200" dirty="0">
              <a:solidFill>
                <a:schemeClr val="tx2"/>
              </a:solidFill>
            </a:rPr>
            <a:t>Tinfoil</a:t>
          </a:r>
        </a:p>
      </dsp:txBody>
      <dsp:txXfrm>
        <a:off x="1500" y="3786691"/>
        <a:ext cx="3397032" cy="698798"/>
      </dsp:txXfrm>
    </dsp:sp>
    <dsp:sp modelId="{B66F23AE-CFC1-4AE8-80D1-6D968587A1B0}">
      <dsp:nvSpPr>
        <dsp:cNvPr id="0" name=""/>
        <dsp:cNvSpPr/>
      </dsp:nvSpPr>
      <dsp:spPr>
        <a:xfrm>
          <a:off x="3745021" y="834138"/>
          <a:ext cx="3397032" cy="291165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a:ln>
          <a:noFill/>
        </a:ln>
        <a:effectLst/>
      </dsp:spPr>
      <dsp:style>
        <a:lnRef idx="0">
          <a:scrgbClr r="0" g="0" b="0"/>
        </a:lnRef>
        <a:fillRef idx="1">
          <a:scrgbClr r="0" g="0" b="0"/>
        </a:fillRef>
        <a:effectRef idx="0">
          <a:scrgbClr r="0" g="0" b="0"/>
        </a:effectRef>
        <a:fontRef idx="minor"/>
      </dsp:style>
    </dsp:sp>
    <dsp:sp modelId="{9995FE9A-E1E4-4D68-91EC-078B15575657}">
      <dsp:nvSpPr>
        <dsp:cNvPr id="0" name=""/>
        <dsp:cNvSpPr/>
      </dsp:nvSpPr>
      <dsp:spPr>
        <a:xfrm>
          <a:off x="3745021" y="3804951"/>
          <a:ext cx="3397032" cy="69879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kern="1200" dirty="0">
              <a:solidFill>
                <a:schemeClr val="tx2"/>
              </a:solidFill>
            </a:rPr>
            <a:t>Inside Tinfoil Sheets </a:t>
          </a:r>
        </a:p>
      </dsp:txBody>
      <dsp:txXfrm>
        <a:off x="3745021" y="3804951"/>
        <a:ext cx="3397032" cy="698798"/>
      </dsp:txXfrm>
    </dsp:sp>
    <dsp:sp modelId="{7BE3056A-8E5F-4502-BDD6-E0A03A7E6FC4}">
      <dsp:nvSpPr>
        <dsp:cNvPr id="0" name=""/>
        <dsp:cNvSpPr/>
      </dsp:nvSpPr>
      <dsp:spPr>
        <a:xfrm>
          <a:off x="7488541" y="834138"/>
          <a:ext cx="3397032" cy="291165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8000" b="-28000"/>
          </a:stretch>
        </a:blipFill>
        <a:ln>
          <a:noFill/>
        </a:ln>
        <a:effectLst/>
      </dsp:spPr>
      <dsp:style>
        <a:lnRef idx="0">
          <a:scrgbClr r="0" g="0" b="0"/>
        </a:lnRef>
        <a:fillRef idx="1">
          <a:scrgbClr r="0" g="0" b="0"/>
        </a:fillRef>
        <a:effectRef idx="0">
          <a:scrgbClr r="0" g="0" b="0"/>
        </a:effectRef>
        <a:fontRef idx="minor"/>
      </dsp:style>
    </dsp:sp>
    <dsp:sp modelId="{D79D989D-5071-44A7-8E7A-1ADF2F48842A}">
      <dsp:nvSpPr>
        <dsp:cNvPr id="0" name=""/>
        <dsp:cNvSpPr/>
      </dsp:nvSpPr>
      <dsp:spPr>
        <a:xfrm>
          <a:off x="7488541" y="3786705"/>
          <a:ext cx="3397032" cy="69879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kern="1200" dirty="0">
              <a:solidFill>
                <a:schemeClr val="tx2"/>
              </a:solidFill>
            </a:rPr>
            <a:t>Curved Aluminum Sheets</a:t>
          </a:r>
        </a:p>
      </dsp:txBody>
      <dsp:txXfrm>
        <a:off x="7488541" y="3786705"/>
        <a:ext cx="3397032" cy="6987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19EEA-6BEC-4E42-9A91-FF168712949F}">
      <dsp:nvSpPr>
        <dsp:cNvPr id="0" name=""/>
        <dsp:cNvSpPr/>
      </dsp:nvSpPr>
      <dsp:spPr>
        <a:xfrm>
          <a:off x="2672439" y="2311117"/>
          <a:ext cx="2417224" cy="207184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w="12700" cap="rnd" cmpd="sng" algn="ctr">
          <a:solidFill>
            <a:srgbClr val="7030A0"/>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67A46D6D-C27F-4795-86A5-3AF2010E3B55}">
      <dsp:nvSpPr>
        <dsp:cNvPr id="0" name=""/>
        <dsp:cNvSpPr/>
      </dsp:nvSpPr>
      <dsp:spPr>
        <a:xfrm>
          <a:off x="2491485" y="3568684"/>
          <a:ext cx="2417224" cy="497243"/>
        </a:xfrm>
        <a:prstGeom prst="rect">
          <a:avLst/>
        </a:prstGeom>
        <a:noFill/>
        <a:ln w="12700" cap="rnd" cmpd="sng" algn="ctr">
          <a:noFill/>
          <a:prstDash val="solid"/>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endParaRPr lang="en-US" sz="1800" b="1" kern="1200" dirty="0">
            <a:solidFill>
              <a:srgbClr val="002060"/>
            </a:solidFill>
          </a:endParaRPr>
        </a:p>
      </dsp:txBody>
      <dsp:txXfrm>
        <a:off x="2491485" y="3568684"/>
        <a:ext cx="2417224" cy="497243"/>
      </dsp:txXfrm>
    </dsp:sp>
    <dsp:sp modelId="{48E5778B-AE11-403C-8EE5-E4CBF9A641E8}">
      <dsp:nvSpPr>
        <dsp:cNvPr id="0" name=""/>
        <dsp:cNvSpPr/>
      </dsp:nvSpPr>
      <dsp:spPr>
        <a:xfrm>
          <a:off x="5261569" y="3535"/>
          <a:ext cx="2417224" cy="207184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12700" cap="rnd"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A735158F-2FE1-42D2-8C24-764AC816554F}">
      <dsp:nvSpPr>
        <dsp:cNvPr id="0" name=""/>
        <dsp:cNvSpPr/>
      </dsp:nvSpPr>
      <dsp:spPr>
        <a:xfrm>
          <a:off x="5261569" y="1453828"/>
          <a:ext cx="2417224" cy="497243"/>
        </a:xfrm>
        <a:prstGeom prst="rect">
          <a:avLst/>
        </a:prstGeom>
        <a:solidFill>
          <a:schemeClr val="accent1">
            <a:tint val="50000"/>
            <a:alpha val="40000"/>
            <a:hueOff val="0"/>
            <a:satOff val="0"/>
            <a:lumOff val="0"/>
            <a:alphaOff val="0"/>
          </a:schemeClr>
        </a:solidFill>
        <a:ln w="12700" cap="rnd"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b="1" kern="1200" dirty="0" smtClean="0">
              <a:solidFill>
                <a:srgbClr val="002060"/>
              </a:solidFill>
            </a:rPr>
            <a:t>Floodlight</a:t>
          </a:r>
          <a:endParaRPr lang="en-US" sz="2700" b="1" kern="1200" dirty="0">
            <a:solidFill>
              <a:srgbClr val="002060"/>
            </a:solidFill>
          </a:endParaRPr>
        </a:p>
      </dsp:txBody>
      <dsp:txXfrm>
        <a:off x="5261569" y="1453828"/>
        <a:ext cx="2417224" cy="497243"/>
      </dsp:txXfrm>
    </dsp:sp>
    <dsp:sp modelId="{68A15992-3D99-48BB-BA80-BBB88FC60D4D}">
      <dsp:nvSpPr>
        <dsp:cNvPr id="0" name=""/>
        <dsp:cNvSpPr/>
      </dsp:nvSpPr>
      <dsp:spPr>
        <a:xfrm>
          <a:off x="68263" y="0"/>
          <a:ext cx="2417224" cy="207184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rnd"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65798284-DCD5-4590-A7B7-FC2AD92DA2F7}">
      <dsp:nvSpPr>
        <dsp:cNvPr id="0" name=""/>
        <dsp:cNvSpPr/>
      </dsp:nvSpPr>
      <dsp:spPr>
        <a:xfrm>
          <a:off x="68263" y="1451666"/>
          <a:ext cx="2417224" cy="497243"/>
        </a:xfrm>
        <a:prstGeom prst="rect">
          <a:avLst/>
        </a:prstGeom>
        <a:solidFill>
          <a:schemeClr val="accent1">
            <a:tint val="50000"/>
            <a:alpha val="40000"/>
            <a:hueOff val="0"/>
            <a:satOff val="0"/>
            <a:lumOff val="0"/>
            <a:alphaOff val="0"/>
          </a:schemeClr>
        </a:solidFill>
        <a:ln w="12700" cap="rnd"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b="1" kern="1200" dirty="0">
              <a:solidFill>
                <a:srgbClr val="002060"/>
              </a:solidFill>
            </a:rPr>
            <a:t>Heater</a:t>
          </a:r>
        </a:p>
      </dsp:txBody>
      <dsp:txXfrm>
        <a:off x="68263" y="1451666"/>
        <a:ext cx="2417224" cy="4972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C040A6-01CC-4579-A8CF-DA495A3AB482}">
      <dsp:nvSpPr>
        <dsp:cNvPr id="0" name=""/>
        <dsp:cNvSpPr/>
      </dsp:nvSpPr>
      <dsp:spPr>
        <a:xfrm>
          <a:off x="3687" y="620986"/>
          <a:ext cx="4129132" cy="353915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a:noFill/>
        </a:ln>
        <a:effectLst/>
      </dsp:spPr>
      <dsp:style>
        <a:lnRef idx="0">
          <a:scrgbClr r="0" g="0" b="0"/>
        </a:lnRef>
        <a:fillRef idx="1">
          <a:scrgbClr r="0" g="0" b="0"/>
        </a:fillRef>
        <a:effectRef idx="0">
          <a:scrgbClr r="0" g="0" b="0"/>
        </a:effectRef>
        <a:fontRef idx="minor"/>
      </dsp:style>
    </dsp:sp>
    <dsp:sp modelId="{6CE36656-D551-4C8D-B9D8-18CAC34EED8A}">
      <dsp:nvSpPr>
        <dsp:cNvPr id="0" name=""/>
        <dsp:cNvSpPr/>
      </dsp:nvSpPr>
      <dsp:spPr>
        <a:xfrm>
          <a:off x="3687" y="3098395"/>
          <a:ext cx="4129132" cy="849397"/>
        </a:xfrm>
        <a:prstGeom prst="rect">
          <a:avLst/>
        </a:prstGeom>
        <a:solidFill>
          <a:srgbClr val="4A66AC">
            <a:tint val="50000"/>
            <a:alpha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1333500">
            <a:lnSpc>
              <a:spcPct val="90000"/>
            </a:lnSpc>
            <a:spcBef>
              <a:spcPct val="0"/>
            </a:spcBef>
            <a:spcAft>
              <a:spcPct val="35000"/>
            </a:spcAft>
          </a:pPr>
          <a:r>
            <a:rPr lang="en-US" sz="3000" b="1" kern="1200" dirty="0">
              <a:solidFill>
                <a:sysClr val="window" lastClr="FFFFFF">
                  <a:hueOff val="0"/>
                  <a:satOff val="0"/>
                  <a:lumOff val="0"/>
                  <a:alphaOff val="0"/>
                </a:sysClr>
              </a:solidFill>
              <a:latin typeface="Calibri"/>
              <a:ea typeface="+mn-ea"/>
              <a:cs typeface="+mn-cs"/>
            </a:rPr>
            <a:t>Collector Box Glass Door</a:t>
          </a:r>
        </a:p>
      </dsp:txBody>
      <dsp:txXfrm>
        <a:off x="3687" y="3098395"/>
        <a:ext cx="4129132" cy="849397"/>
      </dsp:txXfrm>
    </dsp:sp>
    <dsp:sp modelId="{766FBD00-576C-408B-A8D8-1BE555D8EFE6}">
      <dsp:nvSpPr>
        <dsp:cNvPr id="0" name=""/>
        <dsp:cNvSpPr/>
      </dsp:nvSpPr>
      <dsp:spPr>
        <a:xfrm>
          <a:off x="4553979" y="620986"/>
          <a:ext cx="4129132" cy="353915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1000" r="-21000"/>
          </a:stretch>
        </a:blipFill>
        <a:ln>
          <a:noFill/>
        </a:ln>
        <a:effectLst/>
      </dsp:spPr>
      <dsp:style>
        <a:lnRef idx="0">
          <a:scrgbClr r="0" g="0" b="0"/>
        </a:lnRef>
        <a:fillRef idx="1">
          <a:scrgbClr r="0" g="0" b="0"/>
        </a:fillRef>
        <a:effectRef idx="0">
          <a:scrgbClr r="0" g="0" b="0"/>
        </a:effectRef>
        <a:fontRef idx="minor"/>
      </dsp:style>
    </dsp:sp>
    <dsp:sp modelId="{34A0B5FF-DC47-4942-B110-8A39842337C1}">
      <dsp:nvSpPr>
        <dsp:cNvPr id="0" name=""/>
        <dsp:cNvSpPr/>
      </dsp:nvSpPr>
      <dsp:spPr>
        <a:xfrm>
          <a:off x="4553979" y="3098395"/>
          <a:ext cx="4129132" cy="849397"/>
        </a:xfrm>
        <a:prstGeom prst="rect">
          <a:avLst/>
        </a:prstGeom>
        <a:solidFill>
          <a:srgbClr val="4A66AC">
            <a:tint val="50000"/>
            <a:alpha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1333500">
            <a:lnSpc>
              <a:spcPct val="90000"/>
            </a:lnSpc>
            <a:spcBef>
              <a:spcPct val="0"/>
            </a:spcBef>
            <a:spcAft>
              <a:spcPct val="35000"/>
            </a:spcAft>
          </a:pPr>
          <a:r>
            <a:rPr lang="en-US" sz="3000" b="1" kern="1200" dirty="0" smtClean="0">
              <a:solidFill>
                <a:sysClr val="window" lastClr="FFFFFF">
                  <a:hueOff val="0"/>
                  <a:satOff val="0"/>
                  <a:lumOff val="0"/>
                  <a:alphaOff val="0"/>
                </a:sysClr>
              </a:solidFill>
              <a:latin typeface="Calibri"/>
              <a:ea typeface="+mn-ea"/>
              <a:cs typeface="+mn-cs"/>
            </a:rPr>
            <a:t>Floodlight Glass </a:t>
          </a:r>
          <a:r>
            <a:rPr lang="en-US" sz="3000" b="1" kern="1200" dirty="0">
              <a:solidFill>
                <a:sysClr val="window" lastClr="FFFFFF">
                  <a:hueOff val="0"/>
                  <a:satOff val="0"/>
                  <a:lumOff val="0"/>
                  <a:alphaOff val="0"/>
                </a:sysClr>
              </a:solidFill>
              <a:latin typeface="Calibri"/>
              <a:ea typeface="+mn-ea"/>
              <a:cs typeface="+mn-cs"/>
            </a:rPr>
            <a:t>Cover</a:t>
          </a:r>
        </a:p>
      </dsp:txBody>
      <dsp:txXfrm>
        <a:off x="4553979" y="3098395"/>
        <a:ext cx="4129132" cy="8493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DB941-5854-4EC6-893A-399583817CD0}">
      <dsp:nvSpPr>
        <dsp:cNvPr id="0" name=""/>
        <dsp:cNvSpPr/>
      </dsp:nvSpPr>
      <dsp:spPr>
        <a:xfrm>
          <a:off x="0" y="402070"/>
          <a:ext cx="11032977" cy="604800"/>
        </a:xfrm>
        <a:prstGeom prst="rect">
          <a:avLst/>
        </a:prstGeom>
        <a:solidFill>
          <a:schemeClr val="lt1">
            <a:alpha val="90000"/>
            <a:hueOff val="0"/>
            <a:satOff val="0"/>
            <a:lumOff val="0"/>
            <a:alphaOff val="0"/>
          </a:schemeClr>
        </a:solidFill>
        <a:ln w="12700" cap="rnd" cmpd="sng" algn="ctr">
          <a:solidFill>
            <a:schemeClr val="accent1">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041E95C-D084-4DB4-B4BD-BFFEC1E969EC}">
      <dsp:nvSpPr>
        <dsp:cNvPr id="0" name=""/>
        <dsp:cNvSpPr/>
      </dsp:nvSpPr>
      <dsp:spPr>
        <a:xfrm>
          <a:off x="551648" y="47830"/>
          <a:ext cx="10233086" cy="708480"/>
        </a:xfrm>
        <a:prstGeom prst="roundRect">
          <a:avLst/>
        </a:prstGeom>
        <a:gradFill rotWithShape="0">
          <a:gsLst>
            <a:gs pos="0">
              <a:schemeClr val="accent1">
                <a:shade val="50000"/>
                <a:hueOff val="0"/>
                <a:satOff val="0"/>
                <a:lumOff val="0"/>
                <a:alphaOff val="0"/>
                <a:tint val="68000"/>
                <a:alpha val="90000"/>
                <a:lumMod val="100000"/>
              </a:schemeClr>
            </a:gs>
            <a:gs pos="100000">
              <a:schemeClr val="accent1">
                <a:shade val="50000"/>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1914" tIns="0" rIns="291914" bIns="0" numCol="1" spcCol="1270" anchor="ctr" anchorCtr="0">
          <a:noAutofit/>
        </a:bodyPr>
        <a:lstStyle/>
        <a:p>
          <a:pPr lvl="0" algn="l" defTabSz="622300" rtl="1">
            <a:lnSpc>
              <a:spcPct val="90000"/>
            </a:lnSpc>
            <a:spcBef>
              <a:spcPct val="0"/>
            </a:spcBef>
            <a:spcAft>
              <a:spcPct val="35000"/>
            </a:spcAft>
            <a:buClr>
              <a:schemeClr val="accent2"/>
            </a:buClr>
            <a:buSzPts val="1656"/>
            <a:buFont typeface="Noto Sans Symbols"/>
            <a:buChar char="◼"/>
          </a:pPr>
          <a:r>
            <a:rPr lang="en-US" sz="1400" b="0" i="0" u="none" strike="noStrike" kern="1200" cap="none">
              <a:latin typeface="Cabin"/>
              <a:ea typeface="Cabin"/>
              <a:cs typeface="Cabin"/>
              <a:sym typeface="Cabin"/>
            </a:rPr>
            <a:t>The objective of our project is to study the heat transfer on different coil geometries by radiation. We are aiming to provide a study after creating experiment on the different coil geometries and how they behave.</a:t>
          </a:r>
          <a:endParaRPr lang="ar-SA" sz="1400" kern="1200" dirty="0"/>
        </a:p>
      </dsp:txBody>
      <dsp:txXfrm>
        <a:off x="586233" y="82415"/>
        <a:ext cx="10163916" cy="639310"/>
      </dsp:txXfrm>
    </dsp:sp>
    <dsp:sp modelId="{4643C20C-4B3B-46A0-89FC-4E0A8BA0F816}">
      <dsp:nvSpPr>
        <dsp:cNvPr id="0" name=""/>
        <dsp:cNvSpPr/>
      </dsp:nvSpPr>
      <dsp:spPr>
        <a:xfrm>
          <a:off x="0" y="1490710"/>
          <a:ext cx="11032977" cy="604800"/>
        </a:xfrm>
        <a:prstGeom prst="rect">
          <a:avLst/>
        </a:prstGeom>
        <a:solidFill>
          <a:schemeClr val="lt1">
            <a:alpha val="90000"/>
            <a:hueOff val="0"/>
            <a:satOff val="0"/>
            <a:lumOff val="0"/>
            <a:alphaOff val="0"/>
          </a:schemeClr>
        </a:solidFill>
        <a:ln w="12700" cap="rnd" cmpd="sng" algn="ctr">
          <a:solidFill>
            <a:schemeClr val="accent1">
              <a:shade val="50000"/>
              <a:hueOff val="242715"/>
              <a:satOff val="-27516"/>
              <a:lumOff val="27983"/>
              <a:alphaOff val="0"/>
            </a:schemeClr>
          </a:solidFill>
          <a:prstDash val="solid"/>
        </a:ln>
        <a:effectLst/>
      </dsp:spPr>
      <dsp:style>
        <a:lnRef idx="1">
          <a:scrgbClr r="0" g="0" b="0"/>
        </a:lnRef>
        <a:fillRef idx="1">
          <a:scrgbClr r="0" g="0" b="0"/>
        </a:fillRef>
        <a:effectRef idx="0">
          <a:scrgbClr r="0" g="0" b="0"/>
        </a:effectRef>
        <a:fontRef idx="minor"/>
      </dsp:style>
    </dsp:sp>
    <dsp:sp modelId="{5A267A36-CD50-49BB-8D4B-28ACA88BCB15}">
      <dsp:nvSpPr>
        <dsp:cNvPr id="0" name=""/>
        <dsp:cNvSpPr/>
      </dsp:nvSpPr>
      <dsp:spPr>
        <a:xfrm>
          <a:off x="551648" y="1136470"/>
          <a:ext cx="10233086" cy="708480"/>
        </a:xfrm>
        <a:prstGeom prst="roundRect">
          <a:avLst/>
        </a:prstGeom>
        <a:gradFill rotWithShape="0">
          <a:gsLst>
            <a:gs pos="0">
              <a:schemeClr val="accent1">
                <a:shade val="50000"/>
                <a:hueOff val="242715"/>
                <a:satOff val="-27516"/>
                <a:lumOff val="27983"/>
                <a:alphaOff val="0"/>
                <a:tint val="68000"/>
                <a:alpha val="90000"/>
                <a:lumMod val="100000"/>
              </a:schemeClr>
            </a:gs>
            <a:gs pos="100000">
              <a:schemeClr val="accent1">
                <a:shade val="50000"/>
                <a:hueOff val="242715"/>
                <a:satOff val="-27516"/>
                <a:lumOff val="27983"/>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1914" tIns="0" rIns="291914" bIns="0" numCol="1" spcCol="1270" anchor="ctr" anchorCtr="0">
          <a:noAutofit/>
        </a:bodyPr>
        <a:lstStyle/>
        <a:p>
          <a:pPr lvl="0" algn="l" defTabSz="622300" rtl="1">
            <a:lnSpc>
              <a:spcPct val="90000"/>
            </a:lnSpc>
            <a:spcBef>
              <a:spcPct val="0"/>
            </a:spcBef>
            <a:spcAft>
              <a:spcPct val="35000"/>
            </a:spcAft>
            <a:buClr>
              <a:schemeClr val="accent2"/>
            </a:buClr>
            <a:buSzPts val="1656"/>
            <a:buFont typeface="Noto Sans Symbols"/>
            <a:buChar char="◼"/>
          </a:pPr>
          <a:r>
            <a:rPr lang="en-US" sz="1400" b="0" i="0" u="none" strike="noStrike" kern="1200" cap="none">
              <a:latin typeface="Cabin"/>
              <a:ea typeface="Cabin"/>
              <a:cs typeface="Cabin"/>
              <a:sym typeface="Cabin"/>
            </a:rPr>
            <a:t>Going in line with our country vision by 2030, we are aiming to provide alternative solutions for energy by designing solar thermal collector with different coil geometries. </a:t>
          </a:r>
          <a:endParaRPr lang="ar-SA" sz="1400" kern="1200" dirty="0"/>
        </a:p>
      </dsp:txBody>
      <dsp:txXfrm>
        <a:off x="586233" y="1171055"/>
        <a:ext cx="10163916" cy="639310"/>
      </dsp:txXfrm>
    </dsp:sp>
    <dsp:sp modelId="{C0993C72-A27D-4848-99FF-D88498DA5928}">
      <dsp:nvSpPr>
        <dsp:cNvPr id="0" name=""/>
        <dsp:cNvSpPr/>
      </dsp:nvSpPr>
      <dsp:spPr>
        <a:xfrm>
          <a:off x="0" y="2579350"/>
          <a:ext cx="11032977" cy="604800"/>
        </a:xfrm>
        <a:prstGeom prst="rect">
          <a:avLst/>
        </a:prstGeom>
        <a:solidFill>
          <a:schemeClr val="lt1">
            <a:alpha val="90000"/>
            <a:hueOff val="0"/>
            <a:satOff val="0"/>
            <a:lumOff val="0"/>
            <a:alphaOff val="0"/>
          </a:schemeClr>
        </a:solidFill>
        <a:ln w="12700" cap="rnd" cmpd="sng" algn="ctr">
          <a:solidFill>
            <a:schemeClr val="accent1">
              <a:shade val="50000"/>
              <a:hueOff val="485429"/>
              <a:satOff val="-55033"/>
              <a:lumOff val="55966"/>
              <a:alphaOff val="0"/>
            </a:schemeClr>
          </a:solidFill>
          <a:prstDash val="solid"/>
        </a:ln>
        <a:effectLst/>
      </dsp:spPr>
      <dsp:style>
        <a:lnRef idx="1">
          <a:scrgbClr r="0" g="0" b="0"/>
        </a:lnRef>
        <a:fillRef idx="1">
          <a:scrgbClr r="0" g="0" b="0"/>
        </a:fillRef>
        <a:effectRef idx="0">
          <a:scrgbClr r="0" g="0" b="0"/>
        </a:effectRef>
        <a:fontRef idx="minor"/>
      </dsp:style>
    </dsp:sp>
    <dsp:sp modelId="{1813DDC1-D178-411C-BD43-8319C99E3E37}">
      <dsp:nvSpPr>
        <dsp:cNvPr id="0" name=""/>
        <dsp:cNvSpPr/>
      </dsp:nvSpPr>
      <dsp:spPr>
        <a:xfrm>
          <a:off x="551648" y="2225110"/>
          <a:ext cx="10233086" cy="708480"/>
        </a:xfrm>
        <a:prstGeom prst="roundRect">
          <a:avLst/>
        </a:prstGeom>
        <a:gradFill rotWithShape="0">
          <a:gsLst>
            <a:gs pos="0">
              <a:schemeClr val="accent1">
                <a:shade val="50000"/>
                <a:hueOff val="485429"/>
                <a:satOff val="-55033"/>
                <a:lumOff val="55966"/>
                <a:alphaOff val="0"/>
                <a:tint val="68000"/>
                <a:alpha val="90000"/>
                <a:lumMod val="100000"/>
              </a:schemeClr>
            </a:gs>
            <a:gs pos="100000">
              <a:schemeClr val="accent1">
                <a:shade val="50000"/>
                <a:hueOff val="485429"/>
                <a:satOff val="-55033"/>
                <a:lumOff val="55966"/>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1914" tIns="0" rIns="291914" bIns="0" numCol="1" spcCol="1270" anchor="ctr" anchorCtr="0">
          <a:noAutofit/>
        </a:bodyPr>
        <a:lstStyle/>
        <a:p>
          <a:pPr lvl="0" algn="l" defTabSz="622300" rtl="1">
            <a:lnSpc>
              <a:spcPct val="90000"/>
            </a:lnSpc>
            <a:spcBef>
              <a:spcPct val="0"/>
            </a:spcBef>
            <a:spcAft>
              <a:spcPct val="35000"/>
            </a:spcAft>
            <a:buClr>
              <a:schemeClr val="accent2"/>
            </a:buClr>
            <a:buSzPts val="1656"/>
            <a:buFont typeface="Noto Sans Symbols"/>
            <a:buChar char="◼"/>
          </a:pPr>
          <a:r>
            <a:rPr lang="en-US" sz="1400" b="0" i="0" u="none" strike="noStrike" kern="1200" cap="none" dirty="0">
              <a:latin typeface="Cabin"/>
              <a:ea typeface="Cabin"/>
              <a:cs typeface="Cabin"/>
              <a:sym typeface="Cabin"/>
            </a:rPr>
            <a:t>We have manufactured the collector box along with coil geometries. Also we provided thermometers, manometers, one way valve, controller valve and flow meter to test the system under controlled condition to get accurate results. </a:t>
          </a:r>
          <a:endParaRPr lang="ar-SA" sz="1400" kern="1200" dirty="0"/>
        </a:p>
      </dsp:txBody>
      <dsp:txXfrm>
        <a:off x="586233" y="2259695"/>
        <a:ext cx="10163916" cy="639310"/>
      </dsp:txXfrm>
    </dsp:sp>
    <dsp:sp modelId="{512B5A59-8594-4257-927E-8B5427B1F710}">
      <dsp:nvSpPr>
        <dsp:cNvPr id="0" name=""/>
        <dsp:cNvSpPr/>
      </dsp:nvSpPr>
      <dsp:spPr>
        <a:xfrm>
          <a:off x="0" y="3667990"/>
          <a:ext cx="11032977" cy="604800"/>
        </a:xfrm>
        <a:prstGeom prst="rect">
          <a:avLst/>
        </a:prstGeom>
        <a:solidFill>
          <a:schemeClr val="lt1">
            <a:alpha val="90000"/>
            <a:hueOff val="0"/>
            <a:satOff val="0"/>
            <a:lumOff val="0"/>
            <a:alphaOff val="0"/>
          </a:schemeClr>
        </a:solidFill>
        <a:ln w="12700" cap="rnd" cmpd="sng" algn="ctr">
          <a:solidFill>
            <a:schemeClr val="accent1">
              <a:shade val="50000"/>
              <a:hueOff val="242715"/>
              <a:satOff val="-27516"/>
              <a:lumOff val="27983"/>
              <a:alphaOff val="0"/>
            </a:schemeClr>
          </a:solidFill>
          <a:prstDash val="solid"/>
        </a:ln>
        <a:effectLst/>
      </dsp:spPr>
      <dsp:style>
        <a:lnRef idx="1">
          <a:scrgbClr r="0" g="0" b="0"/>
        </a:lnRef>
        <a:fillRef idx="1">
          <a:scrgbClr r="0" g="0" b="0"/>
        </a:fillRef>
        <a:effectRef idx="0">
          <a:scrgbClr r="0" g="0" b="0"/>
        </a:effectRef>
        <a:fontRef idx="minor"/>
      </dsp:style>
    </dsp:sp>
    <dsp:sp modelId="{641F717E-AAF3-4D26-B2C1-A6CF37B82D57}">
      <dsp:nvSpPr>
        <dsp:cNvPr id="0" name=""/>
        <dsp:cNvSpPr/>
      </dsp:nvSpPr>
      <dsp:spPr>
        <a:xfrm>
          <a:off x="551648" y="3313750"/>
          <a:ext cx="10274018" cy="708480"/>
        </a:xfrm>
        <a:prstGeom prst="roundRect">
          <a:avLst/>
        </a:prstGeom>
        <a:gradFill rotWithShape="0">
          <a:gsLst>
            <a:gs pos="0">
              <a:schemeClr val="accent1">
                <a:shade val="50000"/>
                <a:hueOff val="242715"/>
                <a:satOff val="-27516"/>
                <a:lumOff val="27983"/>
                <a:alphaOff val="0"/>
                <a:tint val="68000"/>
                <a:alpha val="90000"/>
                <a:lumMod val="100000"/>
              </a:schemeClr>
            </a:gs>
            <a:gs pos="100000">
              <a:schemeClr val="accent1">
                <a:shade val="50000"/>
                <a:hueOff val="242715"/>
                <a:satOff val="-27516"/>
                <a:lumOff val="27983"/>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1914" tIns="0" rIns="291914" bIns="0" numCol="1" spcCol="1270" anchor="ctr" anchorCtr="0">
          <a:noAutofit/>
        </a:bodyPr>
        <a:lstStyle/>
        <a:p>
          <a:pPr lvl="0" algn="l" defTabSz="622300" rtl="1">
            <a:lnSpc>
              <a:spcPct val="90000"/>
            </a:lnSpc>
            <a:spcBef>
              <a:spcPct val="0"/>
            </a:spcBef>
            <a:spcAft>
              <a:spcPct val="35000"/>
            </a:spcAft>
            <a:buClr>
              <a:schemeClr val="accent2"/>
            </a:buClr>
            <a:buSzPts val="1656"/>
            <a:buFont typeface="Noto Sans Symbols"/>
            <a:buChar char="◼"/>
          </a:pPr>
          <a:r>
            <a:rPr lang="en-US" sz="1400" b="0" i="0" u="none" strike="noStrike" kern="1200" cap="none" dirty="0">
              <a:latin typeface="Cabin"/>
              <a:ea typeface="Cabin"/>
              <a:cs typeface="Cabin"/>
              <a:sym typeface="Cabin"/>
            </a:rPr>
            <a:t>The design of this project “extruded parts” were completed using </a:t>
          </a:r>
          <a:r>
            <a:rPr lang="en-US" sz="1400" b="0" i="0" u="none" strike="noStrike" kern="1200" cap="none" dirty="0" err="1">
              <a:latin typeface="Cabin"/>
              <a:ea typeface="Cabin"/>
              <a:cs typeface="Cabin"/>
              <a:sym typeface="Cabin"/>
            </a:rPr>
            <a:t>Solidworks</a:t>
          </a:r>
          <a:r>
            <a:rPr lang="en-US" sz="1400" b="0" i="0" u="none" strike="noStrike" kern="1200" cap="none" dirty="0">
              <a:latin typeface="Cabin"/>
              <a:ea typeface="Cabin"/>
              <a:cs typeface="Cabin"/>
              <a:sym typeface="Cabin"/>
            </a:rPr>
            <a:t> Software. </a:t>
          </a:r>
          <a:endParaRPr lang="ar-SA" sz="1400" kern="1200" dirty="0"/>
        </a:p>
      </dsp:txBody>
      <dsp:txXfrm>
        <a:off x="586233" y="3348335"/>
        <a:ext cx="10204848"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DF495F-4277-4AE6-BB69-06EB7A808173}" type="datetimeFigureOut">
              <a:rPr lang="en-US" smtClean="0"/>
              <a:t>5/3/2018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B8A95-8B53-40FD-B6FC-F92A85A617FE}" type="slidenum">
              <a:rPr lang="en-US" smtClean="0"/>
              <a:t>‹#›</a:t>
            </a:fld>
            <a:endParaRPr lang="en-US"/>
          </a:p>
        </p:txBody>
      </p:sp>
    </p:spTree>
    <p:extLst>
      <p:ext uri="{BB962C8B-B14F-4D97-AF65-F5344CB8AC3E}">
        <p14:creationId xmlns:p14="http://schemas.microsoft.com/office/powerpoint/2010/main" val="4115041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B8A95-8B53-40FD-B6FC-F92A85A617FE}" type="slidenum">
              <a:rPr lang="en-US" smtClean="0"/>
              <a:t>1</a:t>
            </a:fld>
            <a:endParaRPr lang="en-US"/>
          </a:p>
        </p:txBody>
      </p:sp>
    </p:spTree>
    <p:extLst>
      <p:ext uri="{BB962C8B-B14F-4D97-AF65-F5344CB8AC3E}">
        <p14:creationId xmlns:p14="http://schemas.microsoft.com/office/powerpoint/2010/main" val="2716191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B8A95-8B53-40FD-B6FC-F92A85A617FE}" type="slidenum">
              <a:rPr lang="en-US" smtClean="0"/>
              <a:t>28</a:t>
            </a:fld>
            <a:endParaRPr lang="en-US"/>
          </a:p>
        </p:txBody>
      </p:sp>
    </p:spTree>
    <p:extLst>
      <p:ext uri="{BB962C8B-B14F-4D97-AF65-F5344CB8AC3E}">
        <p14:creationId xmlns:p14="http://schemas.microsoft.com/office/powerpoint/2010/main" val="21516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1973 there was energy crisis. A few years later in 1980s, a new Mechanical Engineering principle was used in the University of New Mexico to save energy and rely more on renewable energy. The renewable energy was basically depending on sun irradiation to get heat through solar thermal collector. Unfortunately, the focus on renewable energy was forgotten in 90s due to energy cost decrease. Now, due to the increase in energy prices and not to be likely decreasing times soon, it is a great opportunity to focus on utilizing thermal solar collector again.</a:t>
            </a:r>
          </a:p>
          <a:p>
            <a:endParaRPr lang="en-US" dirty="0"/>
          </a:p>
        </p:txBody>
      </p:sp>
      <p:sp>
        <p:nvSpPr>
          <p:cNvPr id="4" name="Slide Number Placeholder 3"/>
          <p:cNvSpPr>
            <a:spLocks noGrp="1"/>
          </p:cNvSpPr>
          <p:nvPr>
            <p:ph type="sldNum" sz="quarter" idx="10"/>
          </p:nvPr>
        </p:nvSpPr>
        <p:spPr/>
        <p:txBody>
          <a:bodyPr/>
          <a:lstStyle/>
          <a:p>
            <a:fld id="{A6FB8A95-8B53-40FD-B6FC-F92A85A617FE}" type="slidenum">
              <a:rPr lang="en-US" smtClean="0"/>
              <a:t>4</a:t>
            </a:fld>
            <a:endParaRPr lang="en-US"/>
          </a:p>
        </p:txBody>
      </p:sp>
    </p:spTree>
    <p:extLst>
      <p:ext uri="{BB962C8B-B14F-4D97-AF65-F5344CB8AC3E}">
        <p14:creationId xmlns:p14="http://schemas.microsoft.com/office/powerpoint/2010/main" val="334844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B8A95-8B53-40FD-B6FC-F92A85A617FE}" type="slidenum">
              <a:rPr lang="en-US" smtClean="0"/>
              <a:t>8</a:t>
            </a:fld>
            <a:endParaRPr lang="en-US"/>
          </a:p>
        </p:txBody>
      </p:sp>
    </p:spTree>
    <p:extLst>
      <p:ext uri="{BB962C8B-B14F-4D97-AF65-F5344CB8AC3E}">
        <p14:creationId xmlns:p14="http://schemas.microsoft.com/office/powerpoint/2010/main" val="2006539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B8A95-8B53-40FD-B6FC-F92A85A617FE}" type="slidenum">
              <a:rPr lang="en-US" smtClean="0"/>
              <a:t>9</a:t>
            </a:fld>
            <a:endParaRPr lang="en-US"/>
          </a:p>
        </p:txBody>
      </p:sp>
    </p:spTree>
    <p:extLst>
      <p:ext uri="{BB962C8B-B14F-4D97-AF65-F5344CB8AC3E}">
        <p14:creationId xmlns:p14="http://schemas.microsoft.com/office/powerpoint/2010/main" val="2999718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B8A95-8B53-40FD-B6FC-F92A85A617FE}" type="slidenum">
              <a:rPr lang="en-US" smtClean="0"/>
              <a:t>10</a:t>
            </a:fld>
            <a:endParaRPr lang="en-US"/>
          </a:p>
        </p:txBody>
      </p:sp>
    </p:spTree>
    <p:extLst>
      <p:ext uri="{BB962C8B-B14F-4D97-AF65-F5344CB8AC3E}">
        <p14:creationId xmlns:p14="http://schemas.microsoft.com/office/powerpoint/2010/main" val="2999718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B8A95-8B53-40FD-B6FC-F92A85A617FE}" type="slidenum">
              <a:rPr lang="en-US" smtClean="0"/>
              <a:t>11</a:t>
            </a:fld>
            <a:endParaRPr lang="en-US"/>
          </a:p>
        </p:txBody>
      </p:sp>
    </p:spTree>
    <p:extLst>
      <p:ext uri="{BB962C8B-B14F-4D97-AF65-F5344CB8AC3E}">
        <p14:creationId xmlns:p14="http://schemas.microsoft.com/office/powerpoint/2010/main" val="809112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B8A95-8B53-40FD-B6FC-F92A85A617FE}" type="slidenum">
              <a:rPr lang="en-US" smtClean="0"/>
              <a:t>12</a:t>
            </a:fld>
            <a:endParaRPr lang="en-US"/>
          </a:p>
        </p:txBody>
      </p:sp>
    </p:spTree>
    <p:extLst>
      <p:ext uri="{BB962C8B-B14F-4D97-AF65-F5344CB8AC3E}">
        <p14:creationId xmlns:p14="http://schemas.microsoft.com/office/powerpoint/2010/main" val="2527139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B8A95-8B53-40FD-B6FC-F92A85A617FE}" type="slidenum">
              <a:rPr lang="en-US" smtClean="0"/>
              <a:t>13</a:t>
            </a:fld>
            <a:endParaRPr lang="en-US"/>
          </a:p>
        </p:txBody>
      </p:sp>
    </p:spTree>
    <p:extLst>
      <p:ext uri="{BB962C8B-B14F-4D97-AF65-F5344CB8AC3E}">
        <p14:creationId xmlns:p14="http://schemas.microsoft.com/office/powerpoint/2010/main" val="3053957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B8A95-8B53-40FD-B6FC-F92A85A617FE}" type="slidenum">
              <a:rPr lang="en-US" smtClean="0"/>
              <a:t>14</a:t>
            </a:fld>
            <a:endParaRPr lang="en-US"/>
          </a:p>
        </p:txBody>
      </p:sp>
    </p:spTree>
    <p:extLst>
      <p:ext uri="{BB962C8B-B14F-4D97-AF65-F5344CB8AC3E}">
        <p14:creationId xmlns:p14="http://schemas.microsoft.com/office/powerpoint/2010/main" val="3056301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5/3/2018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5/3/2018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5/3/2018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5/3/2018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5/3/2018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5/3/2018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 name="MSIPCM1cd645a08c310e16634d0b56" descr="{&quot;HashCode&quot;:1438093832,&quot;Placement&quot;:&quot;Header&quot;,&quot;Top&quot;:0.0,&quot;Left&quot;:0.0,&quot;SlideWidth&quot;:960,&quot;SlideHeight&quot;:540}"/>
          <p:cNvSpPr txBox="1"/>
          <p:nvPr userDrawn="1"/>
        </p:nvSpPr>
        <p:spPr>
          <a:xfrm>
            <a:off x="0" y="0"/>
            <a:ext cx="2441490" cy="234315"/>
          </a:xfrm>
          <a:prstGeom prst="rect">
            <a:avLst/>
          </a:prstGeom>
          <a:noFill/>
        </p:spPr>
        <p:txBody>
          <a:bodyPr vert="horz" wrap="square" lIns="0" tIns="0" rIns="0" bIns="0" rtlCol="0" anchor="ctr" anchorCtr="1">
            <a:spAutoFit/>
          </a:bodyPr>
          <a:lstStyle/>
          <a:p>
            <a:pPr algn="l">
              <a:spcBef>
                <a:spcPts val="0"/>
              </a:spcBef>
              <a:spcAft>
                <a:spcPts val="0"/>
              </a:spcAft>
            </a:pPr>
            <a:r>
              <a:rPr lang="en-US" sz="1000" smtClean="0">
                <a:solidFill>
                  <a:srgbClr val="A7A8AA"/>
                </a:solidFill>
                <a:latin typeface="SABIC Typeface Headline Light" panose="020B0303060202020204" pitchFamily="34" charset="0"/>
              </a:rPr>
              <a:t>Classification: General Business Use </a:t>
            </a:r>
            <a:endParaRPr lang="en-US" sz="1000">
              <a:solidFill>
                <a:srgbClr val="A7A8AA"/>
              </a:solidFill>
              <a:latin typeface="SABIC Typeface Headline Light" panose="020B030306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jpeg"/><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jp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Design of Solar Thermal Collector for The</a:t>
            </a:r>
            <a:br>
              <a:rPr lang="en-US" dirty="0"/>
            </a:br>
            <a:r>
              <a:rPr lang="en-US" dirty="0"/>
              <a:t>Purpose of Optimizing Coil View Factor</a:t>
            </a:r>
          </a:p>
        </p:txBody>
      </p:sp>
      <p:sp>
        <p:nvSpPr>
          <p:cNvPr id="3" name="Subtitle 2"/>
          <p:cNvSpPr>
            <a:spLocks noGrp="1"/>
          </p:cNvSpPr>
          <p:nvPr>
            <p:ph type="subTitle" idx="1"/>
          </p:nvPr>
        </p:nvSpPr>
        <p:spPr/>
        <p:txBody>
          <a:bodyPr/>
          <a:lstStyle/>
          <a:p>
            <a:r>
              <a:rPr lang="en-US" dirty="0" smtClean="0"/>
              <a:t>Group #4 </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025" y="3780448"/>
            <a:ext cx="2686095" cy="1804722"/>
          </a:xfrm>
          <a:prstGeom prst="rect">
            <a:avLst/>
          </a:prstGeom>
        </p:spPr>
      </p:pic>
      <p:sp>
        <p:nvSpPr>
          <p:cNvPr id="4" name="Rectangle 3"/>
          <p:cNvSpPr/>
          <p:nvPr/>
        </p:nvSpPr>
        <p:spPr>
          <a:xfrm>
            <a:off x="974007" y="5709840"/>
            <a:ext cx="4102490" cy="338554"/>
          </a:xfrm>
          <a:prstGeom prst="rect">
            <a:avLst/>
          </a:prstGeom>
        </p:spPr>
        <p:txBody>
          <a:bodyPr wrap="square">
            <a:spAutoFit/>
          </a:bodyPr>
          <a:lstStyle/>
          <a:p>
            <a:r>
              <a:rPr lang="en-US" sz="1600" dirty="0">
                <a:solidFill>
                  <a:schemeClr val="bg1"/>
                </a:solidFill>
              </a:rPr>
              <a:t>Project </a:t>
            </a:r>
            <a:r>
              <a:rPr lang="en-US" sz="1600" dirty="0" smtClean="0">
                <a:solidFill>
                  <a:schemeClr val="bg1"/>
                </a:solidFill>
              </a:rPr>
              <a:t>Advisors:  Dr</a:t>
            </a:r>
            <a:r>
              <a:rPr lang="en-US" sz="1600" dirty="0">
                <a:solidFill>
                  <a:schemeClr val="bg1"/>
                </a:solidFill>
              </a:rPr>
              <a:t>. </a:t>
            </a:r>
            <a:r>
              <a:rPr lang="en-US" sz="1600" dirty="0" err="1">
                <a:solidFill>
                  <a:schemeClr val="bg1"/>
                </a:solidFill>
              </a:rPr>
              <a:t>Esam</a:t>
            </a:r>
            <a:r>
              <a:rPr lang="en-US" sz="1600" dirty="0">
                <a:solidFill>
                  <a:schemeClr val="bg1"/>
                </a:solidFill>
              </a:rPr>
              <a:t> </a:t>
            </a:r>
            <a:r>
              <a:rPr lang="en-US" sz="1600" dirty="0" err="1">
                <a:solidFill>
                  <a:schemeClr val="bg1"/>
                </a:solidFill>
              </a:rPr>
              <a:t>Jasim</a:t>
            </a:r>
            <a:endParaRPr lang="en-US" sz="16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688966757"/>
              </p:ext>
            </p:extLst>
          </p:nvPr>
        </p:nvGraphicFramePr>
        <p:xfrm>
          <a:off x="761998" y="3398812"/>
          <a:ext cx="4818993" cy="2109216"/>
        </p:xfrm>
        <a:graphic>
          <a:graphicData uri="http://schemas.openxmlformats.org/drawingml/2006/table">
            <a:tbl>
              <a:tblPr bandRow="1">
                <a:tableStyleId>{5C22544A-7EE6-4342-B048-85BDC9FD1C3A}</a:tableStyleId>
              </a:tblPr>
              <a:tblGrid>
                <a:gridCol w="633201">
                  <a:extLst>
                    <a:ext uri="{9D8B030D-6E8A-4147-A177-3AD203B41FA5}">
                      <a16:colId xmlns:a16="http://schemas.microsoft.com/office/drawing/2014/main" xmlns="" val="4048253325"/>
                    </a:ext>
                  </a:extLst>
                </a:gridCol>
                <a:gridCol w="1578750">
                  <a:extLst>
                    <a:ext uri="{9D8B030D-6E8A-4147-A177-3AD203B41FA5}">
                      <a16:colId xmlns:a16="http://schemas.microsoft.com/office/drawing/2014/main" xmlns="" val="2915639037"/>
                    </a:ext>
                  </a:extLst>
                </a:gridCol>
                <a:gridCol w="2607042">
                  <a:extLst>
                    <a:ext uri="{9D8B030D-6E8A-4147-A177-3AD203B41FA5}">
                      <a16:colId xmlns:a16="http://schemas.microsoft.com/office/drawing/2014/main" xmlns="" val="32476584"/>
                    </a:ext>
                  </a:extLst>
                </a:gridCol>
              </a:tblGrid>
              <a:tr h="241300">
                <a:tc>
                  <a:txBody>
                    <a:bodyPr/>
                    <a:lstStyle/>
                    <a:p>
                      <a:pPr marL="0" marR="0" algn="ctr">
                        <a:spcBef>
                          <a:spcPts val="0"/>
                        </a:spcBef>
                        <a:spcAft>
                          <a:spcPts val="0"/>
                        </a:spcAft>
                      </a:pPr>
                      <a:r>
                        <a:rPr lang="en-US" sz="1600" dirty="0">
                          <a:solidFill>
                            <a:schemeClr val="bg1"/>
                          </a:solidFill>
                          <a:effectLst/>
                        </a:rPr>
                        <a:t> </a:t>
                      </a:r>
                      <a:endParaRPr lang="en-US" sz="105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600" dirty="0">
                          <a:solidFill>
                            <a:schemeClr val="bg1"/>
                          </a:solidFill>
                          <a:effectLst/>
                        </a:rPr>
                        <a:t>Student </a:t>
                      </a:r>
                      <a:r>
                        <a:rPr lang="en-US" sz="1600" dirty="0" smtClean="0">
                          <a:solidFill>
                            <a:schemeClr val="bg1"/>
                          </a:solidFill>
                          <a:effectLst/>
                        </a:rPr>
                        <a:t>ID</a:t>
                      </a:r>
                      <a:endParaRPr lang="en-US" sz="105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600" dirty="0">
                          <a:solidFill>
                            <a:schemeClr val="bg1"/>
                          </a:solidFill>
                          <a:effectLst/>
                        </a:rPr>
                        <a:t>Student </a:t>
                      </a:r>
                      <a:r>
                        <a:rPr lang="en-US" sz="1600" dirty="0" smtClean="0">
                          <a:solidFill>
                            <a:schemeClr val="bg1"/>
                          </a:solidFill>
                          <a:effectLst/>
                        </a:rPr>
                        <a:t>Name</a:t>
                      </a:r>
                      <a:endParaRPr lang="en-US" sz="105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015537214"/>
                  </a:ext>
                </a:extLst>
              </a:tr>
              <a:tr h="0">
                <a:tc>
                  <a:txBody>
                    <a:bodyPr/>
                    <a:lstStyle/>
                    <a:p>
                      <a:pPr marL="0" marR="0" algn="ctr">
                        <a:lnSpc>
                          <a:spcPct val="150000"/>
                        </a:lnSpc>
                        <a:spcBef>
                          <a:spcPts val="0"/>
                        </a:spcBef>
                        <a:spcAft>
                          <a:spcPts val="0"/>
                        </a:spcAft>
                      </a:pPr>
                      <a:r>
                        <a:rPr lang="en-US" sz="1600">
                          <a:solidFill>
                            <a:schemeClr val="bg1"/>
                          </a:solidFill>
                          <a:effectLst/>
                        </a:rPr>
                        <a:t>1</a:t>
                      </a:r>
                      <a:endParaRPr lang="en-US" sz="105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600" dirty="0">
                          <a:solidFill>
                            <a:schemeClr val="bg1"/>
                          </a:solidFill>
                          <a:effectLst/>
                        </a:rPr>
                        <a:t>201302587</a:t>
                      </a:r>
                      <a:endParaRPr lang="en-US" sz="105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50000"/>
                        </a:lnSpc>
                        <a:spcBef>
                          <a:spcPts val="0"/>
                        </a:spcBef>
                        <a:spcAft>
                          <a:spcPts val="0"/>
                        </a:spcAft>
                      </a:pPr>
                      <a:r>
                        <a:rPr lang="en-US" sz="1600">
                          <a:solidFill>
                            <a:schemeClr val="bg1"/>
                          </a:solidFill>
                          <a:effectLst/>
                        </a:rPr>
                        <a:t>Ibrahim Balhareth</a:t>
                      </a:r>
                      <a:endParaRPr lang="en-US" sz="105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4289520190"/>
                  </a:ext>
                </a:extLst>
              </a:tr>
              <a:tr h="0">
                <a:tc>
                  <a:txBody>
                    <a:bodyPr/>
                    <a:lstStyle/>
                    <a:p>
                      <a:pPr marL="0" marR="0" algn="ctr">
                        <a:lnSpc>
                          <a:spcPct val="150000"/>
                        </a:lnSpc>
                        <a:spcBef>
                          <a:spcPts val="0"/>
                        </a:spcBef>
                        <a:spcAft>
                          <a:spcPts val="0"/>
                        </a:spcAft>
                      </a:pPr>
                      <a:r>
                        <a:rPr lang="en-US" sz="1600">
                          <a:solidFill>
                            <a:schemeClr val="bg1"/>
                          </a:solidFill>
                          <a:effectLst/>
                        </a:rPr>
                        <a:t>2</a:t>
                      </a:r>
                      <a:endParaRPr lang="en-US" sz="105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600">
                          <a:solidFill>
                            <a:schemeClr val="bg1"/>
                          </a:solidFill>
                          <a:effectLst/>
                        </a:rPr>
                        <a:t>201303522</a:t>
                      </a:r>
                      <a:endParaRPr lang="en-US" sz="105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50000"/>
                        </a:lnSpc>
                        <a:spcBef>
                          <a:spcPts val="0"/>
                        </a:spcBef>
                        <a:spcAft>
                          <a:spcPts val="0"/>
                        </a:spcAft>
                      </a:pPr>
                      <a:r>
                        <a:rPr lang="en-US" sz="1600" dirty="0" err="1" smtClean="0">
                          <a:solidFill>
                            <a:schemeClr val="bg1"/>
                          </a:solidFill>
                          <a:effectLst/>
                        </a:rPr>
                        <a:t>Meshal</a:t>
                      </a:r>
                      <a:r>
                        <a:rPr lang="en-US" sz="1600" dirty="0" smtClean="0">
                          <a:solidFill>
                            <a:schemeClr val="bg1"/>
                          </a:solidFill>
                          <a:effectLst/>
                        </a:rPr>
                        <a:t> Al </a:t>
                      </a:r>
                      <a:r>
                        <a:rPr lang="en-US" sz="1600" dirty="0" err="1" smtClean="0">
                          <a:solidFill>
                            <a:schemeClr val="bg1"/>
                          </a:solidFill>
                          <a:effectLst/>
                        </a:rPr>
                        <a:t>Saiari</a:t>
                      </a:r>
                      <a:endParaRPr lang="en-US" sz="105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307247260"/>
                  </a:ext>
                </a:extLst>
              </a:tr>
              <a:tr h="0">
                <a:tc>
                  <a:txBody>
                    <a:bodyPr/>
                    <a:lstStyle/>
                    <a:p>
                      <a:pPr marL="0" marR="0" algn="ctr">
                        <a:lnSpc>
                          <a:spcPct val="150000"/>
                        </a:lnSpc>
                        <a:spcBef>
                          <a:spcPts val="0"/>
                        </a:spcBef>
                        <a:spcAft>
                          <a:spcPts val="0"/>
                        </a:spcAft>
                      </a:pPr>
                      <a:r>
                        <a:rPr lang="en-US" sz="1600">
                          <a:solidFill>
                            <a:schemeClr val="bg1"/>
                          </a:solidFill>
                          <a:effectLst/>
                        </a:rPr>
                        <a:t>3</a:t>
                      </a:r>
                      <a:endParaRPr lang="en-US" sz="105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600" dirty="0">
                          <a:solidFill>
                            <a:schemeClr val="bg1"/>
                          </a:solidFill>
                          <a:effectLst/>
                        </a:rPr>
                        <a:t>201301889</a:t>
                      </a:r>
                      <a:endParaRPr lang="en-US" sz="105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50000"/>
                        </a:lnSpc>
                        <a:spcBef>
                          <a:spcPts val="0"/>
                        </a:spcBef>
                        <a:spcAft>
                          <a:spcPts val="0"/>
                        </a:spcAft>
                      </a:pPr>
                      <a:r>
                        <a:rPr lang="en-US" sz="1600" dirty="0" smtClean="0">
                          <a:solidFill>
                            <a:schemeClr val="bg1"/>
                          </a:solidFill>
                          <a:effectLst/>
                        </a:rPr>
                        <a:t>Omar </a:t>
                      </a:r>
                      <a:r>
                        <a:rPr lang="en-US" sz="1600" dirty="0">
                          <a:solidFill>
                            <a:schemeClr val="bg1"/>
                          </a:solidFill>
                          <a:effectLst/>
                        </a:rPr>
                        <a:t>Al </a:t>
                      </a:r>
                      <a:r>
                        <a:rPr lang="en-US" sz="1600" dirty="0" err="1">
                          <a:solidFill>
                            <a:schemeClr val="bg1"/>
                          </a:solidFill>
                          <a:effectLst/>
                        </a:rPr>
                        <a:t>Otaibi</a:t>
                      </a:r>
                      <a:endParaRPr lang="en-US" sz="105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4229415189"/>
                  </a:ext>
                </a:extLst>
              </a:tr>
              <a:tr h="0">
                <a:tc>
                  <a:txBody>
                    <a:bodyPr/>
                    <a:lstStyle/>
                    <a:p>
                      <a:pPr marL="0" marR="0" algn="ctr">
                        <a:lnSpc>
                          <a:spcPct val="150000"/>
                        </a:lnSpc>
                        <a:spcBef>
                          <a:spcPts val="0"/>
                        </a:spcBef>
                        <a:spcAft>
                          <a:spcPts val="0"/>
                        </a:spcAft>
                      </a:pPr>
                      <a:r>
                        <a:rPr lang="en-US" sz="1600">
                          <a:solidFill>
                            <a:schemeClr val="bg1"/>
                          </a:solidFill>
                          <a:effectLst/>
                        </a:rPr>
                        <a:t>4</a:t>
                      </a:r>
                      <a:endParaRPr lang="en-US" sz="105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600">
                          <a:solidFill>
                            <a:schemeClr val="bg1"/>
                          </a:solidFill>
                          <a:effectLst/>
                        </a:rPr>
                        <a:t>201300164</a:t>
                      </a:r>
                      <a:endParaRPr lang="en-US" sz="105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50000"/>
                        </a:lnSpc>
                        <a:spcBef>
                          <a:spcPts val="0"/>
                        </a:spcBef>
                        <a:spcAft>
                          <a:spcPts val="0"/>
                        </a:spcAft>
                      </a:pPr>
                      <a:r>
                        <a:rPr lang="en-US" sz="1600">
                          <a:solidFill>
                            <a:schemeClr val="bg1"/>
                          </a:solidFill>
                          <a:effectLst/>
                        </a:rPr>
                        <a:t>Marwan Al Refaei</a:t>
                      </a:r>
                      <a:endParaRPr lang="en-US" sz="105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965001897"/>
                  </a:ext>
                </a:extLst>
              </a:tr>
              <a:tr h="0">
                <a:tc>
                  <a:txBody>
                    <a:bodyPr/>
                    <a:lstStyle/>
                    <a:p>
                      <a:pPr marL="0" marR="0" algn="ctr">
                        <a:lnSpc>
                          <a:spcPct val="150000"/>
                        </a:lnSpc>
                        <a:spcBef>
                          <a:spcPts val="0"/>
                        </a:spcBef>
                        <a:spcAft>
                          <a:spcPts val="0"/>
                        </a:spcAft>
                      </a:pPr>
                      <a:r>
                        <a:rPr lang="en-US" sz="1600">
                          <a:solidFill>
                            <a:schemeClr val="bg1"/>
                          </a:solidFill>
                          <a:effectLst/>
                        </a:rPr>
                        <a:t>5</a:t>
                      </a:r>
                      <a:endParaRPr lang="en-US" sz="105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600" dirty="0">
                          <a:solidFill>
                            <a:schemeClr val="bg1"/>
                          </a:solidFill>
                          <a:effectLst/>
                        </a:rPr>
                        <a:t>201200399</a:t>
                      </a:r>
                      <a:endParaRPr lang="en-US" sz="105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50000"/>
                        </a:lnSpc>
                        <a:spcBef>
                          <a:spcPts val="0"/>
                        </a:spcBef>
                        <a:spcAft>
                          <a:spcPts val="0"/>
                        </a:spcAft>
                      </a:pPr>
                      <a:r>
                        <a:rPr lang="en-US" sz="1600" dirty="0">
                          <a:solidFill>
                            <a:schemeClr val="bg1"/>
                          </a:solidFill>
                          <a:effectLst/>
                        </a:rPr>
                        <a:t>Mahmoud </a:t>
                      </a:r>
                      <a:r>
                        <a:rPr lang="en-US" sz="1600" dirty="0" err="1">
                          <a:solidFill>
                            <a:schemeClr val="bg1"/>
                          </a:solidFill>
                          <a:effectLst/>
                        </a:rPr>
                        <a:t>Khojandi</a:t>
                      </a:r>
                      <a:endParaRPr lang="en-US" sz="105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20975407"/>
                  </a:ext>
                </a:extLst>
              </a:tr>
            </a:tbl>
          </a:graphicData>
        </a:graphic>
      </p:graphicFrame>
    </p:spTree>
    <p:extLst>
      <p:ext uri="{BB962C8B-B14F-4D97-AF65-F5344CB8AC3E}">
        <p14:creationId xmlns:p14="http://schemas.microsoft.com/office/powerpoint/2010/main" val="25276542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Image result for thermometer pipe"/>
          <p:cNvPicPr>
            <a:picLocks noChangeAspect="1" noChangeArrowheads="1"/>
          </p:cNvPicPr>
          <p:nvPr/>
        </p:nvPicPr>
        <p:blipFill rotWithShape="1">
          <a:blip r:embed="rId3">
            <a:extLst>
              <a:ext uri="{28A0092B-C50C-407E-A947-70E740481C1C}">
                <a14:useLocalDpi xmlns:a14="http://schemas.microsoft.com/office/drawing/2010/main" val="0"/>
              </a:ext>
            </a:extLst>
          </a:blip>
          <a:srcRect t="2530"/>
          <a:stretch/>
        </p:blipFill>
        <p:spPr bwMode="auto">
          <a:xfrm>
            <a:off x="9131300" y="1829354"/>
            <a:ext cx="1460500" cy="28758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flow meter m cub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652" y="1829354"/>
            <a:ext cx="2880912" cy="288091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pressure g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4824" y="1826650"/>
            <a:ext cx="2285276" cy="2733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design specification </a:t>
            </a:r>
          </a:p>
        </p:txBody>
      </p:sp>
      <mc:AlternateContent xmlns:mc="http://schemas.openxmlformats.org/markup-compatibility/2006" xmlns:a14="http://schemas.microsoft.com/office/drawing/2010/main">
        <mc:Choice Requires="a14">
          <p:graphicFrame>
            <p:nvGraphicFramePr>
              <p:cNvPr id="4" name="Content Placeholder 3"/>
              <p:cNvGraphicFramePr>
                <a:graphicFrameLocks/>
              </p:cNvGraphicFramePr>
              <p:nvPr>
                <p:extLst>
                  <p:ext uri="{D42A27DB-BD31-4B8C-83A1-F6EECF244321}">
                    <p14:modId xmlns:p14="http://schemas.microsoft.com/office/powerpoint/2010/main" val="2695963027"/>
                  </p:ext>
                </p:extLst>
              </p:nvPr>
            </p:nvGraphicFramePr>
            <p:xfrm>
              <a:off x="1067338" y="4539687"/>
              <a:ext cx="10136956" cy="1726660"/>
            </p:xfrm>
            <a:graphic>
              <a:graphicData uri="http://schemas.openxmlformats.org/drawingml/2006/table">
                <a:tbl>
                  <a:tblPr>
                    <a:tableStyleId>{5C22544A-7EE6-4342-B048-85BDC9FD1C3A}</a:tableStyleId>
                  </a:tblPr>
                  <a:tblGrid>
                    <a:gridCol w="1097128">
                      <a:extLst>
                        <a:ext uri="{9D8B030D-6E8A-4147-A177-3AD203B41FA5}">
                          <a16:colId xmlns:a16="http://schemas.microsoft.com/office/drawing/2014/main" xmlns="" val="20001"/>
                        </a:ext>
                      </a:extLst>
                    </a:gridCol>
                    <a:gridCol w="3013276">
                      <a:extLst>
                        <a:ext uri="{9D8B030D-6E8A-4147-A177-3AD203B41FA5}">
                          <a16:colId xmlns:a16="http://schemas.microsoft.com/office/drawing/2014/main" xmlns="" val="20000"/>
                        </a:ext>
                      </a:extLst>
                    </a:gridCol>
                    <a:gridCol w="3013276">
                      <a:extLst>
                        <a:ext uri="{9D8B030D-6E8A-4147-A177-3AD203B41FA5}">
                          <a16:colId xmlns:a16="http://schemas.microsoft.com/office/drawing/2014/main" xmlns="" val="20002"/>
                        </a:ext>
                      </a:extLst>
                    </a:gridCol>
                    <a:gridCol w="3013276">
                      <a:extLst>
                        <a:ext uri="{9D8B030D-6E8A-4147-A177-3AD203B41FA5}">
                          <a16:colId xmlns:a16="http://schemas.microsoft.com/office/drawing/2014/main" xmlns="" val="20003"/>
                        </a:ext>
                      </a:extLst>
                    </a:gridCol>
                  </a:tblGrid>
                  <a:tr h="431665">
                    <a:tc>
                      <a:txBody>
                        <a:bodyPr/>
                        <a:lstStyle/>
                        <a:p>
                          <a:pPr marL="0" algn="ctr" defTabSz="914400" rtl="0" eaLnBrk="1" fontAlgn="ctr" latinLnBrk="0" hangingPunct="1"/>
                          <a:r>
                            <a:rPr lang="en-US" sz="1400" b="1" u="none" strike="noStrike" kern="1200" dirty="0" smtClean="0">
                              <a:solidFill>
                                <a:schemeClr val="bg1"/>
                              </a:solidFill>
                              <a:effectLst/>
                              <a:latin typeface="Arial" panose="020B0604020202020204" pitchFamily="34" charset="0"/>
                              <a:ea typeface="+mn-ea"/>
                              <a:cs typeface="Arial" panose="020B0604020202020204" pitchFamily="34" charset="0"/>
                            </a:rPr>
                            <a:t>Instrument </a:t>
                          </a:r>
                          <a:endParaRPr lang="en-US" sz="1400" b="1" u="none" strike="noStrike" kern="1200" dirty="0">
                            <a:solidFill>
                              <a:schemeClr val="bg1"/>
                            </a:solidFill>
                            <a:effectLst/>
                            <a:latin typeface="Arial" panose="020B0604020202020204" pitchFamily="34" charset="0"/>
                            <a:ea typeface="+mn-ea"/>
                            <a:cs typeface="Arial" panose="020B0604020202020204" pitchFamily="34" charset="0"/>
                          </a:endParaRPr>
                        </a:p>
                      </a:txBody>
                      <a:tcPr marL="6216" marR="6216" marT="6216" marB="0" anchor="ctr">
                        <a:solidFill>
                          <a:srgbClr val="1A326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u="none" strike="noStrike" kern="1200" dirty="0" smtClean="0">
                              <a:solidFill>
                                <a:schemeClr val="bg1"/>
                              </a:solidFill>
                              <a:effectLst/>
                              <a:latin typeface="Arial" panose="020B0604020202020204" pitchFamily="34" charset="0"/>
                              <a:ea typeface="+mn-ea"/>
                              <a:cs typeface="Arial" panose="020B0604020202020204" pitchFamily="34" charset="0"/>
                            </a:rPr>
                            <a:t>Pressure Gage  </a:t>
                          </a:r>
                        </a:p>
                      </a:txBody>
                      <a:tcPr marL="6216" marR="6216" marT="6216" marB="0" anchor="ctr">
                        <a:solidFill>
                          <a:srgbClr val="1A326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u="none" strike="noStrike" kern="1200" dirty="0" smtClean="0">
                              <a:solidFill>
                                <a:schemeClr val="bg1"/>
                              </a:solidFill>
                              <a:effectLst/>
                              <a:latin typeface="Arial" panose="020B0604020202020204" pitchFamily="34" charset="0"/>
                              <a:ea typeface="+mn-ea"/>
                              <a:cs typeface="Arial" panose="020B0604020202020204" pitchFamily="34" charset="0"/>
                            </a:rPr>
                            <a:t>Flow Meter</a:t>
                          </a:r>
                        </a:p>
                      </a:txBody>
                      <a:tcPr marL="6216" marR="6216" marT="6216" marB="0" anchor="ctr">
                        <a:solidFill>
                          <a:srgbClr val="1A326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u="none" strike="noStrike" kern="1200" dirty="0" smtClean="0">
                              <a:solidFill>
                                <a:schemeClr val="bg1"/>
                              </a:solidFill>
                              <a:effectLst/>
                              <a:latin typeface="Arial" panose="020B0604020202020204" pitchFamily="34" charset="0"/>
                              <a:ea typeface="+mn-ea"/>
                              <a:cs typeface="Arial" panose="020B0604020202020204" pitchFamily="34" charset="0"/>
                            </a:rPr>
                            <a:t>Thermometer</a:t>
                          </a:r>
                        </a:p>
                      </a:txBody>
                      <a:tcPr marL="6216" marR="6216" marT="6216" marB="0" anchor="ctr">
                        <a:solidFill>
                          <a:srgbClr val="1A3260"/>
                        </a:solidFill>
                      </a:tcPr>
                    </a:tc>
                    <a:extLst>
                      <a:ext uri="{0D108BD9-81ED-4DB2-BD59-A6C34878D82A}">
                        <a16:rowId xmlns:a16="http://schemas.microsoft.com/office/drawing/2014/main" xmlns="" val="10001"/>
                      </a:ext>
                    </a:extLst>
                  </a:tr>
                  <a:tr h="431665">
                    <a:tc>
                      <a:txBody>
                        <a:bodyPr/>
                        <a:lstStyle/>
                        <a:p>
                          <a:pPr marL="0" marR="0" lvl="0" indent="0" algn="ctr" rtl="0">
                            <a:spcBef>
                              <a:spcPts val="0"/>
                            </a:spcBef>
                            <a:spcAft>
                              <a:spcPts val="0"/>
                            </a:spcAft>
                            <a:buNone/>
                          </a:pPr>
                          <a:r>
                            <a:rPr lang="en-US" sz="1400" b="0" i="0" u="none" strike="noStrike" cap="none" dirty="0" smtClean="0">
                              <a:solidFill>
                                <a:schemeClr val="dk1"/>
                              </a:solidFill>
                              <a:latin typeface="Arial" pitchFamily="34" charset="0"/>
                              <a:ea typeface="Arial"/>
                              <a:cs typeface="Arial" pitchFamily="34" charset="0"/>
                              <a:sym typeface="Arial"/>
                            </a:rPr>
                            <a:t>Units </a:t>
                          </a:r>
                          <a:endParaRPr sz="1400" b="0" i="0" u="none" strike="noStrike" cap="none" dirty="0">
                            <a:solidFill>
                              <a:schemeClr val="dk1"/>
                            </a:solidFill>
                            <a:latin typeface="Arial" pitchFamily="34" charset="0"/>
                            <a:ea typeface="Arial"/>
                            <a:cs typeface="Arial" pitchFamily="34" charset="0"/>
                            <a:sym typeface="Arial"/>
                          </a:endParaRPr>
                        </a:p>
                      </a:txBody>
                      <a:tcPr marL="6350" marR="6350" marT="635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u="none" strike="noStrike" dirty="0" smtClean="0">
                              <a:effectLst/>
                              <a:latin typeface="Arial" pitchFamily="34" charset="0"/>
                              <a:cs typeface="Arial" pitchFamily="34" charset="0"/>
                            </a:rPr>
                            <a:t>Pa</a:t>
                          </a:r>
                          <a:endParaRPr lang="en-US" sz="1400" b="1" i="0" u="none" strike="noStrike" dirty="0" smtClean="0">
                            <a:solidFill>
                              <a:srgbClr val="000000"/>
                            </a:solidFill>
                            <a:effectLst/>
                            <a:latin typeface="Arial" pitchFamily="34" charset="0"/>
                            <a:cs typeface="Arial" pitchFamily="34" charset="0"/>
                          </a:endParaRPr>
                        </a:p>
                      </a:txBody>
                      <a:tcPr marL="6350" marR="6350" marT="635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sz="1400" i="1" u="none" strike="noStrike" smtClean="0">
                                      <a:effectLst/>
                                      <a:latin typeface="Cambria Math"/>
                                    </a:rPr>
                                  </m:ctrlPr>
                                </m:sSupPr>
                                <m:e>
                                  <m:r>
                                    <a:rPr lang="en-US" sz="1400" b="0" i="1" u="none" strike="noStrike" smtClean="0">
                                      <a:effectLst/>
                                      <a:latin typeface="Cambria Math"/>
                                    </a:rPr>
                                    <m:t>𝑚</m:t>
                                  </m:r>
                                </m:e>
                                <m:sup>
                                  <m:r>
                                    <a:rPr lang="en-US" sz="1400" b="0" i="1" u="none" strike="noStrike" smtClean="0">
                                      <a:effectLst/>
                                      <a:latin typeface="Cambria Math"/>
                                    </a:rPr>
                                    <m:t>3</m:t>
                                  </m:r>
                                </m:sup>
                              </m:sSup>
                            </m:oMath>
                          </a14:m>
                          <a:r>
                            <a:rPr lang="mr-IN" sz="1400" u="none" strike="noStrike" dirty="0" smtClean="0">
                              <a:effectLst/>
                              <a:latin typeface="Arial" pitchFamily="34" charset="0"/>
                            </a:rPr>
                            <a:t>/s</a:t>
                          </a:r>
                          <a:endParaRPr lang="mr-IN" sz="1400" b="1" i="0" u="none" strike="noStrike" dirty="0" smtClean="0">
                            <a:solidFill>
                              <a:srgbClr val="000000"/>
                            </a:solidFill>
                            <a:effectLst/>
                            <a:latin typeface="Arial" pitchFamily="34" charset="0"/>
                          </a:endParaRPr>
                        </a:p>
                      </a:txBody>
                      <a:tcPr marL="6350" marR="6350" marT="6350" marB="0" anchor="ctr"/>
                    </a:tc>
                    <a:tc>
                      <a:txBody>
                        <a:bodyPr/>
                        <a:lstStyle/>
                        <a:p>
                          <a:pPr marL="0" marR="0" lvl="0" indent="0" algn="ctr" rtl="0">
                            <a:spcBef>
                              <a:spcPts val="0"/>
                            </a:spcBef>
                            <a:spcAft>
                              <a:spcPts val="0"/>
                            </a:spcAft>
                            <a:buNone/>
                          </a:pPr>
                          <a:r>
                            <a:rPr lang="en-US" sz="1400" u="none" strike="noStrike" dirty="0" smtClean="0">
                              <a:effectLst/>
                              <a:latin typeface="Arial" pitchFamily="34" charset="0"/>
                              <a:cs typeface="Arial" pitchFamily="34" charset="0"/>
                            </a:rPr>
                            <a:t>C</a:t>
                          </a:r>
                          <a:endParaRPr sz="1400" b="0" i="0" u="none" strike="noStrike" cap="none" dirty="0">
                            <a:solidFill>
                              <a:schemeClr val="dk1"/>
                            </a:solidFill>
                            <a:latin typeface="Arial" pitchFamily="34" charset="0"/>
                            <a:ea typeface="Arial"/>
                            <a:cs typeface="Arial" pitchFamily="34" charset="0"/>
                            <a:sym typeface="Arial"/>
                          </a:endParaRPr>
                        </a:p>
                      </a:txBody>
                      <a:tcPr marL="6350" marR="6350" marT="6350" marB="0" anchor="ctr"/>
                    </a:tc>
                    <a:extLst>
                      <a:ext uri="{0D108BD9-81ED-4DB2-BD59-A6C34878D82A}">
                        <a16:rowId xmlns:a16="http://schemas.microsoft.com/office/drawing/2014/main" xmlns="" val="10002"/>
                      </a:ext>
                    </a:extLst>
                  </a:tr>
                  <a:tr h="431665">
                    <a:tc>
                      <a:txBody>
                        <a:bodyPr/>
                        <a:lstStyle/>
                        <a:p>
                          <a:pPr marL="0" marR="0" lvl="0" indent="0" algn="ctr" rtl="0">
                            <a:spcBef>
                              <a:spcPts val="0"/>
                            </a:spcBef>
                            <a:spcAft>
                              <a:spcPts val="0"/>
                            </a:spcAft>
                            <a:buNone/>
                          </a:pPr>
                          <a:r>
                            <a:rPr lang="en-US" sz="1400" u="none" strike="noStrike" dirty="0" smtClean="0">
                              <a:effectLst/>
                              <a:latin typeface="Arial" pitchFamily="34" charset="0"/>
                              <a:cs typeface="Arial" pitchFamily="34" charset="0"/>
                            </a:rPr>
                            <a:t>Accuracy </a:t>
                          </a:r>
                          <a:endParaRPr sz="1400" b="0" i="0" u="none" strike="noStrike" cap="none" dirty="0">
                            <a:solidFill>
                              <a:srgbClr val="000000"/>
                            </a:solidFill>
                            <a:latin typeface="Arial" pitchFamily="34" charset="0"/>
                            <a:ea typeface="Arial"/>
                            <a:cs typeface="Arial" pitchFamily="34" charset="0"/>
                            <a:sym typeface="Arial"/>
                          </a:endParaRPr>
                        </a:p>
                      </a:txBody>
                      <a:tcPr marL="6350" marR="6350" marT="635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u="none" strike="noStrike" dirty="0" smtClean="0">
                              <a:effectLst/>
                              <a:latin typeface="Arial" pitchFamily="34" charset="0"/>
                              <a:cs typeface="Arial" pitchFamily="34" charset="0"/>
                            </a:rPr>
                            <a:t>Within ± 1 % of reading</a:t>
                          </a:r>
                          <a:endParaRPr lang="en-US" sz="1400" b="1" i="0" u="none" strike="noStrike" dirty="0" smtClean="0">
                            <a:solidFill>
                              <a:srgbClr val="000000"/>
                            </a:solidFill>
                            <a:effectLst/>
                            <a:latin typeface="Arial" pitchFamily="34" charset="0"/>
                            <a:cs typeface="Arial" pitchFamily="34" charset="0"/>
                          </a:endParaRPr>
                        </a:p>
                      </a:txBody>
                      <a:tcPr marL="6350" marR="6350" marT="635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u="none" strike="noStrike" dirty="0" smtClean="0">
                              <a:effectLst/>
                              <a:latin typeface="Arial" pitchFamily="34" charset="0"/>
                              <a:cs typeface="Arial" pitchFamily="34" charset="0"/>
                            </a:rPr>
                            <a:t>Within ± 0.5 % of reading</a:t>
                          </a:r>
                          <a:endParaRPr lang="en-US" sz="1400" b="1" i="0" u="none" strike="noStrike" dirty="0" smtClean="0">
                            <a:solidFill>
                              <a:srgbClr val="000000"/>
                            </a:solidFill>
                            <a:effectLst/>
                            <a:latin typeface="Arial" pitchFamily="34" charset="0"/>
                            <a:cs typeface="Arial" pitchFamily="34" charset="0"/>
                          </a:endParaRPr>
                        </a:p>
                      </a:txBody>
                      <a:tcPr marL="6350" marR="6350" marT="635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u="none" strike="noStrike" dirty="0" smtClean="0">
                              <a:effectLst/>
                              <a:latin typeface="Arial" pitchFamily="34" charset="0"/>
                              <a:cs typeface="Arial" pitchFamily="34" charset="0"/>
                            </a:rPr>
                            <a:t>Within ± 1 % of reading</a:t>
                          </a:r>
                          <a:endParaRPr lang="en-US" sz="1400" b="1" i="0" u="none" strike="noStrike" dirty="0" smtClean="0">
                            <a:solidFill>
                              <a:srgbClr val="000000"/>
                            </a:solidFill>
                            <a:effectLst/>
                            <a:latin typeface="Arial" pitchFamily="34" charset="0"/>
                            <a:cs typeface="Arial" pitchFamily="34" charset="0"/>
                          </a:endParaRPr>
                        </a:p>
                      </a:txBody>
                      <a:tcPr marL="6350" marR="6350" marT="6350" marB="0" anchor="ctr"/>
                    </a:tc>
                    <a:extLst>
                      <a:ext uri="{0D108BD9-81ED-4DB2-BD59-A6C34878D82A}">
                        <a16:rowId xmlns:a16="http://schemas.microsoft.com/office/drawing/2014/main" xmlns="" val="10003"/>
                      </a:ext>
                    </a:extLst>
                  </a:tr>
                  <a:tr h="431665">
                    <a:tc>
                      <a:txBody>
                        <a:bodyPr/>
                        <a:lstStyle/>
                        <a:p>
                          <a:pPr marL="0" marR="0" lvl="0" indent="0" algn="ctr" rtl="0">
                            <a:spcBef>
                              <a:spcPts val="0"/>
                            </a:spcBef>
                            <a:spcAft>
                              <a:spcPts val="0"/>
                            </a:spcAft>
                            <a:buNone/>
                          </a:pPr>
                          <a:r>
                            <a:rPr lang="en-US" sz="1400" b="0" i="0" u="none" strike="noStrike" cap="none" dirty="0" smtClean="0">
                              <a:solidFill>
                                <a:srgbClr val="000000"/>
                              </a:solidFill>
                              <a:latin typeface="Arial" pitchFamily="34" charset="0"/>
                              <a:ea typeface="Arial"/>
                              <a:cs typeface="Arial" pitchFamily="34" charset="0"/>
                              <a:sym typeface="Arial"/>
                            </a:rPr>
                            <a:t>Size</a:t>
                          </a:r>
                          <a:endParaRPr sz="1400" b="0" i="0" u="none" strike="noStrike" cap="none" dirty="0">
                            <a:solidFill>
                              <a:srgbClr val="000000"/>
                            </a:solidFill>
                            <a:latin typeface="Arial" pitchFamily="34" charset="0"/>
                            <a:ea typeface="Arial"/>
                            <a:cs typeface="Arial" pitchFamily="34" charset="0"/>
                            <a:sym typeface="Arial"/>
                          </a:endParaRPr>
                        </a:p>
                      </a:txBody>
                      <a:tcPr marL="6350" marR="6350" marT="6350" marB="0" anchor="ctr"/>
                    </a:tc>
                    <a:tc>
                      <a:txBody>
                        <a:bodyPr/>
                        <a:lstStyle/>
                        <a:p>
                          <a:pPr marL="0" marR="0" lvl="0" indent="0" algn="ctr" rtl="0">
                            <a:spcBef>
                              <a:spcPts val="0"/>
                            </a:spcBef>
                            <a:spcAft>
                              <a:spcPts val="0"/>
                            </a:spcAft>
                            <a:buNone/>
                          </a:pPr>
                          <a:r>
                            <a:rPr lang="en-US" sz="1400" b="0" i="0" u="none" strike="noStrike" cap="none" dirty="0" smtClean="0">
                              <a:solidFill>
                                <a:srgbClr val="000000"/>
                              </a:solidFill>
                              <a:latin typeface="Arial" pitchFamily="34" charset="0"/>
                              <a:ea typeface="Arial"/>
                              <a:cs typeface="Arial" pitchFamily="34" charset="0"/>
                              <a:sym typeface="Arial"/>
                            </a:rPr>
                            <a:t>½’’</a:t>
                          </a:r>
                          <a:endParaRPr sz="1400" b="0" i="0" u="none" strike="noStrike" cap="none" dirty="0">
                            <a:solidFill>
                              <a:srgbClr val="000000"/>
                            </a:solidFill>
                            <a:latin typeface="Arial" pitchFamily="34" charset="0"/>
                            <a:ea typeface="Arial"/>
                            <a:cs typeface="Arial" pitchFamily="34" charset="0"/>
                            <a:sym typeface="Arial"/>
                          </a:endParaRPr>
                        </a:p>
                      </a:txBody>
                      <a:tcPr marL="6350" marR="6350" marT="6350" marB="0" anchor="ctr"/>
                    </a:tc>
                    <a:tc>
                      <a:txBody>
                        <a:bodyPr/>
                        <a:lstStyle/>
                        <a:p>
                          <a:pPr marL="0" marR="0" lvl="0" indent="0" algn="ctr" rtl="0">
                            <a:spcBef>
                              <a:spcPts val="0"/>
                            </a:spcBef>
                            <a:spcAft>
                              <a:spcPts val="0"/>
                            </a:spcAft>
                            <a:buNone/>
                          </a:pPr>
                          <a:r>
                            <a:rPr lang="en-US" sz="1400" b="0" i="0" u="none" strike="noStrike" cap="none" dirty="0" smtClean="0">
                              <a:solidFill>
                                <a:srgbClr val="000000"/>
                              </a:solidFill>
                              <a:latin typeface="Arial" pitchFamily="34" charset="0"/>
                              <a:ea typeface="Arial"/>
                              <a:cs typeface="Arial" pitchFamily="34" charset="0"/>
                              <a:sym typeface="Arial"/>
                            </a:rPr>
                            <a:t>½’’</a:t>
                          </a:r>
                          <a:endParaRPr sz="1400" b="0" i="0" u="none" strike="noStrike" cap="none" dirty="0">
                            <a:solidFill>
                              <a:srgbClr val="000000"/>
                            </a:solidFill>
                            <a:latin typeface="Arial" pitchFamily="34" charset="0"/>
                            <a:ea typeface="Arial"/>
                            <a:cs typeface="Arial" pitchFamily="34" charset="0"/>
                            <a:sym typeface="Arial"/>
                          </a:endParaRPr>
                        </a:p>
                      </a:txBody>
                      <a:tcPr marL="6350" marR="6350" marT="6350" marB="0" anchor="ctr"/>
                    </a:tc>
                    <a:tc>
                      <a:txBody>
                        <a:bodyPr/>
                        <a:lstStyle/>
                        <a:p>
                          <a:pPr marL="0" marR="0" lvl="0" indent="0" algn="ctr" rtl="0">
                            <a:spcBef>
                              <a:spcPts val="0"/>
                            </a:spcBef>
                            <a:spcAft>
                              <a:spcPts val="0"/>
                            </a:spcAft>
                            <a:buNone/>
                          </a:pPr>
                          <a:r>
                            <a:rPr lang="en-US" sz="1400" b="0" i="0" u="none" strike="noStrike" cap="none" dirty="0" smtClean="0">
                              <a:solidFill>
                                <a:srgbClr val="000000"/>
                              </a:solidFill>
                              <a:latin typeface="Arial" pitchFamily="34" charset="0"/>
                              <a:ea typeface="Arial"/>
                              <a:cs typeface="Arial" pitchFamily="34" charset="0"/>
                              <a:sym typeface="Arial"/>
                            </a:rPr>
                            <a:t>½’’</a:t>
                          </a:r>
                          <a:endParaRPr sz="1400" b="0" i="0" u="none" strike="noStrike" cap="none" dirty="0">
                            <a:solidFill>
                              <a:srgbClr val="000000"/>
                            </a:solidFill>
                            <a:latin typeface="Arial" pitchFamily="34" charset="0"/>
                            <a:ea typeface="Arial"/>
                            <a:cs typeface="Arial" pitchFamily="34" charset="0"/>
                            <a:sym typeface="Arial"/>
                          </a:endParaRPr>
                        </a:p>
                      </a:txBody>
                      <a:tcPr marL="6350" marR="6350" marT="6350" marB="0" anchor="ctr"/>
                    </a:tc>
                    <a:extLst>
                      <a:ext uri="{0D108BD9-81ED-4DB2-BD59-A6C34878D82A}">
                        <a16:rowId xmlns:a16="http://schemas.microsoft.com/office/drawing/2014/main" xmlns="" val="10004"/>
                      </a:ext>
                    </a:extLst>
                  </a:tr>
                </a:tbl>
              </a:graphicData>
            </a:graphic>
          </p:graphicFrame>
        </mc:Choice>
        <mc:Fallback xmlns="">
          <p:graphicFrame>
            <p:nvGraphicFramePr>
              <p:cNvPr id="4" name="Content Placeholder 3"/>
              <p:cNvGraphicFramePr>
                <a:graphicFrameLocks/>
              </p:cNvGraphicFramePr>
              <p:nvPr>
                <p:extLst>
                  <p:ext uri="{D42A27DB-BD31-4B8C-83A1-F6EECF244321}">
                    <p14:modId xmlns:p14="http://schemas.microsoft.com/office/powerpoint/2010/main" val="2695963027"/>
                  </p:ext>
                </p:extLst>
              </p:nvPr>
            </p:nvGraphicFramePr>
            <p:xfrm>
              <a:off x="1067338" y="4539687"/>
              <a:ext cx="10136956" cy="1726660"/>
            </p:xfrm>
            <a:graphic>
              <a:graphicData uri="http://schemas.openxmlformats.org/drawingml/2006/table">
                <a:tbl>
                  <a:tblPr>
                    <a:tableStyleId>{5C22544A-7EE6-4342-B048-85BDC9FD1C3A}</a:tableStyleId>
                  </a:tblPr>
                  <a:tblGrid>
                    <a:gridCol w="1097128">
                      <a:extLst>
                        <a:ext uri="{9D8B030D-6E8A-4147-A177-3AD203B41FA5}">
                          <a16:colId xmlns:a16="http://schemas.microsoft.com/office/drawing/2014/main" val="20001"/>
                        </a:ext>
                      </a:extLst>
                    </a:gridCol>
                    <a:gridCol w="3013276">
                      <a:extLst>
                        <a:ext uri="{9D8B030D-6E8A-4147-A177-3AD203B41FA5}">
                          <a16:colId xmlns:a16="http://schemas.microsoft.com/office/drawing/2014/main" val="20000"/>
                        </a:ext>
                      </a:extLst>
                    </a:gridCol>
                    <a:gridCol w="3013276">
                      <a:extLst>
                        <a:ext uri="{9D8B030D-6E8A-4147-A177-3AD203B41FA5}">
                          <a16:colId xmlns:a16="http://schemas.microsoft.com/office/drawing/2014/main" val="20002"/>
                        </a:ext>
                      </a:extLst>
                    </a:gridCol>
                    <a:gridCol w="3013276">
                      <a:extLst>
                        <a:ext uri="{9D8B030D-6E8A-4147-A177-3AD203B41FA5}">
                          <a16:colId xmlns:a16="http://schemas.microsoft.com/office/drawing/2014/main" val="20003"/>
                        </a:ext>
                      </a:extLst>
                    </a:gridCol>
                  </a:tblGrid>
                  <a:tr h="431665">
                    <a:tc>
                      <a:txBody>
                        <a:bodyPr/>
                        <a:lstStyle/>
                        <a:p>
                          <a:pPr marL="0" algn="ctr" defTabSz="914400" rtl="0" eaLnBrk="1" fontAlgn="ctr" latinLnBrk="0" hangingPunct="1"/>
                          <a:r>
                            <a:rPr lang="en-US" sz="1400" b="1" u="none" strike="noStrike" kern="1200" dirty="0" smtClean="0">
                              <a:solidFill>
                                <a:schemeClr val="bg1"/>
                              </a:solidFill>
                              <a:effectLst/>
                              <a:latin typeface="Arial" panose="020B0604020202020204" pitchFamily="34" charset="0"/>
                              <a:ea typeface="+mn-ea"/>
                              <a:cs typeface="Arial" panose="020B0604020202020204" pitchFamily="34" charset="0"/>
                            </a:rPr>
                            <a:t>Instrument </a:t>
                          </a:r>
                          <a:endParaRPr lang="en-US" sz="1400" b="1" u="none" strike="noStrike" kern="1200" dirty="0">
                            <a:solidFill>
                              <a:schemeClr val="bg1"/>
                            </a:solidFill>
                            <a:effectLst/>
                            <a:latin typeface="Arial" panose="020B0604020202020204" pitchFamily="34" charset="0"/>
                            <a:ea typeface="+mn-ea"/>
                            <a:cs typeface="Arial" panose="020B0604020202020204" pitchFamily="34" charset="0"/>
                          </a:endParaRPr>
                        </a:p>
                      </a:txBody>
                      <a:tcPr marL="6216" marR="6216" marT="6216" marB="0" anchor="ctr">
                        <a:solidFill>
                          <a:srgbClr val="1A326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u="none" strike="noStrike" kern="1200" dirty="0" smtClean="0">
                              <a:solidFill>
                                <a:schemeClr val="bg1"/>
                              </a:solidFill>
                              <a:effectLst/>
                              <a:latin typeface="Arial" panose="020B0604020202020204" pitchFamily="34" charset="0"/>
                              <a:ea typeface="+mn-ea"/>
                              <a:cs typeface="Arial" panose="020B0604020202020204" pitchFamily="34" charset="0"/>
                            </a:rPr>
                            <a:t>Pressure Gage  </a:t>
                          </a:r>
                          <a:endParaRPr lang="en-US" sz="1400" b="1" u="none" strike="noStrike" kern="1200" dirty="0" smtClean="0">
                            <a:solidFill>
                              <a:schemeClr val="bg1"/>
                            </a:solidFill>
                            <a:effectLst/>
                            <a:latin typeface="Arial" panose="020B0604020202020204" pitchFamily="34" charset="0"/>
                            <a:ea typeface="+mn-ea"/>
                            <a:cs typeface="Arial" panose="020B0604020202020204" pitchFamily="34" charset="0"/>
                          </a:endParaRPr>
                        </a:p>
                      </a:txBody>
                      <a:tcPr marL="6216" marR="6216" marT="6216" marB="0" anchor="ctr">
                        <a:solidFill>
                          <a:srgbClr val="1A326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u="none" strike="noStrike" kern="1200" dirty="0" smtClean="0">
                              <a:solidFill>
                                <a:schemeClr val="bg1"/>
                              </a:solidFill>
                              <a:effectLst/>
                              <a:latin typeface="Arial" panose="020B0604020202020204" pitchFamily="34" charset="0"/>
                              <a:ea typeface="+mn-ea"/>
                              <a:cs typeface="Arial" panose="020B0604020202020204" pitchFamily="34" charset="0"/>
                            </a:rPr>
                            <a:t>Flow Meter</a:t>
                          </a:r>
                          <a:endParaRPr lang="en-US" sz="1400" b="1" u="none" strike="noStrike" kern="1200" dirty="0" smtClean="0">
                            <a:solidFill>
                              <a:schemeClr val="bg1"/>
                            </a:solidFill>
                            <a:effectLst/>
                            <a:latin typeface="Arial" panose="020B0604020202020204" pitchFamily="34" charset="0"/>
                            <a:ea typeface="+mn-ea"/>
                            <a:cs typeface="Arial" panose="020B0604020202020204" pitchFamily="34" charset="0"/>
                          </a:endParaRPr>
                        </a:p>
                      </a:txBody>
                      <a:tcPr marL="6216" marR="6216" marT="6216" marB="0" anchor="ctr">
                        <a:solidFill>
                          <a:srgbClr val="1A326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u="none" strike="noStrike" kern="1200" dirty="0" smtClean="0">
                              <a:solidFill>
                                <a:schemeClr val="bg1"/>
                              </a:solidFill>
                              <a:effectLst/>
                              <a:latin typeface="Arial" panose="020B0604020202020204" pitchFamily="34" charset="0"/>
                              <a:ea typeface="+mn-ea"/>
                              <a:cs typeface="Arial" panose="020B0604020202020204" pitchFamily="34" charset="0"/>
                            </a:rPr>
                            <a:t>Thermometer</a:t>
                          </a:r>
                          <a:endParaRPr lang="en-US" sz="1400" b="1" u="none" strike="noStrike" kern="1200" dirty="0" smtClean="0">
                            <a:solidFill>
                              <a:schemeClr val="bg1"/>
                            </a:solidFill>
                            <a:effectLst/>
                            <a:latin typeface="Arial" panose="020B0604020202020204" pitchFamily="34" charset="0"/>
                            <a:ea typeface="+mn-ea"/>
                            <a:cs typeface="Arial" panose="020B0604020202020204" pitchFamily="34" charset="0"/>
                          </a:endParaRPr>
                        </a:p>
                      </a:txBody>
                      <a:tcPr marL="6216" marR="6216" marT="6216" marB="0" anchor="ctr">
                        <a:solidFill>
                          <a:srgbClr val="1A3260"/>
                        </a:solidFill>
                      </a:tcPr>
                    </a:tc>
                    <a:extLst>
                      <a:ext uri="{0D108BD9-81ED-4DB2-BD59-A6C34878D82A}">
                        <a16:rowId xmlns:a16="http://schemas.microsoft.com/office/drawing/2014/main" val="10001"/>
                      </a:ext>
                    </a:extLst>
                  </a:tr>
                  <a:tr h="431665">
                    <a:tc>
                      <a:txBody>
                        <a:bodyPr/>
                        <a:lstStyle/>
                        <a:p>
                          <a:pPr marL="0" marR="0" lvl="0" indent="0" algn="ctr" rtl="0">
                            <a:spcBef>
                              <a:spcPts val="0"/>
                            </a:spcBef>
                            <a:spcAft>
                              <a:spcPts val="0"/>
                            </a:spcAft>
                            <a:buNone/>
                          </a:pPr>
                          <a:r>
                            <a:rPr lang="en-US" sz="1400" b="0" i="0" u="none" strike="noStrike" cap="none" dirty="0" smtClean="0">
                              <a:solidFill>
                                <a:schemeClr val="dk1"/>
                              </a:solidFill>
                              <a:latin typeface="Arial" pitchFamily="34" charset="0"/>
                              <a:ea typeface="Arial"/>
                              <a:cs typeface="Arial" pitchFamily="34" charset="0"/>
                              <a:sym typeface="Arial"/>
                            </a:rPr>
                            <a:t>Units </a:t>
                          </a:r>
                          <a:endParaRPr sz="1400" b="0" i="0" u="none" strike="noStrike" cap="none" dirty="0">
                            <a:solidFill>
                              <a:schemeClr val="dk1"/>
                            </a:solidFill>
                            <a:latin typeface="Arial" pitchFamily="34" charset="0"/>
                            <a:ea typeface="Arial"/>
                            <a:cs typeface="Arial" pitchFamily="34" charset="0"/>
                            <a:sym typeface="Arial"/>
                          </a:endParaRPr>
                        </a:p>
                      </a:txBody>
                      <a:tcPr marL="6350" marR="6350" marT="635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u="none" strike="noStrike" dirty="0" smtClean="0">
                              <a:effectLst/>
                              <a:latin typeface="Arial" pitchFamily="34" charset="0"/>
                              <a:cs typeface="Arial" pitchFamily="34" charset="0"/>
                            </a:rPr>
                            <a:t>Pa</a:t>
                          </a:r>
                          <a:endParaRPr lang="en-US" sz="1400" b="1" i="0" u="none" strike="noStrike" dirty="0" smtClean="0">
                            <a:solidFill>
                              <a:srgbClr val="000000"/>
                            </a:solidFill>
                            <a:effectLst/>
                            <a:latin typeface="Arial" pitchFamily="34" charset="0"/>
                            <a:cs typeface="Arial" pitchFamily="34" charset="0"/>
                          </a:endParaRPr>
                        </a:p>
                      </a:txBody>
                      <a:tcPr marL="6350" marR="6350" marT="6350" marB="0" anchor="ctr"/>
                    </a:tc>
                    <a:tc>
                      <a:txBody>
                        <a:bodyPr/>
                        <a:lstStyle/>
                        <a:p>
                          <a:endParaRPr lang="en-US"/>
                        </a:p>
                      </a:txBody>
                      <a:tcPr marL="6350" marR="6350" marT="6350" marB="0" anchor="ctr">
                        <a:blipFill>
                          <a:blip r:embed="rId6"/>
                          <a:stretch>
                            <a:fillRect l="-136364" t="-101408" r="-100404" b="-204225"/>
                          </a:stretch>
                        </a:blipFill>
                      </a:tcPr>
                    </a:tc>
                    <a:tc>
                      <a:txBody>
                        <a:bodyPr/>
                        <a:lstStyle/>
                        <a:p>
                          <a:pPr marL="0" marR="0" lvl="0" indent="0" algn="ctr" rtl="0">
                            <a:spcBef>
                              <a:spcPts val="0"/>
                            </a:spcBef>
                            <a:spcAft>
                              <a:spcPts val="0"/>
                            </a:spcAft>
                            <a:buNone/>
                          </a:pPr>
                          <a:r>
                            <a:rPr lang="en-US" sz="1400" u="none" strike="noStrike" dirty="0" smtClean="0">
                              <a:effectLst/>
                              <a:latin typeface="Arial" pitchFamily="34" charset="0"/>
                              <a:cs typeface="Arial" pitchFamily="34" charset="0"/>
                            </a:rPr>
                            <a:t>C</a:t>
                          </a:r>
                          <a:endParaRPr sz="1400" b="0" i="0" u="none" strike="noStrike" cap="none" dirty="0">
                            <a:solidFill>
                              <a:schemeClr val="dk1"/>
                            </a:solidFill>
                            <a:latin typeface="Arial" pitchFamily="34" charset="0"/>
                            <a:ea typeface="Arial"/>
                            <a:cs typeface="Arial" pitchFamily="34" charset="0"/>
                            <a:sym typeface="Arial"/>
                          </a:endParaRPr>
                        </a:p>
                      </a:txBody>
                      <a:tcPr marL="6350" marR="6350" marT="6350" marB="0" anchor="ctr"/>
                    </a:tc>
                    <a:extLst>
                      <a:ext uri="{0D108BD9-81ED-4DB2-BD59-A6C34878D82A}">
                        <a16:rowId xmlns:a16="http://schemas.microsoft.com/office/drawing/2014/main" val="10002"/>
                      </a:ext>
                    </a:extLst>
                  </a:tr>
                  <a:tr h="431665">
                    <a:tc>
                      <a:txBody>
                        <a:bodyPr/>
                        <a:lstStyle/>
                        <a:p>
                          <a:pPr marL="0" marR="0" lvl="0" indent="0" algn="ctr" rtl="0">
                            <a:spcBef>
                              <a:spcPts val="0"/>
                            </a:spcBef>
                            <a:spcAft>
                              <a:spcPts val="0"/>
                            </a:spcAft>
                            <a:buNone/>
                          </a:pPr>
                          <a:r>
                            <a:rPr lang="en-US" sz="1400" u="none" strike="noStrike" dirty="0" smtClean="0">
                              <a:effectLst/>
                              <a:latin typeface="Arial" pitchFamily="34" charset="0"/>
                              <a:cs typeface="Arial" pitchFamily="34" charset="0"/>
                            </a:rPr>
                            <a:t>Accuracy </a:t>
                          </a:r>
                          <a:endParaRPr sz="1400" b="0" i="0" u="none" strike="noStrike" cap="none" dirty="0">
                            <a:solidFill>
                              <a:srgbClr val="000000"/>
                            </a:solidFill>
                            <a:latin typeface="Arial" pitchFamily="34" charset="0"/>
                            <a:ea typeface="Arial"/>
                            <a:cs typeface="Arial" pitchFamily="34" charset="0"/>
                            <a:sym typeface="Arial"/>
                          </a:endParaRPr>
                        </a:p>
                      </a:txBody>
                      <a:tcPr marL="6350" marR="6350" marT="635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u="none" strike="noStrike" dirty="0" smtClean="0">
                              <a:effectLst/>
                              <a:latin typeface="Arial" pitchFamily="34" charset="0"/>
                              <a:cs typeface="Arial" pitchFamily="34" charset="0"/>
                            </a:rPr>
                            <a:t>Within ± 1 % of reading</a:t>
                          </a:r>
                          <a:endParaRPr lang="en-US" sz="1400" b="1" i="0" u="none" strike="noStrike" dirty="0" smtClean="0">
                            <a:solidFill>
                              <a:srgbClr val="000000"/>
                            </a:solidFill>
                            <a:effectLst/>
                            <a:latin typeface="Arial" pitchFamily="34" charset="0"/>
                            <a:cs typeface="Arial" pitchFamily="34" charset="0"/>
                          </a:endParaRPr>
                        </a:p>
                      </a:txBody>
                      <a:tcPr marL="6350" marR="6350" marT="635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u="none" strike="noStrike" dirty="0" smtClean="0">
                              <a:effectLst/>
                              <a:latin typeface="Arial" pitchFamily="34" charset="0"/>
                              <a:cs typeface="Arial" pitchFamily="34" charset="0"/>
                            </a:rPr>
                            <a:t>Within ± 0.5 % of reading</a:t>
                          </a:r>
                          <a:endParaRPr lang="en-US" sz="1400" b="1" i="0" u="none" strike="noStrike" dirty="0" smtClean="0">
                            <a:solidFill>
                              <a:srgbClr val="000000"/>
                            </a:solidFill>
                            <a:effectLst/>
                            <a:latin typeface="Arial" pitchFamily="34" charset="0"/>
                            <a:cs typeface="Arial" pitchFamily="34" charset="0"/>
                          </a:endParaRPr>
                        </a:p>
                      </a:txBody>
                      <a:tcPr marL="6350" marR="6350" marT="635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u="none" strike="noStrike" dirty="0" smtClean="0">
                              <a:effectLst/>
                              <a:latin typeface="Arial" pitchFamily="34" charset="0"/>
                              <a:cs typeface="Arial" pitchFamily="34" charset="0"/>
                            </a:rPr>
                            <a:t>Within ± 1 % of reading</a:t>
                          </a:r>
                          <a:endParaRPr lang="en-US" sz="1400" b="1" i="0" u="none" strike="noStrike" dirty="0" smtClean="0">
                            <a:solidFill>
                              <a:srgbClr val="000000"/>
                            </a:solidFill>
                            <a:effectLst/>
                            <a:latin typeface="Arial" pitchFamily="34" charset="0"/>
                            <a:cs typeface="Arial" pitchFamily="34" charset="0"/>
                          </a:endParaRPr>
                        </a:p>
                      </a:txBody>
                      <a:tcPr marL="6350" marR="6350" marT="6350" marB="0" anchor="ctr"/>
                    </a:tc>
                    <a:extLst>
                      <a:ext uri="{0D108BD9-81ED-4DB2-BD59-A6C34878D82A}">
                        <a16:rowId xmlns:a16="http://schemas.microsoft.com/office/drawing/2014/main" val="10003"/>
                      </a:ext>
                    </a:extLst>
                  </a:tr>
                  <a:tr h="431665">
                    <a:tc>
                      <a:txBody>
                        <a:bodyPr/>
                        <a:lstStyle/>
                        <a:p>
                          <a:pPr marL="0" marR="0" lvl="0" indent="0" algn="ctr" rtl="0">
                            <a:spcBef>
                              <a:spcPts val="0"/>
                            </a:spcBef>
                            <a:spcAft>
                              <a:spcPts val="0"/>
                            </a:spcAft>
                            <a:buNone/>
                          </a:pPr>
                          <a:r>
                            <a:rPr lang="en-US" sz="1400" b="0" i="0" u="none" strike="noStrike" cap="none" dirty="0" smtClean="0">
                              <a:solidFill>
                                <a:srgbClr val="000000"/>
                              </a:solidFill>
                              <a:latin typeface="Arial" pitchFamily="34" charset="0"/>
                              <a:ea typeface="Arial"/>
                              <a:cs typeface="Arial" pitchFamily="34" charset="0"/>
                              <a:sym typeface="Arial"/>
                            </a:rPr>
                            <a:t>Size</a:t>
                          </a:r>
                          <a:endParaRPr sz="1400" b="0" i="0" u="none" strike="noStrike" cap="none" dirty="0">
                            <a:solidFill>
                              <a:srgbClr val="000000"/>
                            </a:solidFill>
                            <a:latin typeface="Arial" pitchFamily="34" charset="0"/>
                            <a:ea typeface="Arial"/>
                            <a:cs typeface="Arial" pitchFamily="34" charset="0"/>
                            <a:sym typeface="Arial"/>
                          </a:endParaRPr>
                        </a:p>
                      </a:txBody>
                      <a:tcPr marL="6350" marR="6350" marT="6350" marB="0" anchor="ctr"/>
                    </a:tc>
                    <a:tc>
                      <a:txBody>
                        <a:bodyPr/>
                        <a:lstStyle/>
                        <a:p>
                          <a:pPr marL="0" marR="0" lvl="0" indent="0" algn="ctr" rtl="0">
                            <a:spcBef>
                              <a:spcPts val="0"/>
                            </a:spcBef>
                            <a:spcAft>
                              <a:spcPts val="0"/>
                            </a:spcAft>
                            <a:buNone/>
                          </a:pPr>
                          <a:r>
                            <a:rPr lang="en-US" sz="1400" b="0" i="0" u="none" strike="noStrike" cap="none" dirty="0" smtClean="0">
                              <a:solidFill>
                                <a:srgbClr val="000000"/>
                              </a:solidFill>
                              <a:latin typeface="Arial" pitchFamily="34" charset="0"/>
                              <a:ea typeface="Arial"/>
                              <a:cs typeface="Arial" pitchFamily="34" charset="0"/>
                              <a:sym typeface="Arial"/>
                            </a:rPr>
                            <a:t>½’’</a:t>
                          </a:r>
                          <a:endParaRPr sz="1400" b="0" i="0" u="none" strike="noStrike" cap="none" dirty="0">
                            <a:solidFill>
                              <a:srgbClr val="000000"/>
                            </a:solidFill>
                            <a:latin typeface="Arial" pitchFamily="34" charset="0"/>
                            <a:ea typeface="Arial"/>
                            <a:cs typeface="Arial" pitchFamily="34" charset="0"/>
                            <a:sym typeface="Arial"/>
                          </a:endParaRPr>
                        </a:p>
                      </a:txBody>
                      <a:tcPr marL="6350" marR="6350" marT="6350" marB="0" anchor="ctr"/>
                    </a:tc>
                    <a:tc>
                      <a:txBody>
                        <a:bodyPr/>
                        <a:lstStyle/>
                        <a:p>
                          <a:pPr marL="0" marR="0" lvl="0" indent="0" algn="ctr" rtl="0">
                            <a:spcBef>
                              <a:spcPts val="0"/>
                            </a:spcBef>
                            <a:spcAft>
                              <a:spcPts val="0"/>
                            </a:spcAft>
                            <a:buNone/>
                          </a:pPr>
                          <a:r>
                            <a:rPr lang="en-US" sz="1400" b="0" i="0" u="none" strike="noStrike" cap="none" dirty="0" smtClean="0">
                              <a:solidFill>
                                <a:srgbClr val="000000"/>
                              </a:solidFill>
                              <a:latin typeface="Arial" pitchFamily="34" charset="0"/>
                              <a:ea typeface="Arial"/>
                              <a:cs typeface="Arial" pitchFamily="34" charset="0"/>
                              <a:sym typeface="Arial"/>
                            </a:rPr>
                            <a:t>½’’</a:t>
                          </a:r>
                          <a:endParaRPr sz="1400" b="0" i="0" u="none" strike="noStrike" cap="none" dirty="0">
                            <a:solidFill>
                              <a:srgbClr val="000000"/>
                            </a:solidFill>
                            <a:latin typeface="Arial" pitchFamily="34" charset="0"/>
                            <a:ea typeface="Arial"/>
                            <a:cs typeface="Arial" pitchFamily="34" charset="0"/>
                            <a:sym typeface="Arial"/>
                          </a:endParaRPr>
                        </a:p>
                      </a:txBody>
                      <a:tcPr marL="6350" marR="6350" marT="6350" marB="0" anchor="ctr"/>
                    </a:tc>
                    <a:tc>
                      <a:txBody>
                        <a:bodyPr/>
                        <a:lstStyle/>
                        <a:p>
                          <a:pPr marL="0" marR="0" lvl="0" indent="0" algn="ctr" rtl="0">
                            <a:spcBef>
                              <a:spcPts val="0"/>
                            </a:spcBef>
                            <a:spcAft>
                              <a:spcPts val="0"/>
                            </a:spcAft>
                            <a:buNone/>
                          </a:pPr>
                          <a:r>
                            <a:rPr lang="en-US" sz="1400" b="0" i="0" u="none" strike="noStrike" cap="none" dirty="0" smtClean="0">
                              <a:solidFill>
                                <a:srgbClr val="000000"/>
                              </a:solidFill>
                              <a:latin typeface="Arial" pitchFamily="34" charset="0"/>
                              <a:ea typeface="Arial"/>
                              <a:cs typeface="Arial" pitchFamily="34" charset="0"/>
                              <a:sym typeface="Arial"/>
                            </a:rPr>
                            <a:t>½’’</a:t>
                          </a:r>
                          <a:endParaRPr sz="1400" b="0" i="0" u="none" strike="noStrike" cap="none" dirty="0">
                            <a:solidFill>
                              <a:srgbClr val="000000"/>
                            </a:solidFill>
                            <a:latin typeface="Arial" pitchFamily="34" charset="0"/>
                            <a:ea typeface="Arial"/>
                            <a:cs typeface="Arial" pitchFamily="34" charset="0"/>
                            <a:sym typeface="Arial"/>
                          </a:endParaRPr>
                        </a:p>
                      </a:txBody>
                      <a:tcPr marL="6350" marR="6350" marT="6350" marB="0" anchor="ctr"/>
                    </a:tc>
                    <a:extLst>
                      <a:ext uri="{0D108BD9-81ED-4DB2-BD59-A6C34878D82A}">
                        <a16:rowId xmlns:a16="http://schemas.microsoft.com/office/drawing/2014/main" val="10004"/>
                      </a:ext>
                    </a:extLst>
                  </a:tr>
                </a:tbl>
              </a:graphicData>
            </a:graphic>
          </p:graphicFrame>
        </mc:Fallback>
      </mc:AlternateContent>
    </p:spTree>
    <p:extLst>
      <p:ext uri="{BB962C8B-B14F-4D97-AF65-F5344CB8AC3E}">
        <p14:creationId xmlns:p14="http://schemas.microsoft.com/office/powerpoint/2010/main" val="1911010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3"/>
          <a:srcRect l="13989" t="21790" r="4464" b="18371"/>
          <a:stretch/>
        </p:blipFill>
        <p:spPr>
          <a:xfrm>
            <a:off x="0" y="-93268"/>
            <a:ext cx="12192000" cy="6430273"/>
          </a:xfrm>
          <a:prstGeom prst="rect">
            <a:avLst/>
          </a:prstGeom>
        </p:spPr>
      </p:pic>
    </p:spTree>
    <p:extLst>
      <p:ext uri="{BB962C8B-B14F-4D97-AF65-F5344CB8AC3E}">
        <p14:creationId xmlns:p14="http://schemas.microsoft.com/office/powerpoint/2010/main" val="2358288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conceptual design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6573" t="7331" r="6687"/>
          <a:stretch/>
        </p:blipFill>
        <p:spPr>
          <a:xfrm rot="5400000">
            <a:off x="662186" y="2080315"/>
            <a:ext cx="3917105" cy="4079093"/>
          </a:xfrm>
          <a:prstGeom prst="rect">
            <a:avLst/>
          </a:prstGeom>
        </p:spPr>
      </p:pic>
      <p:grpSp>
        <p:nvGrpSpPr>
          <p:cNvPr id="4" name="Group 3"/>
          <p:cNvGrpSpPr/>
          <p:nvPr/>
        </p:nvGrpSpPr>
        <p:grpSpPr>
          <a:xfrm>
            <a:off x="5111181" y="1926546"/>
            <a:ext cx="6600759" cy="4580324"/>
            <a:chOff x="5111181" y="1926546"/>
            <a:chExt cx="6600759" cy="4580324"/>
          </a:xfrm>
        </p:grpSpPr>
        <p:pic>
          <p:nvPicPr>
            <p:cNvPr id="6" name="Picture 5"/>
            <p:cNvPicPr/>
            <p:nvPr/>
          </p:nvPicPr>
          <p:blipFill rotWithShape="1">
            <a:blip r:embed="rId4">
              <a:extLst>
                <a:ext uri="{28A0092B-C50C-407E-A947-70E740481C1C}">
                  <a14:useLocalDpi xmlns:a14="http://schemas.microsoft.com/office/drawing/2010/main" val="0"/>
                </a:ext>
              </a:extLst>
            </a:blip>
            <a:srcRect l="461" t="760" r="-1549" b="610"/>
            <a:stretch/>
          </p:blipFill>
          <p:spPr bwMode="auto">
            <a:xfrm>
              <a:off x="5111181" y="1926546"/>
              <a:ext cx="6600759" cy="4580324"/>
            </a:xfrm>
            <a:prstGeom prst="rect">
              <a:avLst/>
            </a:prstGeom>
            <a:noFill/>
            <a:ln>
              <a:noFill/>
            </a:ln>
          </p:spPr>
        </p:pic>
        <p:pic>
          <p:nvPicPr>
            <p:cNvPr id="7" name="Picture 6"/>
            <p:cNvPicPr/>
            <p:nvPr/>
          </p:nvPicPr>
          <p:blipFill rotWithShape="1">
            <a:blip r:embed="rId4">
              <a:extLst>
                <a:ext uri="{28A0092B-C50C-407E-A947-70E740481C1C}">
                  <a14:useLocalDpi xmlns:a14="http://schemas.microsoft.com/office/drawing/2010/main" val="0"/>
                </a:ext>
              </a:extLst>
            </a:blip>
            <a:srcRect l="39566" t="11622" r="3907" b="31950"/>
            <a:stretch/>
          </p:blipFill>
          <p:spPr bwMode="auto">
            <a:xfrm>
              <a:off x="5296830" y="2135577"/>
              <a:ext cx="3468030" cy="2462195"/>
            </a:xfrm>
            <a:prstGeom prst="rect">
              <a:avLst/>
            </a:prstGeom>
            <a:noFill/>
            <a:ln>
              <a:noFill/>
            </a:ln>
          </p:spPr>
        </p:pic>
        <p:pic>
          <p:nvPicPr>
            <p:cNvPr id="8" name="Picture 7"/>
            <p:cNvPicPr/>
            <p:nvPr/>
          </p:nvPicPr>
          <p:blipFill rotWithShape="1">
            <a:blip r:embed="rId4">
              <a:extLst>
                <a:ext uri="{28A0092B-C50C-407E-A947-70E740481C1C}">
                  <a14:useLocalDpi xmlns:a14="http://schemas.microsoft.com/office/drawing/2010/main" val="0"/>
                </a:ext>
              </a:extLst>
            </a:blip>
            <a:srcRect l="4142" t="12183" r="64101" b="41647"/>
            <a:stretch/>
          </p:blipFill>
          <p:spPr bwMode="auto">
            <a:xfrm>
              <a:off x="8742557" y="2263697"/>
              <a:ext cx="2620536" cy="2709747"/>
            </a:xfrm>
            <a:prstGeom prst="rect">
              <a:avLst/>
            </a:prstGeom>
            <a:noFill/>
            <a:ln>
              <a:noFill/>
            </a:ln>
          </p:spPr>
        </p:pic>
        <p:pic>
          <p:nvPicPr>
            <p:cNvPr id="9" name="Picture 8"/>
            <p:cNvPicPr/>
            <p:nvPr/>
          </p:nvPicPr>
          <p:blipFill rotWithShape="1">
            <a:blip r:embed="rId4">
              <a:extLst>
                <a:ext uri="{28A0092B-C50C-407E-A947-70E740481C1C}">
                  <a14:useLocalDpi xmlns:a14="http://schemas.microsoft.com/office/drawing/2010/main" val="0"/>
                </a:ext>
              </a:extLst>
            </a:blip>
            <a:srcRect l="4142" t="56475" r="65452" b="41647"/>
            <a:stretch/>
          </p:blipFill>
          <p:spPr bwMode="auto">
            <a:xfrm>
              <a:off x="8850352" y="4939993"/>
              <a:ext cx="2509023" cy="110229"/>
            </a:xfrm>
            <a:prstGeom prst="rect">
              <a:avLst/>
            </a:prstGeom>
            <a:noFill/>
            <a:ln>
              <a:noFill/>
            </a:ln>
          </p:spPr>
        </p:pic>
      </p:grpSp>
    </p:spTree>
    <p:extLst>
      <p:ext uri="{BB962C8B-B14F-4D97-AF65-F5344CB8AC3E}">
        <p14:creationId xmlns:p14="http://schemas.microsoft.com/office/powerpoint/2010/main" val="29198671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750" r="1949"/>
          <a:stretch/>
        </p:blipFill>
        <p:spPr>
          <a:xfrm>
            <a:off x="8036107" y="2113963"/>
            <a:ext cx="3541038" cy="3760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r>
              <a:rPr lang="en-US" dirty="0" smtClean="0"/>
              <a:t>Experimental  and theoretical </a:t>
            </a:r>
            <a:r>
              <a:rPr lang="en-US" dirty="0"/>
              <a:t>calculations </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581192" y="2180496"/>
                <a:ext cx="11029615" cy="4092273"/>
              </a:xfrm>
            </p:spPr>
            <p:txBody>
              <a:bodyPr>
                <a:normAutofit fontScale="92500" lnSpcReduction="10000"/>
              </a:bodyPr>
              <a:lstStyle/>
              <a:p>
                <a:pPr marL="0" indent="0">
                  <a:buNone/>
                </a:pPr>
                <a:r>
                  <a:rPr lang="en-US" sz="2200" b="1" dirty="0" smtClean="0"/>
                  <a:t>1- Experimental calculation:</a:t>
                </a:r>
                <a:endParaRPr lang="en-US" sz="2200" b="1" dirty="0"/>
              </a:p>
              <a:p>
                <a:r>
                  <a:rPr lang="en-US" b="1" dirty="0" smtClean="0"/>
                  <a:t>Total </a:t>
                </a:r>
                <a:r>
                  <a:rPr lang="en-US" b="1" dirty="0" smtClean="0"/>
                  <a:t>Heat Transfer </a:t>
                </a:r>
              </a:p>
              <a:p>
                <a:pPr marL="324000" lvl="1" indent="0">
                  <a:buNone/>
                </a:pPr>
                <a:r>
                  <a:rPr lang="en-US" b="1" dirty="0" smtClean="0"/>
                  <a:t>Q</a:t>
                </a:r>
                <a:r>
                  <a:rPr lang="en-US" b="1" dirty="0"/>
                  <a:t>= (𝑚 ̇ </a:t>
                </a:r>
                <a:r>
                  <a:rPr lang="en-US" b="1" dirty="0" err="1" smtClean="0"/>
                  <a:t>Cp</a:t>
                </a:r>
                <a:r>
                  <a:rPr lang="en-US" b="1" dirty="0" smtClean="0"/>
                  <a:t>) </a:t>
                </a:r>
                <a:r>
                  <a:rPr lang="en-US" b="1" dirty="0"/>
                  <a:t>∆T</a:t>
                </a:r>
              </a:p>
              <a:p>
                <a:pPr marL="324000" lvl="1" indent="0">
                  <a:buNone/>
                </a:pPr>
                <a:r>
                  <a:rPr lang="en-US" dirty="0" smtClean="0"/>
                  <a:t>Where:</a:t>
                </a:r>
              </a:p>
              <a:p>
                <a:pPr marL="324000" lvl="1" indent="0">
                  <a:buNone/>
                </a:pPr>
                <a:r>
                  <a:rPr lang="en-US" dirty="0"/>
                  <a:t>	</a:t>
                </a:r>
                <a:r>
                  <a:rPr lang="en-US" dirty="0" smtClean="0"/>
                  <a:t>Q</a:t>
                </a:r>
                <a:r>
                  <a:rPr lang="en-US" dirty="0"/>
                  <a:t>: total heat capacity [KWh].</a:t>
                </a:r>
              </a:p>
              <a:p>
                <a:pPr marL="324000" lvl="1" indent="0">
                  <a:buNone/>
                </a:pPr>
                <a:r>
                  <a:rPr lang="en-US" dirty="0" smtClean="0"/>
                  <a:t>	</a:t>
                </a:r>
                <a14:m>
                  <m:oMath xmlns:m="http://schemas.openxmlformats.org/officeDocument/2006/math">
                    <m:acc>
                      <m:accPr>
                        <m:chr m:val="̇"/>
                        <m:ctrlPr>
                          <a:rPr lang="en-US" b="1" i="1">
                            <a:latin typeface="Cambria Math"/>
                          </a:rPr>
                        </m:ctrlPr>
                      </m:accPr>
                      <m:e>
                        <m:r>
                          <a:rPr lang="en-US" b="1">
                            <a:latin typeface="Cambria Math"/>
                          </a:rPr>
                          <m:t>𝑚</m:t>
                        </m:r>
                      </m:e>
                    </m:acc>
                  </m:oMath>
                </a14:m>
                <a:r>
                  <a:rPr lang="en-US" dirty="0"/>
                  <a:t>: mass flow </a:t>
                </a:r>
                <a:r>
                  <a:rPr lang="en-US" dirty="0" smtClean="0"/>
                  <a:t>rate [</a:t>
                </a:r>
                <a:r>
                  <a:rPr lang="en-US" dirty="0"/>
                  <a:t>m³/s].</a:t>
                </a:r>
              </a:p>
              <a:p>
                <a:pPr marL="324000" lvl="1" indent="0">
                  <a:buNone/>
                </a:pPr>
                <a:r>
                  <a:rPr lang="en-US" dirty="0" smtClean="0"/>
                  <a:t>	</a:t>
                </a:r>
                <a:r>
                  <a:rPr lang="en-US" dirty="0" err="1" smtClean="0"/>
                  <a:t>Cp</a:t>
                </a:r>
                <a:r>
                  <a:rPr lang="en-US" dirty="0" smtClean="0"/>
                  <a:t> :  Specific heat of water</a:t>
                </a:r>
                <a:r>
                  <a:rPr lang="en-US" dirty="0"/>
                  <a:t> [4.186 kJ/Kg °C].</a:t>
                </a:r>
                <a:endParaRPr lang="en-US" dirty="0" smtClean="0"/>
              </a:p>
              <a:p>
                <a:pPr marL="324000" lvl="1" indent="0">
                  <a:buNone/>
                </a:pPr>
                <a:r>
                  <a:rPr lang="en-US" dirty="0" smtClean="0"/>
                  <a:t>	∆</a:t>
                </a:r>
                <a:r>
                  <a:rPr lang="en-US" dirty="0"/>
                  <a:t>T: temperature difference [°</a:t>
                </a:r>
                <a:r>
                  <a:rPr lang="en-US" dirty="0" smtClean="0"/>
                  <a:t>C].</a:t>
                </a:r>
              </a:p>
              <a:p>
                <a:pPr marL="324000" lvl="1" indent="0">
                  <a:buNone/>
                </a:pPr>
                <a:endParaRPr lang="en-US" b="1" dirty="0"/>
              </a:p>
              <a:p>
                <a:r>
                  <a:rPr lang="en-US" sz="2000" b="1" dirty="0"/>
                  <a:t>mass flow rate:  </a:t>
                </a:r>
                <a14:m>
                  <m:oMath xmlns:m="http://schemas.openxmlformats.org/officeDocument/2006/math">
                    <m:acc>
                      <m:accPr>
                        <m:chr m:val="̇"/>
                        <m:ctrlPr>
                          <a:rPr lang="en-US" sz="2000" b="1" i="1">
                            <a:latin typeface="Cambria Math"/>
                          </a:rPr>
                        </m:ctrlPr>
                      </m:accPr>
                      <m:e>
                        <m:r>
                          <a:rPr lang="en-US" sz="2000" b="1">
                            <a:latin typeface="Cambria Math"/>
                          </a:rPr>
                          <m:t>𝑚</m:t>
                        </m:r>
                      </m:e>
                    </m:acc>
                    <m:r>
                      <a:rPr lang="en-US" sz="2000" b="1">
                        <a:latin typeface="Cambria Math"/>
                      </a:rPr>
                      <m:t>=</m:t>
                    </m:r>
                    <m:r>
                      <a:rPr lang="en-US" sz="2000" b="1">
                        <a:latin typeface="Cambria Math"/>
                      </a:rPr>
                      <m:t>𝜌</m:t>
                    </m:r>
                    <m:r>
                      <a:rPr lang="en-US" sz="2000" b="1">
                        <a:latin typeface="Cambria Math"/>
                      </a:rPr>
                      <m:t> </m:t>
                    </m:r>
                    <m:acc>
                      <m:accPr>
                        <m:chr m:val="̇"/>
                        <m:ctrlPr>
                          <a:rPr lang="en-US" sz="2000" b="1" i="1">
                            <a:latin typeface="Cambria Math"/>
                          </a:rPr>
                        </m:ctrlPr>
                      </m:accPr>
                      <m:e>
                        <m:r>
                          <a:rPr lang="en-US" sz="2000" b="1">
                            <a:latin typeface="Cambria Math"/>
                          </a:rPr>
                          <m:t>𝑉</m:t>
                        </m:r>
                      </m:e>
                    </m:acc>
                    <m:r>
                      <a:rPr lang="en-US" sz="2000" b="1">
                        <a:latin typeface="Cambria Math"/>
                      </a:rPr>
                      <m:t> (</m:t>
                    </m:r>
                    <m:r>
                      <a:rPr lang="en-US" sz="2000" b="1">
                        <a:latin typeface="Cambria Math"/>
                      </a:rPr>
                      <m:t>𝐾𝑔</m:t>
                    </m:r>
                    <m:r>
                      <a:rPr lang="en-US" sz="2000" b="1">
                        <a:latin typeface="Cambria Math"/>
                      </a:rPr>
                      <m:t>/</m:t>
                    </m:r>
                    <m:r>
                      <a:rPr lang="en-US" sz="2000" b="1">
                        <a:latin typeface="Cambria Math"/>
                      </a:rPr>
                      <m:t>𝑠</m:t>
                    </m:r>
                    <m:r>
                      <a:rPr lang="en-US" sz="2000" b="1">
                        <a:latin typeface="Cambria Math"/>
                      </a:rPr>
                      <m:t>)</m:t>
                    </m:r>
                  </m:oMath>
                </a14:m>
                <a:endParaRPr lang="en-US" sz="2000" b="1" dirty="0"/>
              </a:p>
              <a:p>
                <a:r>
                  <a:rPr lang="en-US" sz="2000" b="1" dirty="0"/>
                  <a:t>volumetric flow rate : </a:t>
                </a:r>
                <a14:m>
                  <m:oMath xmlns:m="http://schemas.openxmlformats.org/officeDocument/2006/math">
                    <m:acc>
                      <m:accPr>
                        <m:chr m:val="̇"/>
                        <m:ctrlPr>
                          <a:rPr lang="en-US" sz="2000" b="1" i="1">
                            <a:latin typeface="Cambria Math"/>
                          </a:rPr>
                        </m:ctrlPr>
                      </m:accPr>
                      <m:e>
                        <m:r>
                          <a:rPr lang="en-US" sz="2000" b="1">
                            <a:latin typeface="Cambria Math"/>
                          </a:rPr>
                          <m:t>𝑉</m:t>
                        </m:r>
                      </m:e>
                    </m:acc>
                    <m:r>
                      <a:rPr lang="en-US" sz="2000" b="1">
                        <a:latin typeface="Cambria Math"/>
                      </a:rPr>
                      <m:t>=</m:t>
                    </m:r>
                    <m:f>
                      <m:fPr>
                        <m:ctrlPr>
                          <a:rPr lang="en-US" sz="2000" b="1" i="1">
                            <a:latin typeface="Cambria Math"/>
                          </a:rPr>
                        </m:ctrlPr>
                      </m:fPr>
                      <m:num>
                        <m:r>
                          <a:rPr lang="en-US" sz="2000" b="1">
                            <a:latin typeface="Cambria Math"/>
                          </a:rPr>
                          <m:t>𝑉</m:t>
                        </m:r>
                      </m:num>
                      <m:den>
                        <m:r>
                          <a:rPr lang="en-US" sz="2000" b="1">
                            <a:latin typeface="Cambria Math"/>
                          </a:rPr>
                          <m:t>𝑡</m:t>
                        </m:r>
                      </m:den>
                    </m:f>
                    <m:r>
                      <a:rPr lang="en-US" sz="2000" b="1">
                        <a:latin typeface="Cambria Math"/>
                      </a:rPr>
                      <m:t> (</m:t>
                    </m:r>
                    <m:sSup>
                      <m:sSupPr>
                        <m:ctrlPr>
                          <a:rPr lang="en-US" sz="2000" b="1" i="1">
                            <a:latin typeface="Cambria Math"/>
                          </a:rPr>
                        </m:ctrlPr>
                      </m:sSupPr>
                      <m:e>
                        <m:r>
                          <a:rPr lang="en-US" sz="2000" b="1">
                            <a:latin typeface="Cambria Math"/>
                          </a:rPr>
                          <m:t>𝑚</m:t>
                        </m:r>
                      </m:e>
                      <m:sup>
                        <m:r>
                          <a:rPr lang="en-US" sz="2000" b="1">
                            <a:latin typeface="Cambria Math"/>
                          </a:rPr>
                          <m:t>3</m:t>
                        </m:r>
                      </m:sup>
                    </m:sSup>
                    <m:r>
                      <a:rPr lang="en-US" sz="2000" b="1">
                        <a:latin typeface="Cambria Math"/>
                      </a:rPr>
                      <m:t>/</m:t>
                    </m:r>
                    <m:r>
                      <a:rPr lang="en-US" sz="2000" b="1">
                        <a:latin typeface="Cambria Math"/>
                      </a:rPr>
                      <m:t>𝑠</m:t>
                    </m:r>
                    <m:r>
                      <a:rPr lang="en-US" sz="2000" b="1">
                        <a:latin typeface="Cambria Math"/>
                      </a:rPr>
                      <m:t>)</m:t>
                    </m:r>
                  </m:oMath>
                </a14:m>
                <a:endParaRPr lang="en-US" sz="2000" b="1"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581192" y="2180496"/>
                <a:ext cx="11029615" cy="4092273"/>
              </a:xfrm>
              <a:blipFill rotWithShape="1">
                <a:blip r:embed="rId4"/>
                <a:stretch>
                  <a:fillRect l="-552" t="-4322"/>
                </a:stretch>
              </a:blipFill>
            </p:spPr>
            <p:txBody>
              <a:bodyPr/>
              <a:lstStyle/>
              <a:p>
                <a:r>
                  <a:rPr lang="en-US">
                    <a:noFill/>
                  </a:rPr>
                  <a:t> </a:t>
                </a:r>
              </a:p>
            </p:txBody>
          </p:sp>
        </mc:Fallback>
      </mc:AlternateContent>
      <p:cxnSp>
        <p:nvCxnSpPr>
          <p:cNvPr id="8" name="Straight Arrow Connector 7"/>
          <p:cNvCxnSpPr/>
          <p:nvPr/>
        </p:nvCxnSpPr>
        <p:spPr>
          <a:xfrm flipV="1">
            <a:off x="9616928" y="5464857"/>
            <a:ext cx="0" cy="341064"/>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26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and theoretical calculations </a:t>
            </a:r>
            <a:endParaRPr lang="en-US" dirty="0"/>
          </a:p>
        </p:txBody>
      </p:sp>
      <p:sp>
        <p:nvSpPr>
          <p:cNvPr id="3" name="Content Placeholder 2"/>
          <p:cNvSpPr>
            <a:spLocks noGrp="1"/>
          </p:cNvSpPr>
          <p:nvPr>
            <p:ph idx="1"/>
          </p:nvPr>
        </p:nvSpPr>
        <p:spPr>
          <a:xfrm>
            <a:off x="581192" y="1950228"/>
            <a:ext cx="7543633" cy="3444031"/>
          </a:xfrm>
        </p:spPr>
        <p:txBody>
          <a:bodyPr/>
          <a:lstStyle/>
          <a:p>
            <a:pPr marL="0" indent="0">
              <a:buNone/>
            </a:pPr>
            <a:r>
              <a:rPr lang="en-US" dirty="0" smtClean="0"/>
              <a:t>considered </a:t>
            </a:r>
            <a:r>
              <a:rPr lang="en-US" dirty="0" smtClean="0"/>
              <a:t>the </a:t>
            </a:r>
            <a:r>
              <a:rPr lang="en-US" dirty="0"/>
              <a:t>theoretical radiation heat transfer for coils in </a:t>
            </a:r>
            <a:r>
              <a:rPr lang="en-US" dirty="0" smtClean="0"/>
              <a:t>our project by apply modeling </a:t>
            </a:r>
            <a:r>
              <a:rPr lang="en-US" dirty="0"/>
              <a:t>of temperature difference ∆T of </a:t>
            </a:r>
            <a:r>
              <a:rPr lang="en-US" dirty="0" smtClean="0"/>
              <a:t>coils theory.</a:t>
            </a:r>
            <a:endParaRPr lang="en-US" dirty="0"/>
          </a:p>
          <a:p>
            <a:pPr marL="0" indent="0">
              <a:buNone/>
            </a:pPr>
            <a:r>
              <a:rPr lang="en-US" dirty="0" smtClean="0"/>
              <a:t>Where</a:t>
            </a:r>
            <a:r>
              <a:rPr lang="en-US" dirty="0"/>
              <a:t>:</a:t>
            </a:r>
          </a:p>
          <a:p>
            <a:pPr marL="0" indent="0">
              <a:buNone/>
            </a:pPr>
            <a:r>
              <a:rPr lang="en-US" dirty="0" smtClean="0"/>
              <a:t>		1</a:t>
            </a:r>
            <a:r>
              <a:rPr lang="en-US" dirty="0"/>
              <a:t>: </a:t>
            </a:r>
            <a:r>
              <a:rPr lang="en-US" dirty="0" smtClean="0"/>
              <a:t>Light </a:t>
            </a:r>
            <a:r>
              <a:rPr lang="en-US" dirty="0"/>
              <a:t>source.</a:t>
            </a:r>
          </a:p>
          <a:p>
            <a:pPr marL="0" indent="0">
              <a:buNone/>
            </a:pPr>
            <a:r>
              <a:rPr lang="en-US" dirty="0" smtClean="0"/>
              <a:t>		2</a:t>
            </a:r>
            <a:r>
              <a:rPr lang="en-US" dirty="0"/>
              <a:t>: Coil surface.</a:t>
            </a:r>
          </a:p>
          <a:p>
            <a:pPr marL="0" indent="0">
              <a:buNone/>
            </a:pPr>
            <a:r>
              <a:rPr lang="en-US" dirty="0" smtClean="0"/>
              <a:t>		3</a:t>
            </a:r>
            <a:r>
              <a:rPr lang="en-US" dirty="0"/>
              <a:t>: </a:t>
            </a:r>
            <a:r>
              <a:rPr lang="en-US" dirty="0" smtClean="0"/>
              <a:t>Surrounding </a:t>
            </a:r>
            <a:r>
              <a:rPr lang="en-US" dirty="0"/>
              <a:t>surface. </a:t>
            </a:r>
          </a:p>
          <a:p>
            <a:endParaRPr lang="en-US" dirty="0"/>
          </a:p>
        </p:txBody>
      </p:sp>
      <p:pic>
        <p:nvPicPr>
          <p:cNvPr id="4" name="Picture 3" descr="Image result for schematic of three surfaces enclosure"/>
          <p:cNvPicPr/>
          <p:nvPr/>
        </p:nvPicPr>
        <p:blipFill rotWithShape="1">
          <a:blip r:embed="rId3">
            <a:extLst>
              <a:ext uri="{28A0092B-C50C-407E-A947-70E740481C1C}">
                <a14:useLocalDpi xmlns:a14="http://schemas.microsoft.com/office/drawing/2010/main" val="0"/>
              </a:ext>
            </a:extLst>
          </a:blip>
          <a:srcRect l="2925" t="54019" r="64362" b="2482"/>
          <a:stretch/>
        </p:blipFill>
        <p:spPr bwMode="auto">
          <a:xfrm>
            <a:off x="9001249" y="1950228"/>
            <a:ext cx="1942975" cy="1937052"/>
          </a:xfrm>
          <a:prstGeom prst="rect">
            <a:avLst/>
          </a:prstGeom>
          <a:noFill/>
          <a:ln>
            <a:noFill/>
          </a:ln>
          <a:extLst>
            <a:ext uri="{53640926-AAD7-44D8-BBD7-CCE9431645EC}">
              <a14:shadowObscured xmlns:a14="http://schemas.microsoft.com/office/drawing/2010/main"/>
            </a:ext>
          </a:extLst>
        </p:spPr>
      </p:pic>
      <p:pic>
        <p:nvPicPr>
          <p:cNvPr id="5" name="Picture 4"/>
          <p:cNvPicPr/>
          <p:nvPr/>
        </p:nvPicPr>
        <p:blipFill rotWithShape="1">
          <a:blip r:embed="rId4">
            <a:extLst>
              <a:ext uri="{28A0092B-C50C-407E-A947-70E740481C1C}">
                <a14:useLocalDpi xmlns:a14="http://schemas.microsoft.com/office/drawing/2010/main" val="0"/>
              </a:ext>
            </a:extLst>
          </a:blip>
          <a:srcRect l="748" t="1060" b="-1"/>
          <a:stretch/>
        </p:blipFill>
        <p:spPr bwMode="auto">
          <a:xfrm>
            <a:off x="8257167" y="4019647"/>
            <a:ext cx="3431138" cy="2411594"/>
          </a:xfrm>
          <a:prstGeom prst="rect">
            <a:avLst/>
          </a:prstGeom>
          <a:ln>
            <a:noFill/>
          </a:ln>
          <a:extLst>
            <a:ext uri="{53640926-AAD7-44D8-BBD7-CCE9431645EC}">
              <a14:shadowObscured xmlns:a14="http://schemas.microsoft.com/office/drawing/2010/main"/>
            </a:ext>
          </a:extLst>
        </p:spPr>
      </p:pic>
      <p:graphicFrame>
        <p:nvGraphicFramePr>
          <p:cNvPr id="6" name="Diagram 5"/>
          <p:cNvGraphicFramePr/>
          <p:nvPr>
            <p:extLst>
              <p:ext uri="{D42A27DB-BD31-4B8C-83A1-F6EECF244321}">
                <p14:modId xmlns:p14="http://schemas.microsoft.com/office/powerpoint/2010/main" val="3018903053"/>
              </p:ext>
            </p:extLst>
          </p:nvPr>
        </p:nvGraphicFramePr>
        <p:xfrm>
          <a:off x="658059" y="5018930"/>
          <a:ext cx="7904978" cy="12192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Rectangle 7"/>
          <p:cNvSpPr/>
          <p:nvPr/>
        </p:nvSpPr>
        <p:spPr>
          <a:xfrm>
            <a:off x="595398" y="1950228"/>
            <a:ext cx="5339988" cy="400110"/>
          </a:xfrm>
          <a:prstGeom prst="rect">
            <a:avLst/>
          </a:prstGeom>
        </p:spPr>
        <p:txBody>
          <a:bodyPr wrap="none">
            <a:spAutoFit/>
          </a:bodyPr>
          <a:lstStyle/>
          <a:p>
            <a:r>
              <a:rPr lang="en-US" sz="2000" dirty="0" smtClean="0"/>
              <a:t>2- modeling </a:t>
            </a:r>
            <a:r>
              <a:rPr lang="en-US" sz="2000" dirty="0"/>
              <a:t>of temperature difference ∆T of coils</a:t>
            </a:r>
          </a:p>
        </p:txBody>
      </p:sp>
    </p:spTree>
    <p:extLst>
      <p:ext uri="{BB962C8B-B14F-4D97-AF65-F5344CB8AC3E}">
        <p14:creationId xmlns:p14="http://schemas.microsoft.com/office/powerpoint/2010/main" val="3433811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Experimental Results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81192" y="3419475"/>
                <a:ext cx="11029615" cy="2439324"/>
              </a:xfrm>
            </p:spPr>
            <p:txBody>
              <a:bodyPr>
                <a:normAutofit/>
              </a:bodyPr>
              <a:lstStyle/>
              <a:p>
                <a:r>
                  <a:rPr lang="en-US" b="1" dirty="0"/>
                  <a:t>Total Heat Transfer </a:t>
                </a:r>
                <a:r>
                  <a:rPr lang="en-US" b="1" dirty="0" smtClean="0"/>
                  <a:t>:</a:t>
                </a:r>
              </a:p>
              <a:p>
                <a:r>
                  <a:rPr lang="en-US" b="1" dirty="0" smtClean="0"/>
                  <a:t>Q</a:t>
                </a:r>
                <a:r>
                  <a:rPr lang="en-US" b="1" dirty="0"/>
                  <a:t>= </a:t>
                </a:r>
                <a:r>
                  <a:rPr lang="en-US" b="1" dirty="0" smtClean="0"/>
                  <a:t>(</a:t>
                </a:r>
                <a14:m>
                  <m:oMath xmlns:m="http://schemas.openxmlformats.org/officeDocument/2006/math">
                    <m:acc>
                      <m:accPr>
                        <m:chr m:val="̇"/>
                        <m:ctrlPr>
                          <a:rPr lang="en-US" b="1" i="1">
                            <a:latin typeface="Cambria Math"/>
                          </a:rPr>
                        </m:ctrlPr>
                      </m:accPr>
                      <m:e>
                        <m:r>
                          <a:rPr lang="en-US" b="1" i="1">
                            <a:latin typeface="Cambria Math"/>
                          </a:rPr>
                          <m:t>𝒎</m:t>
                        </m:r>
                      </m:e>
                    </m:acc>
                    <m:r>
                      <a:rPr lang="en-US" b="1">
                        <a:latin typeface="Cambria Math"/>
                      </a:rPr>
                      <m:t> </m:t>
                    </m:r>
                  </m:oMath>
                </a14:m>
                <a:r>
                  <a:rPr lang="en-US" b="1" dirty="0" smtClean="0"/>
                  <a:t> </a:t>
                </a:r>
                <a:r>
                  <a:rPr lang="en-US" b="1" dirty="0" err="1"/>
                  <a:t>Cp</a:t>
                </a:r>
                <a:r>
                  <a:rPr lang="en-US" b="1" dirty="0"/>
                  <a:t>) ∆T</a:t>
                </a:r>
              </a:p>
              <a:p>
                <a:r>
                  <a:rPr lang="en-US" dirty="0" smtClean="0"/>
                  <a:t>Q </a:t>
                </a:r>
                <a:r>
                  <a:rPr lang="en-US" dirty="0"/>
                  <a:t>= </a:t>
                </a:r>
                <a:r>
                  <a:rPr lang="en-US" dirty="0" smtClean="0"/>
                  <a:t>(</a:t>
                </a:r>
                <a14:m>
                  <m:oMath xmlns:m="http://schemas.openxmlformats.org/officeDocument/2006/math">
                    <m:r>
                      <a:rPr lang="en-US" i="1">
                        <a:latin typeface="Cambria Math"/>
                      </a:rPr>
                      <m:t>3</m:t>
                    </m:r>
                    <m:r>
                      <a:rPr lang="en-US" i="1">
                        <a:latin typeface="Cambria Math"/>
                      </a:rPr>
                      <m:t>.</m:t>
                    </m:r>
                    <m:r>
                      <a:rPr lang="en-US" i="1">
                        <a:latin typeface="Cambria Math"/>
                      </a:rPr>
                      <m:t>6363</m:t>
                    </m:r>
                    <m:sSup>
                      <m:sSupPr>
                        <m:ctrlPr>
                          <a:rPr lang="en-US" i="1">
                            <a:latin typeface="Cambria Math"/>
                          </a:rPr>
                        </m:ctrlPr>
                      </m:sSupPr>
                      <m:e>
                        <m:r>
                          <a:rPr lang="en-US" i="1">
                            <a:latin typeface="Cambria Math"/>
                          </a:rPr>
                          <m:t>×</m:t>
                        </m:r>
                        <m:r>
                          <a:rPr lang="en-US" i="1">
                            <a:latin typeface="Cambria Math"/>
                          </a:rPr>
                          <m:t>10</m:t>
                        </m:r>
                      </m:e>
                      <m:sup>
                        <m:r>
                          <a:rPr lang="en-US" i="1">
                            <a:latin typeface="Cambria Math"/>
                          </a:rPr>
                          <m:t>−</m:t>
                        </m:r>
                        <m:r>
                          <a:rPr lang="en-US" i="1">
                            <a:latin typeface="Cambria Math"/>
                          </a:rPr>
                          <m:t>2</m:t>
                        </m:r>
                      </m:sup>
                    </m:sSup>
                  </m:oMath>
                </a14:m>
                <a:r>
                  <a:rPr lang="en-US" dirty="0" smtClean="0"/>
                  <a:t>) </a:t>
                </a:r>
                <a:r>
                  <a:rPr lang="en-US" dirty="0"/>
                  <a:t>(4.1855</a:t>
                </a:r>
                <a:r>
                  <a:rPr lang="en-US" dirty="0" smtClean="0"/>
                  <a:t>) (</a:t>
                </a:r>
                <a:r>
                  <a:rPr lang="en-US" dirty="0"/>
                  <a:t>30-27) = 0.4565 </a:t>
                </a:r>
                <a:r>
                  <a:rPr lang="en-US" dirty="0" smtClean="0"/>
                  <a:t>KW</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81192" y="3419475"/>
                <a:ext cx="11029615" cy="2439324"/>
              </a:xfrm>
              <a:blipFill>
                <a:blip r:embed="rId2"/>
                <a:stretch>
                  <a:fillRect l="-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943920431"/>
                  </p:ext>
                </p:extLst>
              </p:nvPr>
            </p:nvGraphicFramePr>
            <p:xfrm>
              <a:off x="581190" y="2086928"/>
              <a:ext cx="11029616" cy="1189672"/>
            </p:xfrm>
            <a:graphic>
              <a:graphicData uri="http://schemas.openxmlformats.org/drawingml/2006/table">
                <a:tbl>
                  <a:tblPr firstRow="1" firstCol="1" bandRow="1">
                    <a:tableStyleId>{5C22544A-7EE6-4342-B048-85BDC9FD1C3A}</a:tableStyleId>
                  </a:tblPr>
                  <a:tblGrid>
                    <a:gridCol w="4752810">
                      <a:extLst>
                        <a:ext uri="{9D8B030D-6E8A-4147-A177-3AD203B41FA5}">
                          <a16:colId xmlns:a16="http://schemas.microsoft.com/office/drawing/2014/main" xmlns="" val="1601549997"/>
                        </a:ext>
                      </a:extLst>
                    </a:gridCol>
                    <a:gridCol w="1895475">
                      <a:extLst>
                        <a:ext uri="{9D8B030D-6E8A-4147-A177-3AD203B41FA5}">
                          <a16:colId xmlns:a16="http://schemas.microsoft.com/office/drawing/2014/main" xmlns="" val="1431843506"/>
                        </a:ext>
                      </a:extLst>
                    </a:gridCol>
                    <a:gridCol w="2028825">
                      <a:extLst>
                        <a:ext uri="{9D8B030D-6E8A-4147-A177-3AD203B41FA5}">
                          <a16:colId xmlns:a16="http://schemas.microsoft.com/office/drawing/2014/main" xmlns="" val="2307015132"/>
                        </a:ext>
                      </a:extLst>
                    </a:gridCol>
                    <a:gridCol w="2352506">
                      <a:extLst>
                        <a:ext uri="{9D8B030D-6E8A-4147-A177-3AD203B41FA5}">
                          <a16:colId xmlns:a16="http://schemas.microsoft.com/office/drawing/2014/main" xmlns="" val="3432557533"/>
                        </a:ext>
                      </a:extLst>
                    </a:gridCol>
                  </a:tblGrid>
                  <a:tr h="594836">
                    <a:tc>
                      <a:txBody>
                        <a:bodyPr/>
                        <a:lstStyle/>
                        <a:p>
                          <a:pPr marL="0" marR="0" algn="ctr">
                            <a:lnSpc>
                              <a:spcPct val="150000"/>
                            </a:lnSpc>
                            <a:spcBef>
                              <a:spcPts val="0"/>
                            </a:spcBef>
                            <a:spcAft>
                              <a:spcPts val="0"/>
                            </a:spcAft>
                          </a:pPr>
                          <a:r>
                            <a:rPr lang="en-US" sz="1800" b="1" kern="1200" dirty="0" smtClean="0">
                              <a:solidFill>
                                <a:schemeClr val="lt1"/>
                              </a:solidFill>
                              <a:effectLst/>
                              <a:latin typeface="+mn-lt"/>
                              <a:ea typeface="+mn-ea"/>
                              <a:cs typeface="+mn-cs"/>
                            </a:rPr>
                            <a:t>Item</a:t>
                          </a:r>
                          <a:r>
                            <a:rPr lang="en-US" sz="1800" dirty="0" smtClean="0">
                              <a:solidFill>
                                <a:srgbClr val="000000"/>
                              </a:solidFill>
                              <a:effectLst/>
                              <a:latin typeface="Times New Roman" panose="02020603050405020304" pitchFamily="18" charset="0"/>
                              <a:ea typeface="Times New Roman" panose="02020603050405020304" pitchFamily="18" charset="0"/>
                            </a:rPr>
                            <a:t> </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800" dirty="0" smtClean="0">
                              <a:effectLst/>
                            </a:rPr>
                            <a:t>Average</a:t>
                          </a:r>
                          <a:r>
                            <a:rPr lang="en-US" sz="1800" baseline="0" dirty="0" smtClean="0">
                              <a:effectLst/>
                            </a:rPr>
                            <a:t> </a:t>
                          </a:r>
                          <a14:m>
                            <m:oMath xmlns:m="http://schemas.openxmlformats.org/officeDocument/2006/math">
                              <m:sSub>
                                <m:sSubPr>
                                  <m:ctrlPr>
                                    <a:rPr lang="en-US" sz="1800" i="1" smtClean="0">
                                      <a:effectLst/>
                                      <a:latin typeface="Cambria Math"/>
                                    </a:rPr>
                                  </m:ctrlPr>
                                </m:sSubPr>
                                <m:e>
                                  <m:r>
                                    <m:rPr>
                                      <m:sty m:val="p"/>
                                    </m:rPr>
                                    <a:rPr lang="en-US" sz="1800">
                                      <a:effectLst/>
                                      <a:latin typeface="Cambria Math"/>
                                    </a:rPr>
                                    <m:t>T</m:t>
                                  </m:r>
                                </m:e>
                                <m:sub>
                                  <m:r>
                                    <m:rPr>
                                      <m:sty m:val="p"/>
                                    </m:rPr>
                                    <a:rPr lang="en-US" sz="1800">
                                      <a:effectLst/>
                                      <a:latin typeface="Cambria Math"/>
                                    </a:rPr>
                                    <m:t>in</m:t>
                                  </m:r>
                                </m:sub>
                              </m:sSub>
                            </m:oMath>
                          </a14:m>
                          <a:r>
                            <a:rPr lang="en-US" sz="1800" dirty="0" smtClean="0">
                              <a:effectLst/>
                            </a:rPr>
                            <a:t> </a:t>
                          </a:r>
                          <a:r>
                            <a:rPr lang="en-US" sz="1800" dirty="0">
                              <a:effectLst/>
                            </a:rPr>
                            <a:t> (</a:t>
                          </a:r>
                          <a14:m>
                            <m:oMath xmlns:m="http://schemas.openxmlformats.org/officeDocument/2006/math">
                              <m:r>
                                <a:rPr lang="en-US" sz="1800">
                                  <a:effectLst/>
                                  <a:latin typeface="Cambria Math"/>
                                </a:rPr>
                                <m:t>℃</m:t>
                              </m:r>
                            </m:oMath>
                          </a14:m>
                          <a:r>
                            <a:rPr lang="en-US" sz="1800" dirty="0">
                              <a:effectLst/>
                            </a:rPr>
                            <a:t>)</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800" b="1" dirty="0" smtClean="0">
                              <a:effectLst/>
                            </a:rPr>
                            <a:t>Average</a:t>
                          </a:r>
                          <a14:m>
                            <m:oMath xmlns:m="http://schemas.openxmlformats.org/officeDocument/2006/math">
                              <m:r>
                                <a:rPr lang="en-US" sz="1800" b="1" i="0" smtClean="0">
                                  <a:effectLst/>
                                  <a:latin typeface="Cambria Math" panose="02040503050406030204" pitchFamily="18" charset="0"/>
                                </a:rPr>
                                <m:t> </m:t>
                              </m:r>
                              <m:sSub>
                                <m:sSubPr>
                                  <m:ctrlPr>
                                    <a:rPr lang="en-US" sz="1800" i="1">
                                      <a:effectLst/>
                                      <a:latin typeface="Cambria Math"/>
                                    </a:rPr>
                                  </m:ctrlPr>
                                </m:sSubPr>
                                <m:e>
                                  <m:r>
                                    <m:rPr>
                                      <m:sty m:val="p"/>
                                    </m:rPr>
                                    <a:rPr lang="en-US" sz="1800">
                                      <a:effectLst/>
                                      <a:latin typeface="Cambria Math"/>
                                    </a:rPr>
                                    <m:t>T</m:t>
                                  </m:r>
                                  <m:r>
                                    <a:rPr lang="en-US" sz="1800">
                                      <a:effectLst/>
                                      <a:latin typeface="Cambria Math"/>
                                    </a:rPr>
                                    <m:t> </m:t>
                                  </m:r>
                                </m:e>
                                <m:sub>
                                  <m:r>
                                    <m:rPr>
                                      <m:sty m:val="p"/>
                                    </m:rPr>
                                    <a:rPr lang="en-US" sz="1800">
                                      <a:effectLst/>
                                      <a:latin typeface="Cambria Math"/>
                                    </a:rPr>
                                    <m:t>out</m:t>
                                  </m:r>
                                </m:sub>
                              </m:sSub>
                              <m:r>
                                <a:rPr lang="en-US" sz="1800">
                                  <a:effectLst/>
                                  <a:latin typeface="Cambria Math"/>
                                </a:rPr>
                                <m:t> (℃)</m:t>
                              </m:r>
                            </m:oMath>
                          </a14:m>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acc>
                                  <m:accPr>
                                    <m:chr m:val="̇"/>
                                    <m:ctrlPr>
                                      <a:rPr lang="en-US" sz="1800" i="1">
                                        <a:effectLst/>
                                        <a:latin typeface="Cambria Math"/>
                                      </a:rPr>
                                    </m:ctrlPr>
                                  </m:accPr>
                                  <m:e>
                                    <m:r>
                                      <a:rPr lang="en-US" sz="1800">
                                        <a:effectLst/>
                                        <a:latin typeface="Cambria Math"/>
                                      </a:rPr>
                                      <m:t> </m:t>
                                    </m:r>
                                    <m:r>
                                      <m:rPr>
                                        <m:sty m:val="p"/>
                                      </m:rPr>
                                      <a:rPr lang="en-US" sz="1800">
                                        <a:effectLst/>
                                        <a:latin typeface="Cambria Math"/>
                                      </a:rPr>
                                      <m:t>m</m:t>
                                    </m:r>
                                  </m:e>
                                </m:acc>
                                <m:r>
                                  <a:rPr lang="en-US" sz="1800">
                                    <a:effectLst/>
                                    <a:latin typeface="Cambria Math"/>
                                  </a:rPr>
                                  <m:t> </m:t>
                                </m:r>
                                <m:d>
                                  <m:dPr>
                                    <m:ctrlPr>
                                      <a:rPr lang="en-US" sz="1800" i="1">
                                        <a:effectLst/>
                                        <a:latin typeface="Cambria Math"/>
                                      </a:rPr>
                                    </m:ctrlPr>
                                  </m:dPr>
                                  <m:e>
                                    <m:r>
                                      <m:rPr>
                                        <m:sty m:val="p"/>
                                      </m:rPr>
                                      <a:rPr lang="en-US" sz="1800">
                                        <a:effectLst/>
                                        <a:latin typeface="Cambria Math"/>
                                      </a:rPr>
                                      <m:t>Kg</m:t>
                                    </m:r>
                                    <m:r>
                                      <a:rPr lang="en-US" sz="1800">
                                        <a:effectLst/>
                                        <a:latin typeface="Cambria Math"/>
                                      </a:rPr>
                                      <m:t>/</m:t>
                                    </m:r>
                                    <m:r>
                                      <m:rPr>
                                        <m:sty m:val="p"/>
                                      </m:rPr>
                                      <a:rPr lang="en-US" sz="1800">
                                        <a:effectLst/>
                                        <a:latin typeface="Cambria Math"/>
                                      </a:rPr>
                                      <m:t>s</m:t>
                                    </m:r>
                                  </m:e>
                                </m:d>
                              </m:oMath>
                            </m:oMathPara>
                          </a14:m>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4206780899"/>
                      </a:ext>
                    </a:extLst>
                  </a:tr>
                  <a:tr h="594836">
                    <a:tc>
                      <a:txBody>
                        <a:bodyPr/>
                        <a:lstStyle/>
                        <a:p>
                          <a:pPr marL="0" marR="0" algn="ctr">
                            <a:lnSpc>
                              <a:spcPct val="150000"/>
                            </a:lnSpc>
                            <a:spcBef>
                              <a:spcPts val="0"/>
                            </a:spcBef>
                            <a:spcAft>
                              <a:spcPts val="0"/>
                            </a:spcAft>
                          </a:pPr>
                          <a:r>
                            <a:rPr lang="en-US" sz="1800" b="1" kern="1200" smtClean="0">
                              <a:solidFill>
                                <a:sysClr val="windowText" lastClr="000000"/>
                              </a:solidFill>
                              <a:effectLst/>
                              <a:latin typeface="+mn-lt"/>
                              <a:ea typeface="+mn-ea"/>
                              <a:cs typeface="+mn-cs"/>
                            </a:rPr>
                            <a:t>Conical, Cylindrical, Barrel and Hourglass</a:t>
                          </a:r>
                        </a:p>
                      </a:txBody>
                      <a:tcPr marL="68580" marR="68580" marT="0" marB="0" anchor="ctr">
                        <a:solidFill>
                          <a:srgbClr val="E7E8EA"/>
                        </a:solidFill>
                      </a:tcPr>
                    </a:tc>
                    <a:tc>
                      <a:txBody>
                        <a:bodyPr/>
                        <a:lstStyle/>
                        <a:p>
                          <a:pPr marL="0" marR="0" algn="ctr">
                            <a:lnSpc>
                              <a:spcPct val="150000"/>
                            </a:lnSpc>
                            <a:spcBef>
                              <a:spcPts val="0"/>
                            </a:spcBef>
                            <a:spcAft>
                              <a:spcPts val="0"/>
                            </a:spcAft>
                          </a:pPr>
                          <a:r>
                            <a:rPr lang="en-US" sz="1800" dirty="0">
                              <a:effectLst/>
                            </a:rPr>
                            <a:t>27</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800">
                              <a:effectLst/>
                            </a:rPr>
                            <a:t>30</a:t>
                          </a:r>
                          <a:endParaRPr lang="en-US"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en-US" sz="1800">
                                    <a:effectLst/>
                                    <a:latin typeface="Cambria Math"/>
                                  </a:rPr>
                                  <m:t>3</m:t>
                                </m:r>
                                <m:r>
                                  <a:rPr lang="en-US" sz="1800">
                                    <a:effectLst/>
                                    <a:latin typeface="Cambria Math"/>
                                  </a:rPr>
                                  <m:t>.</m:t>
                                </m:r>
                                <m:r>
                                  <a:rPr lang="en-US" sz="1800">
                                    <a:effectLst/>
                                    <a:latin typeface="Cambria Math"/>
                                  </a:rPr>
                                  <m:t>6363</m:t>
                                </m:r>
                                <m:sSup>
                                  <m:sSupPr>
                                    <m:ctrlPr>
                                      <a:rPr lang="en-US" sz="1800" i="1">
                                        <a:effectLst/>
                                        <a:latin typeface="Cambria Math"/>
                                      </a:rPr>
                                    </m:ctrlPr>
                                  </m:sSupPr>
                                  <m:e>
                                    <m:r>
                                      <a:rPr lang="en-US" sz="1800">
                                        <a:effectLst/>
                                        <a:latin typeface="Cambria Math"/>
                                      </a:rPr>
                                      <m:t>×</m:t>
                                    </m:r>
                                    <m:r>
                                      <a:rPr lang="en-US" sz="1800">
                                        <a:effectLst/>
                                        <a:latin typeface="Cambria Math"/>
                                      </a:rPr>
                                      <m:t>10</m:t>
                                    </m:r>
                                  </m:e>
                                  <m:sup>
                                    <m:r>
                                      <a:rPr lang="en-US" sz="1800">
                                        <a:effectLst/>
                                        <a:latin typeface="Cambria Math"/>
                                      </a:rPr>
                                      <m:t>−</m:t>
                                    </m:r>
                                    <m:r>
                                      <a:rPr lang="en-US" sz="1800">
                                        <a:effectLst/>
                                        <a:latin typeface="Cambria Math"/>
                                      </a:rPr>
                                      <m:t>2</m:t>
                                    </m:r>
                                  </m:sup>
                                </m:sSup>
                              </m:oMath>
                            </m:oMathPara>
                          </a14:m>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1008764413"/>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943920431"/>
                  </p:ext>
                </p:extLst>
              </p:nvPr>
            </p:nvGraphicFramePr>
            <p:xfrm>
              <a:off x="581190" y="2086928"/>
              <a:ext cx="11029616" cy="1189672"/>
            </p:xfrm>
            <a:graphic>
              <a:graphicData uri="http://schemas.openxmlformats.org/drawingml/2006/table">
                <a:tbl>
                  <a:tblPr firstRow="1" firstCol="1" bandRow="1">
                    <a:tableStyleId>{5C22544A-7EE6-4342-B048-85BDC9FD1C3A}</a:tableStyleId>
                  </a:tblPr>
                  <a:tblGrid>
                    <a:gridCol w="4752810">
                      <a:extLst>
                        <a:ext uri="{9D8B030D-6E8A-4147-A177-3AD203B41FA5}">
                          <a16:colId xmlns:a16="http://schemas.microsoft.com/office/drawing/2014/main" val="1601549997"/>
                        </a:ext>
                      </a:extLst>
                    </a:gridCol>
                    <a:gridCol w="1895475">
                      <a:extLst>
                        <a:ext uri="{9D8B030D-6E8A-4147-A177-3AD203B41FA5}">
                          <a16:colId xmlns:a16="http://schemas.microsoft.com/office/drawing/2014/main" val="1431843506"/>
                        </a:ext>
                      </a:extLst>
                    </a:gridCol>
                    <a:gridCol w="2028825">
                      <a:extLst>
                        <a:ext uri="{9D8B030D-6E8A-4147-A177-3AD203B41FA5}">
                          <a16:colId xmlns:a16="http://schemas.microsoft.com/office/drawing/2014/main" val="2307015132"/>
                        </a:ext>
                      </a:extLst>
                    </a:gridCol>
                    <a:gridCol w="2352506">
                      <a:extLst>
                        <a:ext uri="{9D8B030D-6E8A-4147-A177-3AD203B41FA5}">
                          <a16:colId xmlns:a16="http://schemas.microsoft.com/office/drawing/2014/main" val="3432557533"/>
                        </a:ext>
                      </a:extLst>
                    </a:gridCol>
                  </a:tblGrid>
                  <a:tr h="594836">
                    <a:tc>
                      <a:txBody>
                        <a:bodyPr/>
                        <a:lstStyle/>
                        <a:p>
                          <a:pPr marL="0" marR="0" algn="ctr">
                            <a:lnSpc>
                              <a:spcPct val="150000"/>
                            </a:lnSpc>
                            <a:spcBef>
                              <a:spcPts val="0"/>
                            </a:spcBef>
                            <a:spcAft>
                              <a:spcPts val="0"/>
                            </a:spcAft>
                          </a:pPr>
                          <a:r>
                            <a:rPr lang="en-US" sz="1800" b="1" kern="1200" dirty="0" smtClean="0">
                              <a:solidFill>
                                <a:schemeClr val="lt1"/>
                              </a:solidFill>
                              <a:effectLst/>
                              <a:latin typeface="+mn-lt"/>
                              <a:ea typeface="+mn-ea"/>
                              <a:cs typeface="+mn-cs"/>
                            </a:rPr>
                            <a:t>Item</a:t>
                          </a:r>
                          <a:r>
                            <a:rPr lang="en-US" sz="1800" dirty="0" smtClean="0">
                              <a:solidFill>
                                <a:srgbClr val="000000"/>
                              </a:solidFill>
                              <a:effectLst/>
                              <a:latin typeface="Times New Roman" panose="02020603050405020304" pitchFamily="18" charset="0"/>
                              <a:ea typeface="Times New Roman" panose="02020603050405020304" pitchFamily="18" charset="0"/>
                            </a:rPr>
                            <a:t> </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3"/>
                          <a:stretch>
                            <a:fillRect l="-251125" t="-1020" r="-232476" b="-104082"/>
                          </a:stretch>
                        </a:blipFill>
                      </a:tcPr>
                    </a:tc>
                    <a:tc>
                      <a:txBody>
                        <a:bodyPr/>
                        <a:lstStyle/>
                        <a:p>
                          <a:endParaRPr lang="en-US"/>
                        </a:p>
                      </a:txBody>
                      <a:tcPr marL="68580" marR="68580" marT="0" marB="0" anchor="ctr">
                        <a:blipFill>
                          <a:blip r:embed="rId3"/>
                          <a:stretch>
                            <a:fillRect l="-327928" t="-1020" r="-117117" b="-104082"/>
                          </a:stretch>
                        </a:blipFill>
                      </a:tcPr>
                    </a:tc>
                    <a:tc>
                      <a:txBody>
                        <a:bodyPr/>
                        <a:lstStyle/>
                        <a:p>
                          <a:endParaRPr lang="en-US"/>
                        </a:p>
                      </a:txBody>
                      <a:tcPr marL="68580" marR="68580" marT="0" marB="0" anchor="ctr">
                        <a:blipFill>
                          <a:blip r:embed="rId3"/>
                          <a:stretch>
                            <a:fillRect l="-369171" t="-1020" r="-1036" b="-104082"/>
                          </a:stretch>
                        </a:blipFill>
                      </a:tcPr>
                    </a:tc>
                    <a:extLst>
                      <a:ext uri="{0D108BD9-81ED-4DB2-BD59-A6C34878D82A}">
                        <a16:rowId xmlns:a16="http://schemas.microsoft.com/office/drawing/2014/main" val="4206780899"/>
                      </a:ext>
                    </a:extLst>
                  </a:tr>
                  <a:tr h="594836">
                    <a:tc>
                      <a:txBody>
                        <a:bodyPr/>
                        <a:lstStyle/>
                        <a:p>
                          <a:pPr marL="0" marR="0" algn="ctr">
                            <a:lnSpc>
                              <a:spcPct val="150000"/>
                            </a:lnSpc>
                            <a:spcBef>
                              <a:spcPts val="0"/>
                            </a:spcBef>
                            <a:spcAft>
                              <a:spcPts val="0"/>
                            </a:spcAft>
                          </a:pPr>
                          <a:r>
                            <a:rPr lang="en-US" sz="1800" b="1" kern="1200" smtClean="0">
                              <a:solidFill>
                                <a:sysClr val="windowText" lastClr="000000"/>
                              </a:solidFill>
                              <a:effectLst/>
                              <a:latin typeface="+mn-lt"/>
                              <a:ea typeface="+mn-ea"/>
                              <a:cs typeface="+mn-cs"/>
                            </a:rPr>
                            <a:t>Conical, Cylindrical, Barrel and Hourglass</a:t>
                          </a:r>
                        </a:p>
                      </a:txBody>
                      <a:tcPr marL="68580" marR="68580" marT="0" marB="0" anchor="ctr">
                        <a:solidFill>
                          <a:srgbClr val="E7E8EA"/>
                        </a:solidFill>
                      </a:tcPr>
                    </a:tc>
                    <a:tc>
                      <a:txBody>
                        <a:bodyPr/>
                        <a:lstStyle/>
                        <a:p>
                          <a:pPr marL="0" marR="0" algn="ctr">
                            <a:lnSpc>
                              <a:spcPct val="150000"/>
                            </a:lnSpc>
                            <a:spcBef>
                              <a:spcPts val="0"/>
                            </a:spcBef>
                            <a:spcAft>
                              <a:spcPts val="0"/>
                            </a:spcAft>
                          </a:pPr>
                          <a:r>
                            <a:rPr lang="en-US" sz="1800" dirty="0">
                              <a:effectLst/>
                            </a:rPr>
                            <a:t>27</a:t>
                          </a: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800">
                              <a:effectLst/>
                            </a:rPr>
                            <a:t>30</a:t>
                          </a:r>
                          <a:endParaRPr lang="en-US"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3"/>
                          <a:stretch>
                            <a:fillRect l="-369171" t="-101020" r="-1036" b="-4082"/>
                          </a:stretch>
                        </a:blipFill>
                      </a:tcPr>
                    </a:tc>
                    <a:extLst>
                      <a:ext uri="{0D108BD9-81ED-4DB2-BD59-A6C34878D82A}">
                        <a16:rowId xmlns:a16="http://schemas.microsoft.com/office/drawing/2014/main" val="1008764413"/>
                      </a:ext>
                    </a:extLst>
                  </a:tr>
                </a:tbl>
              </a:graphicData>
            </a:graphic>
          </p:graphicFrame>
        </mc:Fallback>
      </mc:AlternateContent>
    </p:spTree>
    <p:extLst>
      <p:ext uri="{BB962C8B-B14F-4D97-AF65-F5344CB8AC3E}">
        <p14:creationId xmlns:p14="http://schemas.microsoft.com/office/powerpoint/2010/main" val="13258773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Assemble fabrication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12815468"/>
              </p:ext>
            </p:extLst>
          </p:nvPr>
        </p:nvGraphicFramePr>
        <p:xfrm>
          <a:off x="581025" y="2181225"/>
          <a:ext cx="10934035"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55977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Assemble fabrication</a:t>
            </a:r>
          </a:p>
        </p:txBody>
      </p:sp>
      <p:sp>
        <p:nvSpPr>
          <p:cNvPr id="3" name="Content Placeholder 2"/>
          <p:cNvSpPr>
            <a:spLocks noGrp="1"/>
          </p:cNvSpPr>
          <p:nvPr>
            <p:ph idx="1"/>
          </p:nvPr>
        </p:nvSpPr>
        <p:spPr>
          <a:xfrm>
            <a:off x="581193" y="2180496"/>
            <a:ext cx="5032529" cy="3678303"/>
          </a:xfrm>
        </p:spPr>
        <p:txBody>
          <a:bodyPr anchor="t">
            <a:normAutofit/>
          </a:bodyPr>
          <a:lstStyle/>
          <a:p>
            <a:pPr>
              <a:lnSpc>
                <a:spcPct val="150000"/>
              </a:lnSpc>
            </a:pPr>
            <a:r>
              <a:rPr lang="en-US" sz="1600" b="1" dirty="0" smtClean="0">
                <a:latin typeface="Arial" panose="020B0604020202020204" pitchFamily="34" charset="0"/>
                <a:cs typeface="Arial" panose="020B0604020202020204" pitchFamily="34" charset="0"/>
              </a:rPr>
              <a:t>Coil:</a:t>
            </a:r>
            <a:endParaRPr lang="en-US" sz="1600" b="1" dirty="0">
              <a:latin typeface="Arial" panose="020B0604020202020204" pitchFamily="34" charset="0"/>
              <a:cs typeface="Arial" panose="020B0604020202020204" pitchFamily="34" charset="0"/>
            </a:endParaRPr>
          </a:p>
          <a:p>
            <a:pPr lvl="1">
              <a:lnSpc>
                <a:spcPct val="150000"/>
              </a:lnSpc>
            </a:pPr>
            <a:r>
              <a:rPr lang="en-US" dirty="0">
                <a:latin typeface="Arial" panose="020B0604020202020204" pitchFamily="34" charset="0"/>
                <a:cs typeface="Arial" panose="020B0604020202020204" pitchFamily="34" charset="0"/>
              </a:rPr>
              <a:t>Different of </a:t>
            </a:r>
            <a:r>
              <a:rPr lang="en-US" dirty="0" smtClean="0">
                <a:latin typeface="Arial" panose="020B0604020202020204" pitchFamily="34" charset="0"/>
                <a:cs typeface="Arial" panose="020B0604020202020204" pitchFamily="34" charset="0"/>
              </a:rPr>
              <a:t>coil geometries </a:t>
            </a:r>
            <a:r>
              <a:rPr lang="en-US" dirty="0">
                <a:latin typeface="Arial" panose="020B0604020202020204" pitchFamily="34" charset="0"/>
                <a:cs typeface="Arial" panose="020B0604020202020204" pitchFamily="34" charset="0"/>
              </a:rPr>
              <a:t>to find out which one </a:t>
            </a:r>
            <a:r>
              <a:rPr lang="en-US" dirty="0" smtClean="0">
                <a:latin typeface="Arial" panose="020B0604020202020204" pitchFamily="34" charset="0"/>
                <a:cs typeface="Arial" panose="020B0604020202020204" pitchFamily="34" charset="0"/>
              </a:rPr>
              <a:t>has more effectiveness.</a:t>
            </a:r>
          </a:p>
          <a:p>
            <a:pPr lvl="1">
              <a:lnSpc>
                <a:spcPct val="150000"/>
              </a:lnSpc>
            </a:pPr>
            <a:endParaRPr lang="en-US" dirty="0">
              <a:latin typeface="Arial" panose="020B0604020202020204" pitchFamily="34" charset="0"/>
              <a:cs typeface="Arial" panose="020B0604020202020204" pitchFamily="34" charset="0"/>
            </a:endParaRPr>
          </a:p>
          <a:p>
            <a:pPr lvl="1">
              <a:lnSpc>
                <a:spcPct val="150000"/>
              </a:lnSpc>
            </a:pPr>
            <a:r>
              <a:rPr lang="en-US" dirty="0" smtClean="0">
                <a:latin typeface="Arial" panose="020B0604020202020204" pitchFamily="34" charset="0"/>
                <a:cs typeface="Arial" panose="020B0604020202020204" pitchFamily="34" charset="0"/>
              </a:rPr>
              <a:t>Black paint of coils to increase the </a:t>
            </a:r>
            <a:r>
              <a:rPr lang="en-US" dirty="0">
                <a:latin typeface="Arial" panose="020B0604020202020204" pitchFamily="34" charset="0"/>
                <a:cs typeface="Arial" panose="020B0604020202020204" pitchFamily="34" charset="0"/>
              </a:rPr>
              <a:t>emissivity</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2"/>
          <a:srcRect l="49456"/>
          <a:stretch/>
        </p:blipFill>
        <p:spPr>
          <a:xfrm>
            <a:off x="7525784" y="4366468"/>
            <a:ext cx="3276600" cy="2164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2"/>
          <a:srcRect r="50335"/>
          <a:stretch/>
        </p:blipFill>
        <p:spPr>
          <a:xfrm>
            <a:off x="8178800" y="1939717"/>
            <a:ext cx="3276600" cy="22029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Table 3"/>
          <p:cNvGraphicFramePr>
            <a:graphicFrameLocks noGrp="1"/>
          </p:cNvGraphicFramePr>
          <p:nvPr>
            <p:extLst>
              <p:ext uri="{D42A27DB-BD31-4B8C-83A1-F6EECF244321}">
                <p14:modId xmlns:p14="http://schemas.microsoft.com/office/powerpoint/2010/main" val="1423987921"/>
              </p:ext>
            </p:extLst>
          </p:nvPr>
        </p:nvGraphicFramePr>
        <p:xfrm>
          <a:off x="666085" y="5168764"/>
          <a:ext cx="4969170" cy="560057"/>
        </p:xfrm>
        <a:graphic>
          <a:graphicData uri="http://schemas.openxmlformats.org/drawingml/2006/table">
            <a:tbl>
              <a:tblPr firstRow="1" bandRow="1">
                <a:tableStyleId>{5C22544A-7EE6-4342-B048-85BDC9FD1C3A}</a:tableStyleId>
              </a:tblPr>
              <a:tblGrid>
                <a:gridCol w="2656978">
                  <a:extLst>
                    <a:ext uri="{9D8B030D-6E8A-4147-A177-3AD203B41FA5}">
                      <a16:colId xmlns:a16="http://schemas.microsoft.com/office/drawing/2014/main" xmlns="" val="20000"/>
                    </a:ext>
                  </a:extLst>
                </a:gridCol>
                <a:gridCol w="2312192">
                  <a:extLst>
                    <a:ext uri="{9D8B030D-6E8A-4147-A177-3AD203B41FA5}">
                      <a16:colId xmlns:a16="http://schemas.microsoft.com/office/drawing/2014/main" xmlns="" val="20001"/>
                    </a:ext>
                  </a:extLst>
                </a:gridCol>
              </a:tblGrid>
              <a:tr h="560057">
                <a:tc>
                  <a:txBody>
                    <a:bodyPr/>
                    <a:lstStyle/>
                    <a:p>
                      <a:pPr marL="0" marR="0" algn="ctr" rtl="1">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Arial" panose="020B0604020202020204" pitchFamily="34" charset="0"/>
                        </a:rPr>
                        <a:t> Black </a:t>
                      </a:r>
                      <a:r>
                        <a:rPr lang="en-US" sz="1400" b="1" dirty="0">
                          <a:effectLst/>
                          <a:latin typeface="Calibri" panose="020F0502020204030204" pitchFamily="34" charset="0"/>
                          <a:ea typeface="Calibri" panose="020F0502020204030204" pitchFamily="34" charset="0"/>
                          <a:cs typeface="Arial" panose="020B0604020202020204" pitchFamily="34" charset="0"/>
                        </a:rPr>
                        <a:t>copper </a:t>
                      </a:r>
                      <a:r>
                        <a:rPr lang="en-US" sz="1400" b="1" dirty="0" smtClean="0">
                          <a:effectLst/>
                          <a:latin typeface="Calibri" panose="020F0502020204030204" pitchFamily="34" charset="0"/>
                          <a:ea typeface="Calibri" panose="020F0502020204030204" pitchFamily="34" charset="0"/>
                          <a:cs typeface="Arial" panose="020B0604020202020204" pitchFamily="34" charset="0"/>
                        </a:rPr>
                        <a:t>coil emissivity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ct val="107000"/>
                        </a:lnSpc>
                        <a:spcBef>
                          <a:spcPts val="0"/>
                        </a:spcBef>
                        <a:spcAft>
                          <a:spcPts val="0"/>
                        </a:spcAft>
                      </a:pPr>
                      <a:r>
                        <a:rPr lang="ar-SA" sz="1400" b="1" dirty="0">
                          <a:effectLst/>
                          <a:latin typeface="Calibri" panose="020F0502020204030204" pitchFamily="34" charset="0"/>
                          <a:ea typeface="Calibri" panose="020F0502020204030204" pitchFamily="34" charset="0"/>
                          <a:cs typeface="Arial" panose="020B0604020202020204" pitchFamily="34" charset="0"/>
                        </a:rPr>
                        <a:t>0.89</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764138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Assemble fabrication</a:t>
            </a:r>
          </a:p>
        </p:txBody>
      </p:sp>
      <p:sp>
        <p:nvSpPr>
          <p:cNvPr id="3" name="Content Placeholder 2"/>
          <p:cNvSpPr>
            <a:spLocks noGrp="1"/>
          </p:cNvSpPr>
          <p:nvPr>
            <p:ph idx="1"/>
          </p:nvPr>
        </p:nvSpPr>
        <p:spPr>
          <a:xfrm>
            <a:off x="581191" y="2180495"/>
            <a:ext cx="6757157" cy="3678303"/>
          </a:xfrm>
        </p:spPr>
        <p:txBody>
          <a:bodyPr anchor="t">
            <a:noAutofit/>
          </a:bodyPr>
          <a:lstStyle/>
          <a:p>
            <a:pPr>
              <a:lnSpc>
                <a:spcPct val="150000"/>
              </a:lnSpc>
            </a:pPr>
            <a:r>
              <a:rPr lang="en-US" sz="1600" b="1" dirty="0">
                <a:latin typeface="Arial" panose="020B0604020202020204" pitchFamily="34" charset="0"/>
                <a:cs typeface="Arial" panose="020B0604020202020204" pitchFamily="34" charset="0"/>
              </a:rPr>
              <a:t>Piping and Joints:</a:t>
            </a:r>
          </a:p>
          <a:p>
            <a:pPr lvl="1"/>
            <a:r>
              <a:rPr lang="en-US" dirty="0"/>
              <a:t>connect Plastic pipes together by sealant glow then joint it with Plastic hoses.</a:t>
            </a:r>
          </a:p>
          <a:p>
            <a:pPr lvl="1"/>
            <a:r>
              <a:rPr lang="en-US" dirty="0"/>
              <a:t>Tight the nuts and isolated by Teflon to prevent it from the leakage</a:t>
            </a:r>
          </a:p>
          <a:p>
            <a:pPr lvl="1"/>
            <a:r>
              <a:rPr lang="en-US" dirty="0"/>
              <a:t>Tightening the measurement tools in the pipes by adapters </a:t>
            </a:r>
            <a:r>
              <a:rPr lang="en-US" dirty="0" smtClean="0"/>
              <a:t>also seal it </a:t>
            </a:r>
            <a:r>
              <a:rPr lang="en-US" dirty="0"/>
              <a:t>by Teflon</a:t>
            </a:r>
            <a:r>
              <a:rPr lang="en-US" dirty="0" smtClean="0"/>
              <a:t>:</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2587" y="1996599"/>
            <a:ext cx="2612730" cy="1959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954124" y="4013600"/>
            <a:ext cx="2167842" cy="2614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Table 3"/>
          <p:cNvGraphicFramePr>
            <a:graphicFrameLocks noGrp="1"/>
          </p:cNvGraphicFramePr>
          <p:nvPr>
            <p:extLst>
              <p:ext uri="{D42A27DB-BD31-4B8C-83A1-F6EECF244321}">
                <p14:modId xmlns:p14="http://schemas.microsoft.com/office/powerpoint/2010/main" val="284613467"/>
              </p:ext>
            </p:extLst>
          </p:nvPr>
        </p:nvGraphicFramePr>
        <p:xfrm>
          <a:off x="1038863" y="4482302"/>
          <a:ext cx="6288866" cy="2007387"/>
        </p:xfrm>
        <a:graphic>
          <a:graphicData uri="http://schemas.openxmlformats.org/drawingml/2006/table">
            <a:tbl>
              <a:tblPr firstRow="1" firstCol="1" bandRow="1">
                <a:tableStyleId>{5C22544A-7EE6-4342-B048-85BDC9FD1C3A}</a:tableStyleId>
              </a:tblPr>
              <a:tblGrid>
                <a:gridCol w="3144433">
                  <a:extLst>
                    <a:ext uri="{9D8B030D-6E8A-4147-A177-3AD203B41FA5}">
                      <a16:colId xmlns:a16="http://schemas.microsoft.com/office/drawing/2014/main" xmlns="" val="4214692794"/>
                    </a:ext>
                  </a:extLst>
                </a:gridCol>
                <a:gridCol w="3144433">
                  <a:extLst>
                    <a:ext uri="{9D8B030D-6E8A-4147-A177-3AD203B41FA5}">
                      <a16:colId xmlns:a16="http://schemas.microsoft.com/office/drawing/2014/main" xmlns="" val="1335185045"/>
                    </a:ext>
                  </a:extLst>
                </a:gridCol>
              </a:tblGrid>
              <a:tr h="528729">
                <a:tc gridSpan="2">
                  <a:txBody>
                    <a:bodyPr/>
                    <a:lstStyle/>
                    <a:p>
                      <a:pPr marL="0" marR="0" algn="ctr" rtl="0">
                        <a:lnSpc>
                          <a:spcPct val="150000"/>
                        </a:lnSpc>
                        <a:spcBef>
                          <a:spcPts val="0"/>
                        </a:spcBef>
                        <a:spcAft>
                          <a:spcPts val="0"/>
                        </a:spcAft>
                      </a:pPr>
                      <a:r>
                        <a:rPr lang="en-US" sz="1600" dirty="0" smtClean="0">
                          <a:effectLst/>
                        </a:rPr>
                        <a:t>Measurement Used In The System Fixed In The Pipe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xmlns="" val="3384646513"/>
                  </a:ext>
                </a:extLst>
              </a:tr>
              <a:tr h="307012">
                <a:tc>
                  <a:txBody>
                    <a:bodyPr/>
                    <a:lstStyle/>
                    <a:p>
                      <a:pPr marL="0" marR="0" algn="ctr" rtl="0">
                        <a:lnSpc>
                          <a:spcPct val="150000"/>
                        </a:lnSpc>
                        <a:spcBef>
                          <a:spcPts val="0"/>
                        </a:spcBef>
                        <a:spcAft>
                          <a:spcPts val="0"/>
                        </a:spcAft>
                      </a:pPr>
                      <a:r>
                        <a:rPr lang="en-US" sz="1600" dirty="0" smtClean="0">
                          <a:effectLst/>
                        </a:rPr>
                        <a:t>Inlet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1A3260"/>
                    </a:solidFill>
                  </a:tcPr>
                </a:tc>
                <a:tc>
                  <a:txBody>
                    <a:bodyPr/>
                    <a:lstStyle/>
                    <a:p>
                      <a:pPr marL="0" marR="0" algn="ctr" rtl="0">
                        <a:lnSpc>
                          <a:spcPct val="150000"/>
                        </a:lnSpc>
                        <a:spcBef>
                          <a:spcPts val="0"/>
                        </a:spcBef>
                        <a:spcAft>
                          <a:spcPts val="0"/>
                        </a:spcAft>
                      </a:pPr>
                      <a:r>
                        <a:rPr lang="en-US" sz="1600" b="1" kern="1200" dirty="0" smtClean="0">
                          <a:solidFill>
                            <a:schemeClr val="lt1"/>
                          </a:solidFill>
                          <a:effectLst/>
                          <a:latin typeface="+mn-lt"/>
                          <a:ea typeface="+mn-ea"/>
                          <a:cs typeface="+mn-cs"/>
                        </a:rPr>
                        <a:t>Out Let</a:t>
                      </a:r>
                      <a:endParaRPr lang="en-US" sz="1600" b="1" kern="1200" dirty="0">
                        <a:solidFill>
                          <a:schemeClr val="lt1"/>
                        </a:solidFill>
                        <a:effectLst/>
                        <a:latin typeface="+mn-lt"/>
                        <a:ea typeface="+mn-ea"/>
                        <a:cs typeface="+mn-cs"/>
                      </a:endParaRPr>
                    </a:p>
                  </a:txBody>
                  <a:tcPr marL="68580" marR="68580" marT="0" marB="0">
                    <a:solidFill>
                      <a:srgbClr val="1A3260"/>
                    </a:solidFill>
                  </a:tcPr>
                </a:tc>
                <a:extLst>
                  <a:ext uri="{0D108BD9-81ED-4DB2-BD59-A6C34878D82A}">
                    <a16:rowId xmlns:a16="http://schemas.microsoft.com/office/drawing/2014/main" xmlns="" val="1548332283"/>
                  </a:ext>
                </a:extLst>
              </a:tr>
              <a:tr h="370966">
                <a:tc>
                  <a:txBody>
                    <a:bodyPr/>
                    <a:lstStyle/>
                    <a:p>
                      <a:pPr marL="0" marR="0" algn="ctr" rtl="0">
                        <a:lnSpc>
                          <a:spcPct val="150000"/>
                        </a:lnSpc>
                        <a:spcBef>
                          <a:spcPts val="0"/>
                        </a:spcBef>
                        <a:spcAft>
                          <a:spcPts val="0"/>
                        </a:spcAft>
                      </a:pPr>
                      <a:r>
                        <a:rPr lang="en-US" sz="1600" b="0" kern="1200" dirty="0" smtClean="0">
                          <a:solidFill>
                            <a:schemeClr val="dk1"/>
                          </a:solidFill>
                          <a:effectLst/>
                          <a:latin typeface="+mn-lt"/>
                          <a:ea typeface="+mn-ea"/>
                          <a:cs typeface="+mn-cs"/>
                        </a:rPr>
                        <a:t>Flow Meters</a:t>
                      </a:r>
                      <a:endParaRPr lang="en-US" sz="1600" b="0" kern="1200" dirty="0">
                        <a:solidFill>
                          <a:schemeClr val="dk1"/>
                        </a:solidFill>
                        <a:effectLst/>
                        <a:latin typeface="+mn-lt"/>
                        <a:ea typeface="+mn-ea"/>
                        <a:cs typeface="+mn-cs"/>
                      </a:endParaRPr>
                    </a:p>
                  </a:txBody>
                  <a:tcPr marL="68580" marR="68580" marT="0" marB="0">
                    <a:solidFill>
                      <a:srgbClr val="E7E8EA"/>
                    </a:solidFill>
                  </a:tcPr>
                </a:tc>
                <a:tc rowSpan="3">
                  <a:txBody>
                    <a:bodyPr/>
                    <a:lstStyle/>
                    <a:p>
                      <a:pPr marL="0" marR="0" algn="ctr" rtl="0">
                        <a:lnSpc>
                          <a:spcPct val="150000"/>
                        </a:lnSpc>
                        <a:spcBef>
                          <a:spcPts val="0"/>
                        </a:spcBef>
                        <a:spcAft>
                          <a:spcPts val="0"/>
                        </a:spcAft>
                      </a:pPr>
                      <a:r>
                        <a:rPr lang="en-US" sz="1600" b="0" kern="1200" dirty="0" smtClean="0">
                          <a:solidFill>
                            <a:schemeClr val="dk1"/>
                          </a:solidFill>
                          <a:effectLst/>
                          <a:latin typeface="+mn-lt"/>
                          <a:ea typeface="+mn-ea"/>
                          <a:cs typeface="+mn-cs"/>
                        </a:rPr>
                        <a:t>Thermometer</a:t>
                      </a:r>
                      <a:endParaRPr lang="en-US" sz="1600" b="0" kern="1200" dirty="0">
                        <a:solidFill>
                          <a:schemeClr val="dk1"/>
                        </a:solidFill>
                        <a:effectLst/>
                        <a:latin typeface="+mn-lt"/>
                        <a:ea typeface="+mn-ea"/>
                        <a:cs typeface="+mn-cs"/>
                      </a:endParaRPr>
                    </a:p>
                  </a:txBody>
                  <a:tcPr marL="68580" marR="68580" marT="0" marB="0" anchor="ctr">
                    <a:solidFill>
                      <a:srgbClr val="E7E8EA"/>
                    </a:solidFill>
                  </a:tcPr>
                </a:tc>
                <a:extLst>
                  <a:ext uri="{0D108BD9-81ED-4DB2-BD59-A6C34878D82A}">
                    <a16:rowId xmlns:a16="http://schemas.microsoft.com/office/drawing/2014/main" xmlns="" val="4077294228"/>
                  </a:ext>
                </a:extLst>
              </a:tr>
              <a:tr h="370966">
                <a:tc>
                  <a:txBody>
                    <a:bodyPr/>
                    <a:lstStyle/>
                    <a:p>
                      <a:pPr marL="0" marR="0" algn="ctr" rtl="0">
                        <a:lnSpc>
                          <a:spcPct val="150000"/>
                        </a:lnSpc>
                        <a:spcBef>
                          <a:spcPts val="0"/>
                        </a:spcBef>
                        <a:spcAft>
                          <a:spcPts val="0"/>
                        </a:spcAft>
                      </a:pPr>
                      <a:r>
                        <a:rPr lang="en-US" sz="1600" b="0" kern="1200" dirty="0" smtClean="0">
                          <a:solidFill>
                            <a:schemeClr val="dk1"/>
                          </a:solidFill>
                          <a:effectLst/>
                          <a:latin typeface="+mn-lt"/>
                          <a:ea typeface="+mn-ea"/>
                          <a:cs typeface="+mn-cs"/>
                        </a:rPr>
                        <a:t> Pressure Gage</a:t>
                      </a:r>
                      <a:endParaRPr lang="en-US" sz="1600" b="0" kern="1200" dirty="0">
                        <a:solidFill>
                          <a:schemeClr val="dk1"/>
                        </a:solidFill>
                        <a:effectLst/>
                        <a:latin typeface="+mn-lt"/>
                        <a:ea typeface="+mn-ea"/>
                        <a:cs typeface="+mn-cs"/>
                      </a:endParaRPr>
                    </a:p>
                  </a:txBody>
                  <a:tcPr marL="68580" marR="68580" marT="0" marB="0">
                    <a:solidFill>
                      <a:srgbClr val="E7E8EA"/>
                    </a:solidFill>
                  </a:tcPr>
                </a:tc>
                <a:tc vMerge="1">
                  <a:txBody>
                    <a:bodyPr/>
                    <a:lstStyle/>
                    <a:p>
                      <a:endParaRPr lang="en-US"/>
                    </a:p>
                  </a:txBody>
                  <a:tcPr/>
                </a:tc>
                <a:extLst>
                  <a:ext uri="{0D108BD9-81ED-4DB2-BD59-A6C34878D82A}">
                    <a16:rowId xmlns:a16="http://schemas.microsoft.com/office/drawing/2014/main" xmlns="" val="2986816761"/>
                  </a:ext>
                </a:extLst>
              </a:tr>
              <a:tr h="370966">
                <a:tc>
                  <a:txBody>
                    <a:bodyPr/>
                    <a:lstStyle/>
                    <a:p>
                      <a:pPr marL="0" marR="0" algn="ctr" rtl="0">
                        <a:lnSpc>
                          <a:spcPct val="150000"/>
                        </a:lnSpc>
                        <a:spcBef>
                          <a:spcPts val="0"/>
                        </a:spcBef>
                        <a:spcAft>
                          <a:spcPts val="0"/>
                        </a:spcAft>
                      </a:pPr>
                      <a:r>
                        <a:rPr lang="en-US" sz="1600" b="0" kern="1200" dirty="0" smtClean="0">
                          <a:solidFill>
                            <a:schemeClr val="dk1"/>
                          </a:solidFill>
                          <a:effectLst/>
                          <a:latin typeface="+mn-lt"/>
                          <a:ea typeface="+mn-ea"/>
                          <a:cs typeface="+mn-cs"/>
                        </a:rPr>
                        <a:t>Thermometer</a:t>
                      </a:r>
                      <a:endParaRPr lang="en-US" sz="1600" b="0" kern="1200" dirty="0">
                        <a:solidFill>
                          <a:schemeClr val="dk1"/>
                        </a:solidFill>
                        <a:effectLst/>
                        <a:latin typeface="+mn-lt"/>
                        <a:ea typeface="+mn-ea"/>
                        <a:cs typeface="+mn-cs"/>
                      </a:endParaRPr>
                    </a:p>
                  </a:txBody>
                  <a:tcPr marL="68580" marR="68580" marT="0" marB="0">
                    <a:solidFill>
                      <a:srgbClr val="E7E8EA"/>
                    </a:solidFill>
                  </a:tcPr>
                </a:tc>
                <a:tc vMerge="1">
                  <a:txBody>
                    <a:bodyPr/>
                    <a:lstStyle/>
                    <a:p>
                      <a:endParaRPr lang="en-US"/>
                    </a:p>
                  </a:txBody>
                  <a:tcPr/>
                </a:tc>
                <a:extLst>
                  <a:ext uri="{0D108BD9-81ED-4DB2-BD59-A6C34878D82A}">
                    <a16:rowId xmlns:a16="http://schemas.microsoft.com/office/drawing/2014/main" xmlns="" val="2573246995"/>
                  </a:ext>
                </a:extLst>
              </a:tr>
            </a:tbl>
          </a:graphicData>
        </a:graphic>
      </p:graphicFrame>
    </p:spTree>
    <p:extLst>
      <p:ext uri="{BB962C8B-B14F-4D97-AF65-F5344CB8AC3E}">
        <p14:creationId xmlns:p14="http://schemas.microsoft.com/office/powerpoint/2010/main" val="25188244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Assemble fabrication</a:t>
            </a:r>
          </a:p>
        </p:txBody>
      </p:sp>
      <p:sp>
        <p:nvSpPr>
          <p:cNvPr id="3" name="Content Placeholder 2"/>
          <p:cNvSpPr>
            <a:spLocks noGrp="1"/>
          </p:cNvSpPr>
          <p:nvPr>
            <p:ph idx="1"/>
          </p:nvPr>
        </p:nvSpPr>
        <p:spPr>
          <a:xfrm>
            <a:off x="570561" y="1923519"/>
            <a:ext cx="6039526" cy="3678303"/>
          </a:xfrm>
        </p:spPr>
        <p:txBody>
          <a:bodyPr anchor="t">
            <a:normAutofit/>
          </a:bodyPr>
          <a:lstStyle/>
          <a:p>
            <a:pPr>
              <a:lnSpc>
                <a:spcPct val="150000"/>
              </a:lnSpc>
            </a:pPr>
            <a:r>
              <a:rPr lang="en-US" sz="1600" b="1" dirty="0">
                <a:latin typeface="Arial" panose="020B0604020202020204" pitchFamily="34" charset="0"/>
                <a:cs typeface="Arial" panose="020B0604020202020204" pitchFamily="34" charset="0"/>
              </a:rPr>
              <a:t>Solar thermal collector box:</a:t>
            </a:r>
          </a:p>
          <a:p>
            <a:pPr lvl="1">
              <a:lnSpc>
                <a:spcPct val="150000"/>
              </a:lnSpc>
            </a:pPr>
            <a:r>
              <a:rPr lang="en-US" dirty="0" smtClean="0">
                <a:latin typeface="Arial" panose="020B0604020202020204" pitchFamily="34" charset="0"/>
                <a:cs typeface="Arial" panose="020B0604020202020204" pitchFamily="34" charset="0"/>
              </a:rPr>
              <a:t>Wood </a:t>
            </a:r>
            <a:r>
              <a:rPr lang="en-US" dirty="0">
                <a:latin typeface="Arial" panose="020B0604020202020204" pitchFamily="34" charset="0"/>
                <a:cs typeface="Arial" panose="020B0604020202020204" pitchFamily="34" charset="0"/>
              </a:rPr>
              <a:t>wall chosen due to high isolation to conserve energy, low cost and high emissivity </a:t>
            </a:r>
            <a:endParaRPr lang="en-US" dirty="0" smtClean="0">
              <a:latin typeface="Arial" panose="020B0604020202020204" pitchFamily="34" charset="0"/>
              <a:cs typeface="Arial" panose="020B0604020202020204" pitchFamily="34" charset="0"/>
            </a:endParaRPr>
          </a:p>
          <a:p>
            <a:pPr lvl="1">
              <a:lnSpc>
                <a:spcPct val="150000"/>
              </a:lnSpc>
            </a:pPr>
            <a:r>
              <a:rPr lang="en-US" dirty="0">
                <a:latin typeface="Arial" panose="020B0604020202020204" pitchFamily="34" charset="0"/>
                <a:cs typeface="Arial" panose="020B0604020202020204" pitchFamily="34" charset="0"/>
              </a:rPr>
              <a:t>Inner Aluminum with U shape to reflect the radiation and the emissivity is not high so, if we used the concave lens will give more concentrating reflect to the </a:t>
            </a:r>
            <a:r>
              <a:rPr lang="en-US" dirty="0" smtClean="0">
                <a:latin typeface="Arial" panose="020B0604020202020204" pitchFamily="34" charset="0"/>
                <a:cs typeface="Arial" panose="020B0604020202020204" pitchFamily="34" charset="0"/>
              </a:rPr>
              <a:t>coil</a:t>
            </a:r>
          </a:p>
          <a:p>
            <a:pPr marL="324000" lvl="1" indent="0">
              <a:lnSpc>
                <a:spcPct val="150000"/>
              </a:lnSpc>
              <a:buNone/>
            </a:pPr>
            <a:endParaRPr lang="en-US"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1265" t="5616" r="8152"/>
          <a:stretch/>
        </p:blipFill>
        <p:spPr>
          <a:xfrm rot="5400000">
            <a:off x="7462629" y="2259679"/>
            <a:ext cx="3805964" cy="3817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Table 4"/>
          <p:cNvGraphicFramePr>
            <a:graphicFrameLocks noGrp="1"/>
          </p:cNvGraphicFramePr>
          <p:nvPr>
            <p:extLst>
              <p:ext uri="{D42A27DB-BD31-4B8C-83A1-F6EECF244321}">
                <p14:modId xmlns:p14="http://schemas.microsoft.com/office/powerpoint/2010/main" val="1243820350"/>
              </p:ext>
            </p:extLst>
          </p:nvPr>
        </p:nvGraphicFramePr>
        <p:xfrm>
          <a:off x="889370" y="5791156"/>
          <a:ext cx="4458807" cy="560057"/>
        </p:xfrm>
        <a:graphic>
          <a:graphicData uri="http://schemas.openxmlformats.org/drawingml/2006/table">
            <a:tbl>
              <a:tblPr firstRow="1" bandRow="1">
                <a:tableStyleId>{5C22544A-7EE6-4342-B048-85BDC9FD1C3A}</a:tableStyleId>
              </a:tblPr>
              <a:tblGrid>
                <a:gridCol w="3331756">
                  <a:extLst>
                    <a:ext uri="{9D8B030D-6E8A-4147-A177-3AD203B41FA5}">
                      <a16:colId xmlns:a16="http://schemas.microsoft.com/office/drawing/2014/main" xmlns="" val="20000"/>
                    </a:ext>
                  </a:extLst>
                </a:gridCol>
                <a:gridCol w="1127051">
                  <a:extLst>
                    <a:ext uri="{9D8B030D-6E8A-4147-A177-3AD203B41FA5}">
                      <a16:colId xmlns:a16="http://schemas.microsoft.com/office/drawing/2014/main" xmlns="" val="20001"/>
                    </a:ext>
                  </a:extLst>
                </a:gridCol>
              </a:tblGrid>
              <a:tr h="560057">
                <a:tc>
                  <a:txBody>
                    <a:bodyPr/>
                    <a:lstStyle/>
                    <a:p>
                      <a:pPr marL="0" marR="0" algn="ctr" rtl="1">
                        <a:lnSpc>
                          <a:spcPct val="107000"/>
                        </a:lnSpc>
                        <a:spcBef>
                          <a:spcPts val="0"/>
                        </a:spcBef>
                        <a:spcAft>
                          <a:spcPts val="0"/>
                        </a:spcAft>
                      </a:pPr>
                      <a:r>
                        <a:rPr lang="en-US" sz="1400" b="1" dirty="0" smtClean="0">
                          <a:effectLst/>
                          <a:latin typeface="Calibri" panose="020F0502020204030204" pitchFamily="34" charset="0"/>
                          <a:ea typeface="Calibri" panose="020F0502020204030204" pitchFamily="34" charset="0"/>
                          <a:cs typeface="Arial" panose="020B0604020202020204" pitchFamily="34" charset="0"/>
                        </a:rPr>
                        <a:t> Aluminum </a:t>
                      </a:r>
                      <a:r>
                        <a:rPr lang="en-US" sz="1400" b="1" dirty="0">
                          <a:effectLst/>
                          <a:latin typeface="Calibri" panose="020F0502020204030204" pitchFamily="34" charset="0"/>
                          <a:ea typeface="Calibri" panose="020F0502020204030204" pitchFamily="34" charset="0"/>
                          <a:cs typeface="Arial" panose="020B0604020202020204" pitchFamily="34" charset="0"/>
                        </a:rPr>
                        <a:t>commercial </a:t>
                      </a:r>
                      <a:r>
                        <a:rPr lang="en-US" sz="1400" b="1" dirty="0" smtClean="0">
                          <a:effectLst/>
                          <a:latin typeface="Calibri" panose="020F0502020204030204" pitchFamily="34" charset="0"/>
                          <a:ea typeface="Calibri" panose="020F0502020204030204" pitchFamily="34" charset="0"/>
                          <a:cs typeface="Arial" panose="020B0604020202020204" pitchFamily="34" charset="0"/>
                        </a:rPr>
                        <a:t>sheet emissivity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ct val="107000"/>
                        </a:lnSpc>
                        <a:spcBef>
                          <a:spcPts val="0"/>
                        </a:spcBef>
                        <a:spcAft>
                          <a:spcPts val="0"/>
                        </a:spcAft>
                      </a:pPr>
                      <a:r>
                        <a:rPr lang="ar-SA" sz="1400" b="1" dirty="0">
                          <a:effectLst/>
                          <a:latin typeface="Calibri" panose="020F0502020204030204" pitchFamily="34" charset="0"/>
                          <a:ea typeface="Calibri" panose="020F0502020204030204" pitchFamily="34" charset="0"/>
                          <a:cs typeface="Arial" panose="020B0604020202020204" pitchFamily="34" charset="0"/>
                        </a:rPr>
                        <a:t>0.09</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19933352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a:t>
            </a:r>
          </a:p>
        </p:txBody>
      </p:sp>
      <p:sp>
        <p:nvSpPr>
          <p:cNvPr id="3" name="Content Placeholder 2"/>
          <p:cNvSpPr>
            <a:spLocks noGrp="1"/>
          </p:cNvSpPr>
          <p:nvPr>
            <p:ph idx="1"/>
          </p:nvPr>
        </p:nvSpPr>
        <p:spPr>
          <a:xfrm>
            <a:off x="546467" y="2076321"/>
            <a:ext cx="11029615" cy="4428648"/>
          </a:xfrm>
        </p:spPr>
        <p:txBody>
          <a:bodyPr anchor="t">
            <a:noAutofit/>
          </a:bodyPr>
          <a:lstStyle/>
          <a:p>
            <a:pPr>
              <a:buClr>
                <a:srgbClr val="0070C0"/>
              </a:buClr>
              <a:buFont typeface="Wingdings" pitchFamily="2" charset="2"/>
              <a:buChar char="§"/>
            </a:pPr>
            <a:r>
              <a:rPr lang="en-US" sz="2000" dirty="0" smtClean="0">
                <a:solidFill>
                  <a:schemeClr val="accent1">
                    <a:lumMod val="75000"/>
                  </a:schemeClr>
                </a:solidFill>
                <a:latin typeface="Arial" panose="020B0604020202020204" pitchFamily="34" charset="0"/>
                <a:cs typeface="Arial" panose="020B0604020202020204" pitchFamily="34" charset="0"/>
                <a:sym typeface="Calibri"/>
              </a:rPr>
              <a:t>Project objectives</a:t>
            </a:r>
          </a:p>
          <a:p>
            <a:pPr>
              <a:buClr>
                <a:srgbClr val="0070C0"/>
              </a:buClr>
              <a:buFont typeface="Wingdings" pitchFamily="2" charset="2"/>
              <a:buChar char="§"/>
            </a:pPr>
            <a:r>
              <a:rPr lang="en-US" sz="2000" dirty="0" smtClean="0">
                <a:solidFill>
                  <a:schemeClr val="accent1">
                    <a:lumMod val="75000"/>
                  </a:schemeClr>
                </a:solidFill>
                <a:latin typeface="Arial" panose="020B0604020202020204" pitchFamily="34" charset="0"/>
                <a:cs typeface="Arial" panose="020B0604020202020204" pitchFamily="34" charset="0"/>
                <a:sym typeface="Calibri"/>
              </a:rPr>
              <a:t>Background</a:t>
            </a:r>
          </a:p>
          <a:p>
            <a:pPr>
              <a:buClr>
                <a:srgbClr val="0070C0"/>
              </a:buClr>
              <a:buFont typeface="Wingdings" pitchFamily="2" charset="2"/>
              <a:buChar char="§"/>
            </a:pPr>
            <a:r>
              <a:rPr lang="en-US" sz="2000" dirty="0" smtClean="0">
                <a:solidFill>
                  <a:schemeClr val="accent1">
                    <a:lumMod val="75000"/>
                  </a:schemeClr>
                </a:solidFill>
                <a:latin typeface="Arial" panose="020B0604020202020204" pitchFamily="34" charset="0"/>
                <a:cs typeface="Arial" panose="020B0604020202020204" pitchFamily="34" charset="0"/>
                <a:sym typeface="Calibri"/>
              </a:rPr>
              <a:t>Motivation and relevance</a:t>
            </a:r>
          </a:p>
          <a:p>
            <a:pPr>
              <a:buClr>
                <a:srgbClr val="0070C0"/>
              </a:buClr>
              <a:buFont typeface="Wingdings" pitchFamily="2" charset="2"/>
              <a:buChar char="§"/>
            </a:pPr>
            <a:r>
              <a:rPr lang="en-US" sz="2000" dirty="0" smtClean="0">
                <a:solidFill>
                  <a:schemeClr val="accent1">
                    <a:lumMod val="75000"/>
                  </a:schemeClr>
                </a:solidFill>
                <a:latin typeface="Arial" panose="020B0604020202020204" pitchFamily="34" charset="0"/>
                <a:cs typeface="Arial" panose="020B0604020202020204" pitchFamily="34" charset="0"/>
                <a:sym typeface="Calibri"/>
              </a:rPr>
              <a:t>Engineering standards, design constraints and specification</a:t>
            </a:r>
          </a:p>
          <a:p>
            <a:pPr>
              <a:buClr>
                <a:srgbClr val="0070C0"/>
              </a:buClr>
              <a:buFont typeface="Wingdings" pitchFamily="2" charset="2"/>
              <a:buChar char="§"/>
            </a:pPr>
            <a:r>
              <a:rPr lang="en-US" sz="2000" dirty="0" smtClean="0">
                <a:solidFill>
                  <a:schemeClr val="accent1">
                    <a:lumMod val="75000"/>
                  </a:schemeClr>
                </a:solidFill>
                <a:latin typeface="Arial" panose="020B0604020202020204" pitchFamily="34" charset="0"/>
                <a:cs typeface="Arial" panose="020B0604020202020204" pitchFamily="34" charset="0"/>
                <a:sym typeface="Calibri"/>
              </a:rPr>
              <a:t>Conceptual design and theoretical calculations. </a:t>
            </a:r>
          </a:p>
          <a:p>
            <a:pPr>
              <a:buClr>
                <a:srgbClr val="0070C0"/>
              </a:buClr>
              <a:buFont typeface="Wingdings" pitchFamily="2" charset="2"/>
              <a:buChar char="§"/>
            </a:pPr>
            <a:r>
              <a:rPr lang="en-US" sz="2000" dirty="0" smtClean="0">
                <a:solidFill>
                  <a:schemeClr val="accent1">
                    <a:lumMod val="75000"/>
                  </a:schemeClr>
                </a:solidFill>
                <a:latin typeface="Arial" panose="020B0604020202020204" pitchFamily="34" charset="0"/>
                <a:cs typeface="Arial" panose="020B0604020202020204" pitchFamily="34" charset="0"/>
                <a:sym typeface="Calibri"/>
              </a:rPr>
              <a:t>Assembly and fabrication</a:t>
            </a:r>
          </a:p>
          <a:p>
            <a:pPr>
              <a:buClr>
                <a:srgbClr val="0070C0"/>
              </a:buClr>
              <a:buFont typeface="Wingdings" pitchFamily="2" charset="2"/>
              <a:buChar char="§"/>
            </a:pPr>
            <a:r>
              <a:rPr lang="en-US" sz="2000" dirty="0" smtClean="0">
                <a:solidFill>
                  <a:schemeClr val="accent1">
                    <a:lumMod val="75000"/>
                  </a:schemeClr>
                </a:solidFill>
                <a:latin typeface="Arial" panose="020B0604020202020204" pitchFamily="34" charset="0"/>
                <a:cs typeface="Arial" panose="020B0604020202020204" pitchFamily="34" charset="0"/>
                <a:sym typeface="Calibri"/>
              </a:rPr>
              <a:t>Design problems and troubleshooting. </a:t>
            </a:r>
          </a:p>
          <a:p>
            <a:pPr>
              <a:buClr>
                <a:srgbClr val="0070C0"/>
              </a:buClr>
              <a:buFont typeface="Wingdings" pitchFamily="2" charset="2"/>
              <a:buChar char="§"/>
            </a:pPr>
            <a:r>
              <a:rPr lang="en-US" sz="2000" dirty="0" smtClean="0">
                <a:solidFill>
                  <a:schemeClr val="accent1">
                    <a:lumMod val="75000"/>
                  </a:schemeClr>
                </a:solidFill>
                <a:latin typeface="Arial" panose="020B0604020202020204" pitchFamily="34" charset="0"/>
                <a:cs typeface="Arial" panose="020B0604020202020204" pitchFamily="34" charset="0"/>
                <a:sym typeface="Calibri"/>
              </a:rPr>
              <a:t>Project cost</a:t>
            </a:r>
          </a:p>
          <a:p>
            <a:pPr>
              <a:buClr>
                <a:srgbClr val="0070C0"/>
              </a:buClr>
              <a:buFont typeface="Wingdings" pitchFamily="2" charset="2"/>
              <a:buChar char="§"/>
            </a:pPr>
            <a:r>
              <a:rPr lang="en-US" sz="2000" dirty="0" smtClean="0">
                <a:solidFill>
                  <a:schemeClr val="accent1">
                    <a:lumMod val="75000"/>
                  </a:schemeClr>
                </a:solidFill>
                <a:latin typeface="Arial" panose="020B0604020202020204" pitchFamily="34" charset="0"/>
                <a:cs typeface="Arial" panose="020B0604020202020204" pitchFamily="34" charset="0"/>
                <a:sym typeface="Calibri"/>
              </a:rPr>
              <a:t>Conclusion</a:t>
            </a:r>
            <a:endParaRPr lang="en-US" sz="2000" dirty="0">
              <a:solidFill>
                <a:schemeClr val="accent1">
                  <a:lumMod val="75000"/>
                </a:schemeClr>
              </a:solidFill>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12838116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Assemble fabrication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755" t="5661" r="8152"/>
          <a:stretch/>
        </p:blipFill>
        <p:spPr>
          <a:xfrm rot="5400000">
            <a:off x="7313179" y="2324405"/>
            <a:ext cx="4103074" cy="3815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p:cNvSpPr>
            <a:spLocks noGrp="1"/>
          </p:cNvSpPr>
          <p:nvPr>
            <p:ph idx="1"/>
          </p:nvPr>
        </p:nvSpPr>
        <p:spPr>
          <a:xfrm>
            <a:off x="581192" y="1928248"/>
            <a:ext cx="6513291" cy="4103075"/>
          </a:xfrm>
        </p:spPr>
        <p:txBody>
          <a:bodyPr>
            <a:normAutofit/>
          </a:bodyPr>
          <a:lstStyle/>
          <a:p>
            <a:r>
              <a:rPr lang="en-US" b="1" dirty="0">
                <a:latin typeface="Arial" panose="020B0604020202020204" pitchFamily="34" charset="0"/>
                <a:cs typeface="Arial" panose="020B0604020202020204" pitchFamily="34" charset="0"/>
              </a:rPr>
              <a:t>Assembled</a:t>
            </a:r>
            <a:r>
              <a:rPr lang="en-US" dirty="0">
                <a:latin typeface="Arial" panose="020B0604020202020204" pitchFamily="34" charset="0"/>
                <a:cs typeface="Arial" panose="020B0604020202020204" pitchFamily="34" charset="0"/>
              </a:rPr>
              <a:t>:</a:t>
            </a:r>
          </a:p>
          <a:p>
            <a:pPr lvl="1"/>
            <a:r>
              <a:rPr lang="en-US" sz="1800" dirty="0" smtClean="0">
                <a:latin typeface="Arial" panose="020B0604020202020204" pitchFamily="34" charset="0"/>
                <a:cs typeface="Arial" panose="020B0604020202020204" pitchFamily="34" charset="0"/>
              </a:rPr>
              <a:t>Placed </a:t>
            </a:r>
            <a:r>
              <a:rPr lang="en-US" sz="1800" dirty="0">
                <a:latin typeface="Arial" panose="020B0604020202020204" pitchFamily="34" charset="0"/>
                <a:cs typeface="Arial" panose="020B0604020202020204" pitchFamily="34" charset="0"/>
              </a:rPr>
              <a:t>one of coil pipe inside the box </a:t>
            </a:r>
          </a:p>
          <a:p>
            <a:pPr lvl="1"/>
            <a:r>
              <a:rPr lang="en-US" sz="1800" dirty="0" smtClean="0">
                <a:latin typeface="Arial" panose="020B0604020202020204" pitchFamily="34" charset="0"/>
                <a:cs typeface="Arial" panose="020B0604020202020204" pitchFamily="34" charset="0"/>
              </a:rPr>
              <a:t>Connecting </a:t>
            </a:r>
            <a:r>
              <a:rPr lang="en-US" sz="1800" dirty="0">
                <a:latin typeface="Arial" panose="020B0604020202020204" pitchFamily="34" charset="0"/>
                <a:cs typeface="Arial" panose="020B0604020202020204" pitchFamily="34" charset="0"/>
              </a:rPr>
              <a:t>pipes and hoses together with the coil pipe from the inlet to the out let</a:t>
            </a:r>
          </a:p>
          <a:p>
            <a:pPr lvl="1"/>
            <a:r>
              <a:rPr lang="en-US" sz="1800" dirty="0" smtClean="0">
                <a:latin typeface="Arial" panose="020B0604020202020204" pitchFamily="34" charset="0"/>
                <a:cs typeface="Arial" panose="020B0604020202020204" pitchFamily="34" charset="0"/>
              </a:rPr>
              <a:t>Aim </a:t>
            </a:r>
            <a:r>
              <a:rPr lang="en-US" sz="1800" dirty="0">
                <a:latin typeface="Arial" panose="020B0604020202020204" pitchFamily="34" charset="0"/>
                <a:cs typeface="Arial" panose="020B0604020202020204" pitchFamily="34" charset="0"/>
              </a:rPr>
              <a:t>radiation source to the coil to give it energy of radiation.</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90008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problems and system improvement</a:t>
            </a:r>
          </a:p>
        </p:txBody>
      </p:sp>
      <p:sp>
        <p:nvSpPr>
          <p:cNvPr id="3" name="Content Placeholder 2"/>
          <p:cNvSpPr>
            <a:spLocks noGrp="1"/>
          </p:cNvSpPr>
          <p:nvPr>
            <p:ph idx="1"/>
          </p:nvPr>
        </p:nvSpPr>
        <p:spPr/>
        <p:txBody>
          <a:bodyPr/>
          <a:lstStyle/>
          <a:p>
            <a:endParaRPr lang="en-US"/>
          </a:p>
        </p:txBody>
      </p:sp>
      <p:graphicFrame>
        <p:nvGraphicFramePr>
          <p:cNvPr id="6" name="Content Placeholder 3"/>
          <p:cNvGraphicFramePr>
            <a:graphicFrameLocks/>
          </p:cNvGraphicFramePr>
          <p:nvPr>
            <p:extLst>
              <p:ext uri="{D42A27DB-BD31-4B8C-83A1-F6EECF244321}">
                <p14:modId xmlns:p14="http://schemas.microsoft.com/office/powerpoint/2010/main" val="1303782234"/>
              </p:ext>
            </p:extLst>
          </p:nvPr>
        </p:nvGraphicFramePr>
        <p:xfrm>
          <a:off x="987424" y="2151063"/>
          <a:ext cx="10340975"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8758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85750" indent="-285750"/>
            <a:r>
              <a:rPr lang="en-US" dirty="0">
                <a:latin typeface="Arial" pitchFamily="34" charset="0"/>
                <a:cs typeface="Arial" pitchFamily="34" charset="0"/>
              </a:rPr>
              <a:t>Thermal collector Tinfoil</a:t>
            </a:r>
          </a:p>
        </p:txBody>
      </p:sp>
      <p:sp>
        <p:nvSpPr>
          <p:cNvPr id="3" name="Content Placeholder 2"/>
          <p:cNvSpPr>
            <a:spLocks noGrp="1"/>
          </p:cNvSpPr>
          <p:nvPr>
            <p:ph idx="1"/>
          </p:nvPr>
        </p:nvSpPr>
        <p:spPr/>
        <p:txBody>
          <a:bodyPr/>
          <a:lstStyle/>
          <a:p>
            <a:endParaRPr lang="en-US"/>
          </a:p>
        </p:txBody>
      </p:sp>
      <p:graphicFrame>
        <p:nvGraphicFramePr>
          <p:cNvPr id="5" name="Content Placeholder 3"/>
          <p:cNvGraphicFramePr>
            <a:graphicFrameLocks/>
          </p:cNvGraphicFramePr>
          <p:nvPr>
            <p:extLst>
              <p:ext uri="{D42A27DB-BD31-4B8C-83A1-F6EECF244321}">
                <p14:modId xmlns:p14="http://schemas.microsoft.com/office/powerpoint/2010/main" val="1476070017"/>
              </p:ext>
            </p:extLst>
          </p:nvPr>
        </p:nvGraphicFramePr>
        <p:xfrm>
          <a:off x="659587" y="1791320"/>
          <a:ext cx="10887075" cy="4579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3374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latin typeface="Arial" pitchFamily="34" charset="0"/>
                <a:cs typeface="Arial" pitchFamily="34" charset="0"/>
              </a:rPr>
              <a:t>High fluid velocity and air bubbles in the flow </a:t>
            </a:r>
            <a:r>
              <a:rPr lang="en-US" sz="2400" dirty="0" smtClean="0">
                <a:latin typeface="Arial" pitchFamily="34" charset="0"/>
                <a:cs typeface="Arial" pitchFamily="34" charset="0"/>
              </a:rPr>
              <a:t>system</a:t>
            </a:r>
            <a:endParaRPr lang="en-US" sz="2400" dirty="0"/>
          </a:p>
        </p:txBody>
      </p:sp>
      <p:sp>
        <p:nvSpPr>
          <p:cNvPr id="6" name="Rectangle 5"/>
          <p:cNvSpPr/>
          <p:nvPr/>
        </p:nvSpPr>
        <p:spPr>
          <a:xfrm>
            <a:off x="5044752" y="6079308"/>
            <a:ext cx="2438424" cy="523220"/>
          </a:xfrm>
          <a:prstGeom prst="rect">
            <a:avLst/>
          </a:prstGeom>
        </p:spPr>
        <p:txBody>
          <a:bodyPr wrap="none">
            <a:spAutoFit/>
          </a:bodyPr>
          <a:lstStyle/>
          <a:p>
            <a:pPr lvl="0"/>
            <a:r>
              <a:rPr lang="en-US" sz="2800" b="1" dirty="0">
                <a:solidFill>
                  <a:schemeClr val="tx2"/>
                </a:solidFill>
              </a:rPr>
              <a:t>Control Valve</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163" y="2059784"/>
            <a:ext cx="4559601" cy="3976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9783683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Radiation source (Heater)</a:t>
            </a:r>
          </a:p>
        </p:txBody>
      </p:sp>
      <p:graphicFrame>
        <p:nvGraphicFramePr>
          <p:cNvPr id="16" name="Content Placeholder 3"/>
          <p:cNvGraphicFramePr>
            <a:graphicFrameLocks/>
          </p:cNvGraphicFramePr>
          <p:nvPr>
            <p:extLst>
              <p:ext uri="{D42A27DB-BD31-4B8C-83A1-F6EECF244321}">
                <p14:modId xmlns:p14="http://schemas.microsoft.com/office/powerpoint/2010/main" val="3407341151"/>
              </p:ext>
            </p:extLst>
          </p:nvPr>
        </p:nvGraphicFramePr>
        <p:xfrm>
          <a:off x="2610669" y="1979315"/>
          <a:ext cx="7704856"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Pentagon 13"/>
          <p:cNvSpPr/>
          <p:nvPr/>
        </p:nvSpPr>
        <p:spPr>
          <a:xfrm>
            <a:off x="1590675" y="4914900"/>
            <a:ext cx="3552825" cy="77152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Floodlight</a:t>
            </a:r>
          </a:p>
          <a:p>
            <a:pPr algn="ctr"/>
            <a:r>
              <a:rPr lang="en-US" dirty="0" smtClean="0"/>
              <a:t>(</a:t>
            </a:r>
            <a:r>
              <a:rPr lang="en-US" dirty="0"/>
              <a:t>Final Installation)</a:t>
            </a:r>
          </a:p>
        </p:txBody>
      </p:sp>
    </p:spTree>
    <p:extLst>
      <p:ext uri="{BB962C8B-B14F-4D97-AF65-F5344CB8AC3E}">
        <p14:creationId xmlns:p14="http://schemas.microsoft.com/office/powerpoint/2010/main" val="23963969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Collector box glass door &amp; light bulb glass cover</a:t>
            </a: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4128875920"/>
              </p:ext>
            </p:extLst>
          </p:nvPr>
        </p:nvGraphicFramePr>
        <p:xfrm>
          <a:off x="1746945" y="1842542"/>
          <a:ext cx="8686800" cy="4781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99006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Copper coil color</a:t>
            </a:r>
          </a:p>
        </p:txBody>
      </p:sp>
      <p:pic>
        <p:nvPicPr>
          <p:cNvPr id="4" name="عنصر نائب للمحتوى 6">
            <a:extLst>
              <a:ext uri="{FF2B5EF4-FFF2-40B4-BE49-F238E27FC236}">
                <a16:creationId xmlns:a16="http://schemas.microsoft.com/office/drawing/2014/main" xmlns="" id="{944B4A48-BECA-4912-80E0-0951F04388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4815" y="1880327"/>
            <a:ext cx="3124835" cy="2150654"/>
          </a:xfrm>
        </p:spPr>
      </p:pic>
      <p:pic>
        <p:nvPicPr>
          <p:cNvPr id="5" name="صورة 10">
            <a:extLst>
              <a:ext uri="{FF2B5EF4-FFF2-40B4-BE49-F238E27FC236}">
                <a16:creationId xmlns:a16="http://schemas.microsoft.com/office/drawing/2014/main" xmlns="" id="{DE398F73-5EC6-4641-84B7-CAE950547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143" y="1954214"/>
            <a:ext cx="3172285" cy="4001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مربع نص 18">
            <a:extLst>
              <a:ext uri="{FF2B5EF4-FFF2-40B4-BE49-F238E27FC236}">
                <a16:creationId xmlns:a16="http://schemas.microsoft.com/office/drawing/2014/main" xmlns="" id="{ACCCAE6D-428A-4FA2-BDA2-1CB8BDC5FDB5}"/>
              </a:ext>
            </a:extLst>
          </p:cNvPr>
          <p:cNvSpPr txBox="1"/>
          <p:nvPr/>
        </p:nvSpPr>
        <p:spPr>
          <a:xfrm>
            <a:off x="1552576" y="6296920"/>
            <a:ext cx="9239472" cy="433497"/>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76200" tIns="76200" rIns="76200" bIns="76200" numCol="1" spcCol="1270" anchor="ctr" anchorCtr="0">
            <a:noAutofit/>
          </a:bodyPr>
          <a:lstStyle/>
          <a:p>
            <a:pPr defTabSz="1333500">
              <a:lnSpc>
                <a:spcPct val="90000"/>
              </a:lnSpc>
              <a:spcBef>
                <a:spcPct val="0"/>
              </a:spcBef>
              <a:spcAft>
                <a:spcPct val="35000"/>
              </a:spcAft>
            </a:pPr>
            <a:r>
              <a:rPr lang="en-US" sz="2400" b="1" kern="1200" dirty="0">
                <a:solidFill>
                  <a:schemeClr val="tx2"/>
                </a:solidFill>
              </a:rPr>
              <a:t>Original Copper </a:t>
            </a:r>
            <a:r>
              <a:rPr lang="en-US" sz="2400" b="1" dirty="0">
                <a:solidFill>
                  <a:schemeClr val="tx2"/>
                </a:solidFill>
              </a:rPr>
              <a:t>Color	</a:t>
            </a:r>
            <a:r>
              <a:rPr lang="en-US" sz="2400" b="1" dirty="0" smtClean="0">
                <a:solidFill>
                  <a:schemeClr val="tx2"/>
                </a:solidFill>
              </a:rPr>
              <a:t>      </a:t>
            </a:r>
            <a:r>
              <a:rPr lang="en-US" sz="2400" b="1" dirty="0">
                <a:solidFill>
                  <a:schemeClr val="tx2"/>
                </a:solidFill>
              </a:rPr>
              <a:t>	</a:t>
            </a:r>
            <a:r>
              <a:rPr lang="en-US" sz="2400" b="1" dirty="0" smtClean="0">
                <a:solidFill>
                  <a:schemeClr val="tx2"/>
                </a:solidFill>
              </a:rPr>
              <a:t>       Black Copper </a:t>
            </a:r>
            <a:r>
              <a:rPr lang="en-US" sz="2400" b="1" dirty="0">
                <a:solidFill>
                  <a:schemeClr val="tx2"/>
                </a:solidFill>
              </a:rPr>
              <a:t>Color</a:t>
            </a:r>
          </a:p>
          <a:p>
            <a:pPr marL="0" lvl="0" indent="0" defTabSz="1333500">
              <a:lnSpc>
                <a:spcPct val="90000"/>
              </a:lnSpc>
              <a:spcBef>
                <a:spcPct val="0"/>
              </a:spcBef>
              <a:spcAft>
                <a:spcPct val="35000"/>
              </a:spcAft>
              <a:buNone/>
            </a:pPr>
            <a:endParaRPr lang="en-US" sz="2400" b="1" kern="1200" dirty="0">
              <a:solidFill>
                <a:schemeClr val="tx2"/>
              </a:solidFill>
            </a:endParaRPr>
          </a:p>
        </p:txBody>
      </p:sp>
      <p:pic>
        <p:nvPicPr>
          <p:cNvPr id="12" name="صورة 8">
            <a:extLst>
              <a:ext uri="{FF2B5EF4-FFF2-40B4-BE49-F238E27FC236}">
                <a16:creationId xmlns:a16="http://schemas.microsoft.com/office/drawing/2014/main" xmlns="" id="{D525AB20-9683-4B34-A7C5-00AA8A789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815" y="3868067"/>
            <a:ext cx="3124835" cy="2173661"/>
          </a:xfrm>
          <a:prstGeom prst="rect">
            <a:avLst/>
          </a:prstGeom>
        </p:spPr>
      </p:pic>
      <p:sp>
        <p:nvSpPr>
          <p:cNvPr id="3" name="Right Arrow 2"/>
          <p:cNvSpPr/>
          <p:nvPr/>
        </p:nvSpPr>
        <p:spPr>
          <a:xfrm>
            <a:off x="5314689" y="3075311"/>
            <a:ext cx="1505415" cy="1862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24440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Bill of Materials and Budget</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13107444"/>
              </p:ext>
            </p:extLst>
          </p:nvPr>
        </p:nvGraphicFramePr>
        <p:xfrm>
          <a:off x="1654901" y="1977648"/>
          <a:ext cx="9200928" cy="4411338"/>
        </p:xfrm>
        <a:graphic>
          <a:graphicData uri="http://schemas.openxmlformats.org/drawingml/2006/table">
            <a:tbl>
              <a:tblPr firstRow="1" bandRow="1">
                <a:tableStyleId>{5C22544A-7EE6-4342-B048-85BDC9FD1C3A}</a:tableStyleId>
              </a:tblPr>
              <a:tblGrid>
                <a:gridCol w="2300232">
                  <a:extLst>
                    <a:ext uri="{9D8B030D-6E8A-4147-A177-3AD203B41FA5}">
                      <a16:colId xmlns:a16="http://schemas.microsoft.com/office/drawing/2014/main" xmlns="" val="20000"/>
                    </a:ext>
                  </a:extLst>
                </a:gridCol>
                <a:gridCol w="2300232">
                  <a:extLst>
                    <a:ext uri="{9D8B030D-6E8A-4147-A177-3AD203B41FA5}">
                      <a16:colId xmlns:a16="http://schemas.microsoft.com/office/drawing/2014/main" xmlns="" val="20001"/>
                    </a:ext>
                  </a:extLst>
                </a:gridCol>
                <a:gridCol w="2300232">
                  <a:extLst>
                    <a:ext uri="{9D8B030D-6E8A-4147-A177-3AD203B41FA5}">
                      <a16:colId xmlns:a16="http://schemas.microsoft.com/office/drawing/2014/main" xmlns="" val="20002"/>
                    </a:ext>
                  </a:extLst>
                </a:gridCol>
                <a:gridCol w="2300232">
                  <a:extLst>
                    <a:ext uri="{9D8B030D-6E8A-4147-A177-3AD203B41FA5}">
                      <a16:colId xmlns:a16="http://schemas.microsoft.com/office/drawing/2014/main" xmlns="" val="20003"/>
                    </a:ext>
                  </a:extLst>
                </a:gridCol>
              </a:tblGrid>
              <a:tr h="382779">
                <a:tc>
                  <a:txBody>
                    <a:bodyPr/>
                    <a:lstStyle/>
                    <a:p>
                      <a:pPr marL="0" marR="0" algn="ctr">
                        <a:spcBef>
                          <a:spcPts val="0"/>
                        </a:spcBef>
                        <a:spcAft>
                          <a:spcPts val="0"/>
                        </a:spcAft>
                      </a:pPr>
                      <a:r>
                        <a:rPr lang="en-US" sz="1600" dirty="0">
                          <a:effectLst/>
                        </a:rPr>
                        <a:t>Item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a:effectLst/>
                        </a:rPr>
                        <a:t>Price SR</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Item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a:effectLst/>
                        </a:rPr>
                        <a:t>Price SR</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extLst>
                  <a:ext uri="{0D108BD9-81ED-4DB2-BD59-A6C34878D82A}">
                    <a16:rowId xmlns:a16="http://schemas.microsoft.com/office/drawing/2014/main" xmlns="" val="10000"/>
                  </a:ext>
                </a:extLst>
              </a:tr>
              <a:tr h="187545">
                <a:tc>
                  <a:txBody>
                    <a:bodyPr/>
                    <a:lstStyle/>
                    <a:p>
                      <a:pPr marL="0" marR="0" algn="ctr">
                        <a:spcBef>
                          <a:spcPts val="0"/>
                        </a:spcBef>
                        <a:spcAft>
                          <a:spcPts val="0"/>
                        </a:spcAft>
                      </a:pPr>
                      <a:r>
                        <a:rPr lang="en-US" sz="1600" dirty="0">
                          <a:effectLst/>
                        </a:rPr>
                        <a:t>MDF plate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a:effectLst/>
                        </a:rPr>
                        <a:t>90</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Thermometer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250</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extLst>
                  <a:ext uri="{0D108BD9-81ED-4DB2-BD59-A6C34878D82A}">
                    <a16:rowId xmlns:a16="http://schemas.microsoft.com/office/drawing/2014/main" xmlns="" val="10001"/>
                  </a:ext>
                </a:extLst>
              </a:tr>
              <a:tr h="187545">
                <a:tc>
                  <a:txBody>
                    <a:bodyPr/>
                    <a:lstStyle/>
                    <a:p>
                      <a:pPr marL="0" marR="0" algn="ctr">
                        <a:spcBef>
                          <a:spcPts val="0"/>
                        </a:spcBef>
                        <a:spcAft>
                          <a:spcPts val="0"/>
                        </a:spcAft>
                      </a:pPr>
                      <a:r>
                        <a:rPr lang="en-US" sz="1600" dirty="0">
                          <a:effectLst/>
                        </a:rPr>
                        <a:t>Assembly Labor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a:effectLst/>
                        </a:rPr>
                        <a:t>50</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Heater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a:effectLst/>
                        </a:rPr>
                        <a:t>120</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extLst>
                  <a:ext uri="{0D108BD9-81ED-4DB2-BD59-A6C34878D82A}">
                    <a16:rowId xmlns:a16="http://schemas.microsoft.com/office/drawing/2014/main" xmlns="" val="10002"/>
                  </a:ext>
                </a:extLst>
              </a:tr>
              <a:tr h="187545">
                <a:tc>
                  <a:txBody>
                    <a:bodyPr/>
                    <a:lstStyle/>
                    <a:p>
                      <a:pPr marL="0" marR="0" algn="ctr">
                        <a:spcBef>
                          <a:spcPts val="0"/>
                        </a:spcBef>
                        <a:spcAft>
                          <a:spcPts val="0"/>
                        </a:spcAft>
                      </a:pPr>
                      <a:r>
                        <a:rPr lang="en-US" sz="1600" dirty="0">
                          <a:effectLst/>
                        </a:rPr>
                        <a:t>Labor cut</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15</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Control Valve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15</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extLst>
                  <a:ext uri="{0D108BD9-81ED-4DB2-BD59-A6C34878D82A}">
                    <a16:rowId xmlns:a16="http://schemas.microsoft.com/office/drawing/2014/main" xmlns="" val="10003"/>
                  </a:ext>
                </a:extLst>
              </a:tr>
              <a:tr h="187545">
                <a:tc>
                  <a:txBody>
                    <a:bodyPr/>
                    <a:lstStyle/>
                    <a:p>
                      <a:pPr marL="0" marR="0" algn="ctr">
                        <a:spcBef>
                          <a:spcPts val="0"/>
                        </a:spcBef>
                        <a:spcAft>
                          <a:spcPts val="0"/>
                        </a:spcAft>
                      </a:pPr>
                      <a:r>
                        <a:rPr lang="en-US" sz="1600" dirty="0">
                          <a:effectLst/>
                        </a:rPr>
                        <a:t>Glass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100</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Fitting PVC</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a:effectLst/>
                        </a:rPr>
                        <a:t>30</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extLst>
                  <a:ext uri="{0D108BD9-81ED-4DB2-BD59-A6C34878D82A}">
                    <a16:rowId xmlns:a16="http://schemas.microsoft.com/office/drawing/2014/main" xmlns="" val="10004"/>
                  </a:ext>
                </a:extLst>
              </a:tr>
              <a:tr h="187545">
                <a:tc>
                  <a:txBody>
                    <a:bodyPr/>
                    <a:lstStyle/>
                    <a:p>
                      <a:pPr marL="0" marR="0" algn="ctr">
                        <a:spcBef>
                          <a:spcPts val="0"/>
                        </a:spcBef>
                        <a:spcAft>
                          <a:spcPts val="0"/>
                        </a:spcAft>
                      </a:pPr>
                      <a:r>
                        <a:rPr lang="en-US" sz="1600" dirty="0">
                          <a:effectLst/>
                        </a:rPr>
                        <a:t>Labor work glass</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50</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10m Hose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a:effectLst/>
                        </a:rPr>
                        <a:t>30</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extLst>
                  <a:ext uri="{0D108BD9-81ED-4DB2-BD59-A6C34878D82A}">
                    <a16:rowId xmlns:a16="http://schemas.microsoft.com/office/drawing/2014/main" xmlns="" val="10005"/>
                  </a:ext>
                </a:extLst>
              </a:tr>
              <a:tr h="187545">
                <a:tc>
                  <a:txBody>
                    <a:bodyPr/>
                    <a:lstStyle/>
                    <a:p>
                      <a:pPr marL="0" marR="0" algn="ctr">
                        <a:spcBef>
                          <a:spcPts val="0"/>
                        </a:spcBef>
                        <a:spcAft>
                          <a:spcPts val="0"/>
                        </a:spcAft>
                      </a:pPr>
                      <a:r>
                        <a:rPr lang="en-US" sz="1600">
                          <a:effectLst/>
                        </a:rPr>
                        <a:t>4 Tires </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32</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Light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a:effectLst/>
                        </a:rPr>
                        <a:t>60</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extLst>
                  <a:ext uri="{0D108BD9-81ED-4DB2-BD59-A6C34878D82A}">
                    <a16:rowId xmlns:a16="http://schemas.microsoft.com/office/drawing/2014/main" xmlns="" val="10006"/>
                  </a:ext>
                </a:extLst>
              </a:tr>
              <a:tr h="187545">
                <a:tc>
                  <a:txBody>
                    <a:bodyPr/>
                    <a:lstStyle/>
                    <a:p>
                      <a:pPr marL="0" marR="0" algn="ctr">
                        <a:spcBef>
                          <a:spcPts val="0"/>
                        </a:spcBef>
                        <a:spcAft>
                          <a:spcPts val="0"/>
                        </a:spcAft>
                      </a:pPr>
                      <a:r>
                        <a:rPr lang="en-US" sz="1600">
                          <a:effectLst/>
                        </a:rPr>
                        <a:t>Handle </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6</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PVC Pipes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a:effectLst/>
                        </a:rPr>
                        <a:t>50</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extLst>
                  <a:ext uri="{0D108BD9-81ED-4DB2-BD59-A6C34878D82A}">
                    <a16:rowId xmlns:a16="http://schemas.microsoft.com/office/drawing/2014/main" xmlns="" val="10007"/>
                  </a:ext>
                </a:extLst>
              </a:tr>
              <a:tr h="375090">
                <a:tc>
                  <a:txBody>
                    <a:bodyPr/>
                    <a:lstStyle/>
                    <a:p>
                      <a:pPr marL="0" marR="0" algn="ctr">
                        <a:spcBef>
                          <a:spcPts val="0"/>
                        </a:spcBef>
                        <a:spcAft>
                          <a:spcPts val="0"/>
                        </a:spcAft>
                      </a:pPr>
                      <a:r>
                        <a:rPr lang="en-US" sz="1600">
                          <a:effectLst/>
                        </a:rPr>
                        <a:t>Aluminum Foil </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50</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Copper Coil with Labor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a:effectLst/>
                        </a:rPr>
                        <a:t>500</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extLst>
                  <a:ext uri="{0D108BD9-81ED-4DB2-BD59-A6C34878D82A}">
                    <a16:rowId xmlns:a16="http://schemas.microsoft.com/office/drawing/2014/main" xmlns="" val="10008"/>
                  </a:ext>
                </a:extLst>
              </a:tr>
              <a:tr h="375090">
                <a:tc>
                  <a:txBody>
                    <a:bodyPr/>
                    <a:lstStyle/>
                    <a:p>
                      <a:pPr marL="0" marR="0" algn="ctr">
                        <a:spcBef>
                          <a:spcPts val="0"/>
                        </a:spcBef>
                        <a:spcAft>
                          <a:spcPts val="0"/>
                        </a:spcAft>
                      </a:pPr>
                      <a:r>
                        <a:rPr lang="en-US" sz="1600">
                          <a:effectLst/>
                        </a:rPr>
                        <a:t>Aluminum Sheet bended </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150</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Banner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a:effectLst/>
                        </a:rPr>
                        <a:t>150</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extLst>
                  <a:ext uri="{0D108BD9-81ED-4DB2-BD59-A6C34878D82A}">
                    <a16:rowId xmlns:a16="http://schemas.microsoft.com/office/drawing/2014/main" xmlns="" val="10009"/>
                  </a:ext>
                </a:extLst>
              </a:tr>
              <a:tr h="187545">
                <a:tc>
                  <a:txBody>
                    <a:bodyPr/>
                    <a:lstStyle/>
                    <a:p>
                      <a:pPr marL="0" marR="0" algn="ctr">
                        <a:spcBef>
                          <a:spcPts val="0"/>
                        </a:spcBef>
                        <a:spcAft>
                          <a:spcPts val="0"/>
                        </a:spcAft>
                      </a:pPr>
                      <a:r>
                        <a:rPr lang="en-US" sz="1600">
                          <a:effectLst/>
                        </a:rPr>
                        <a:t>Nails </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5</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Books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300</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extLst>
                  <a:ext uri="{0D108BD9-81ED-4DB2-BD59-A6C34878D82A}">
                    <a16:rowId xmlns:a16="http://schemas.microsoft.com/office/drawing/2014/main" xmlns="" val="10010"/>
                  </a:ext>
                </a:extLst>
              </a:tr>
              <a:tr h="187545">
                <a:tc>
                  <a:txBody>
                    <a:bodyPr/>
                    <a:lstStyle/>
                    <a:p>
                      <a:pPr marL="0" marR="0" algn="ctr">
                        <a:spcBef>
                          <a:spcPts val="0"/>
                        </a:spcBef>
                        <a:spcAft>
                          <a:spcPts val="0"/>
                        </a:spcAft>
                      </a:pPr>
                      <a:r>
                        <a:rPr lang="en-US" sz="1600">
                          <a:effectLst/>
                        </a:rPr>
                        <a:t>Glue</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11</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a:effectLst/>
                        </a:rPr>
                        <a:t>Brochure Poster </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50</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extLst>
                  <a:ext uri="{0D108BD9-81ED-4DB2-BD59-A6C34878D82A}">
                    <a16:rowId xmlns:a16="http://schemas.microsoft.com/office/drawing/2014/main" xmlns="" val="10011"/>
                  </a:ext>
                </a:extLst>
              </a:tr>
              <a:tr h="187545">
                <a:tc>
                  <a:txBody>
                    <a:bodyPr/>
                    <a:lstStyle/>
                    <a:p>
                      <a:pPr marL="0" marR="0" algn="ctr">
                        <a:spcBef>
                          <a:spcPts val="0"/>
                        </a:spcBef>
                        <a:spcAft>
                          <a:spcPts val="0"/>
                        </a:spcAft>
                      </a:pPr>
                      <a:r>
                        <a:rPr lang="en-US" sz="1600">
                          <a:effectLst/>
                        </a:rPr>
                        <a:t>Hose </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20</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a:effectLst/>
                        </a:rPr>
                        <a:t>Pump </a:t>
                      </a:r>
                      <a:endParaRPr lang="en-US" sz="160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45</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extLst>
                  <a:ext uri="{0D108BD9-81ED-4DB2-BD59-A6C34878D82A}">
                    <a16:rowId xmlns:a16="http://schemas.microsoft.com/office/drawing/2014/main" xmlns="" val="10012"/>
                  </a:ext>
                </a:extLst>
              </a:tr>
              <a:tr h="244121">
                <a:tc>
                  <a:txBody>
                    <a:bodyPr/>
                    <a:lstStyle/>
                    <a:p>
                      <a:pPr marL="0" marR="0" algn="ctr">
                        <a:spcBef>
                          <a:spcPts val="0"/>
                        </a:spcBef>
                        <a:spcAft>
                          <a:spcPts val="0"/>
                        </a:spcAft>
                      </a:pPr>
                      <a:r>
                        <a:rPr lang="en-US" sz="1600" dirty="0">
                          <a:effectLst/>
                        </a:rPr>
                        <a:t>Clips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pPr marL="0" marR="0" algn="ctr">
                        <a:spcBef>
                          <a:spcPts val="0"/>
                        </a:spcBef>
                        <a:spcAft>
                          <a:spcPts val="0"/>
                        </a:spcAft>
                      </a:pPr>
                      <a:r>
                        <a:rPr lang="en-US" sz="1600" dirty="0">
                          <a:effectLst/>
                        </a:rPr>
                        <a:t>2</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xmlns="" val="10013"/>
                  </a:ext>
                </a:extLst>
              </a:tr>
              <a:tr h="504699">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effectLst/>
                        </a:rPr>
                        <a:t>Total Price</a:t>
                      </a:r>
                      <a:endParaRPr lang="en-US" sz="1600" dirty="0" smtClean="0">
                        <a:solidFill>
                          <a:schemeClr val="bg1"/>
                        </a:solidFill>
                        <a:effectLst/>
                        <a:latin typeface="Times New Roman" panose="02020603050405020304" pitchFamily="18" charset="0"/>
                        <a:ea typeface="Times New Roman" panose="02020603050405020304" pitchFamily="18" charset="0"/>
                      </a:endParaRPr>
                    </a:p>
                  </a:txBody>
                  <a:tcPr marL="51890" marR="51890" marT="0" marB="0" anchor="ctr">
                    <a:solidFill>
                      <a:srgbClr val="1A3260"/>
                    </a:solidFill>
                  </a:tcPr>
                </a:tc>
                <a:tc hMerge="1">
                  <a:txBody>
                    <a:bodyPr/>
                    <a:lstStyle/>
                    <a:p>
                      <a:pPr marL="0" marR="0" algn="ctr">
                        <a:spcBef>
                          <a:spcPts val="0"/>
                        </a:spcBef>
                        <a:spcAft>
                          <a:spcPts val="0"/>
                        </a:spcAft>
                      </a:pP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51890" marR="51890" marT="0" marB="0" anchor="ct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effectLst/>
                        </a:rPr>
                        <a:t>2500 </a:t>
                      </a:r>
                      <a:r>
                        <a:rPr lang="en-US" sz="1600" dirty="0" smtClean="0">
                          <a:solidFill>
                            <a:schemeClr val="bg1"/>
                          </a:solidFill>
                          <a:effectLst/>
                        </a:rPr>
                        <a:t>SR</a:t>
                      </a:r>
                      <a:endParaRPr lang="en-US" sz="1600" dirty="0" smtClean="0">
                        <a:solidFill>
                          <a:schemeClr val="bg1"/>
                        </a:solidFill>
                        <a:effectLst/>
                        <a:latin typeface="Times New Roman" panose="02020603050405020304" pitchFamily="18" charset="0"/>
                        <a:ea typeface="Times New Roman" panose="02020603050405020304" pitchFamily="18" charset="0"/>
                      </a:endParaRPr>
                    </a:p>
                  </a:txBody>
                  <a:tcPr anchor="ctr">
                    <a:solidFill>
                      <a:srgbClr val="1A3260"/>
                    </a:solidFill>
                  </a:tcPr>
                </a:tc>
                <a:tc hMerge="1">
                  <a:txBody>
                    <a:bodyPr/>
                    <a:lstStyle/>
                    <a:p>
                      <a:endParaRPr lang="en-US" dirty="0"/>
                    </a:p>
                  </a:txBody>
                  <a:tcPr/>
                </a:tc>
                <a:extLst>
                  <a:ext uri="{0D108BD9-81ED-4DB2-BD59-A6C34878D82A}">
                    <a16:rowId xmlns:a16="http://schemas.microsoft.com/office/drawing/2014/main" xmlns="" val="10014"/>
                  </a:ext>
                </a:extLst>
              </a:tr>
            </a:tbl>
          </a:graphicData>
        </a:graphic>
      </p:graphicFrame>
    </p:spTree>
    <p:extLst>
      <p:ext uri="{BB962C8B-B14F-4D97-AF65-F5344CB8AC3E}">
        <p14:creationId xmlns:p14="http://schemas.microsoft.com/office/powerpoint/2010/main" val="18761427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4" name="Content Placeholder 3"/>
          <p:cNvSpPr>
            <a:spLocks noGrp="1"/>
          </p:cNvSpPr>
          <p:nvPr>
            <p:ph idx="1"/>
          </p:nvPr>
        </p:nvSpPr>
        <p:spPr/>
        <p:txBody>
          <a:bodyPr/>
          <a:lstStyle/>
          <a:p>
            <a:endParaRPr lang="en-US"/>
          </a:p>
        </p:txBody>
      </p:sp>
      <p:graphicFrame>
        <p:nvGraphicFramePr>
          <p:cNvPr id="5" name="عنصر نائب للمحتوى 5">
            <a:extLst>
              <a:ext uri="{FF2B5EF4-FFF2-40B4-BE49-F238E27FC236}">
                <a16:creationId xmlns:a16="http://schemas.microsoft.com/office/drawing/2014/main" xmlns="" id="{D589BC43-E9A8-4C24-BE92-5E8B96FFA039}"/>
              </a:ext>
            </a:extLst>
          </p:cNvPr>
          <p:cNvGraphicFramePr>
            <a:graphicFrameLocks/>
          </p:cNvGraphicFramePr>
          <p:nvPr>
            <p:extLst>
              <p:ext uri="{D42A27DB-BD31-4B8C-83A1-F6EECF244321}">
                <p14:modId xmlns:p14="http://schemas.microsoft.com/office/powerpoint/2010/main" val="2276602552"/>
              </p:ext>
            </p:extLst>
          </p:nvPr>
        </p:nvGraphicFramePr>
        <p:xfrm>
          <a:off x="609673" y="2027011"/>
          <a:ext cx="11032977" cy="4320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67914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358" y="719409"/>
            <a:ext cx="11029616" cy="1013800"/>
          </a:xfrm>
        </p:spPr>
        <p:txBody>
          <a:bodyPr/>
          <a:lstStyle/>
          <a:p>
            <a:r>
              <a:rPr lang="en-US" dirty="0"/>
              <a:t>Project Objectives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3259" y="2516961"/>
            <a:ext cx="4305595" cy="2969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p:cNvSpPr txBox="1">
            <a:spLocks/>
          </p:cNvSpPr>
          <p:nvPr/>
        </p:nvSpPr>
        <p:spPr>
          <a:xfrm>
            <a:off x="515781" y="1827725"/>
            <a:ext cx="6560388" cy="4184248"/>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50000"/>
              </a:lnSpc>
            </a:pPr>
            <a:r>
              <a:rPr lang="en-US" sz="2000" dirty="0">
                <a:solidFill>
                  <a:schemeClr val="accent1">
                    <a:lumMod val="75000"/>
                  </a:schemeClr>
                </a:solidFill>
                <a:latin typeface="Arial" panose="020B0604020202020204" pitchFamily="34" charset="0"/>
                <a:cs typeface="Arial" panose="020B0604020202020204" pitchFamily="34" charset="0"/>
              </a:rPr>
              <a:t>Design a number of coil geometries.</a:t>
            </a:r>
          </a:p>
          <a:p>
            <a:pPr>
              <a:lnSpc>
                <a:spcPct val="150000"/>
              </a:lnSpc>
            </a:pPr>
            <a:r>
              <a:rPr lang="en-US" sz="2000" dirty="0" smtClean="0">
                <a:solidFill>
                  <a:schemeClr val="accent1">
                    <a:lumMod val="75000"/>
                  </a:schemeClr>
                </a:solidFill>
                <a:latin typeface="Arial" panose="020B0604020202020204" pitchFamily="34" charset="0"/>
                <a:cs typeface="Arial" panose="020B0604020202020204" pitchFamily="34" charset="0"/>
              </a:rPr>
              <a:t>Study heat transfer in </a:t>
            </a:r>
            <a:r>
              <a:rPr lang="en-US" sz="2000" dirty="0">
                <a:solidFill>
                  <a:schemeClr val="accent1">
                    <a:lumMod val="75000"/>
                  </a:schemeClr>
                </a:solidFill>
                <a:latin typeface="Arial" panose="020B0604020202020204" pitchFamily="34" charset="0"/>
                <a:cs typeface="Arial" panose="020B0604020202020204" pitchFamily="34" charset="0"/>
              </a:rPr>
              <a:t>different coils </a:t>
            </a:r>
            <a:r>
              <a:rPr lang="en-US" sz="2000" dirty="0" smtClean="0">
                <a:solidFill>
                  <a:schemeClr val="accent1">
                    <a:lumMod val="75000"/>
                  </a:schemeClr>
                </a:solidFill>
                <a:latin typeface="Arial" panose="020B0604020202020204" pitchFamily="34" charset="0"/>
                <a:cs typeface="Arial" panose="020B0604020202020204" pitchFamily="34" charset="0"/>
              </a:rPr>
              <a:t>geometries</a:t>
            </a:r>
            <a:r>
              <a:rPr lang="en-US" sz="2000" dirty="0">
                <a:solidFill>
                  <a:schemeClr val="accent1">
                    <a:lumMod val="75000"/>
                  </a:schemeClr>
                </a:solidFill>
                <a:latin typeface="Arial" panose="020B0604020202020204" pitchFamily="34" charset="0"/>
                <a:cs typeface="Arial" panose="020B0604020202020204" pitchFamily="34" charset="0"/>
              </a:rPr>
              <a:t>.</a:t>
            </a:r>
          </a:p>
          <a:p>
            <a:pPr>
              <a:lnSpc>
                <a:spcPct val="150000"/>
              </a:lnSpc>
            </a:pPr>
            <a:r>
              <a:rPr lang="en-US" sz="2000" dirty="0">
                <a:solidFill>
                  <a:schemeClr val="accent1">
                    <a:lumMod val="75000"/>
                  </a:schemeClr>
                </a:solidFill>
                <a:latin typeface="Arial" panose="020B0604020202020204" pitchFamily="34" charset="0"/>
                <a:cs typeface="Arial" panose="020B0604020202020204" pitchFamily="34" charset="0"/>
              </a:rPr>
              <a:t>C</a:t>
            </a:r>
            <a:r>
              <a:rPr lang="en-US" sz="2000" dirty="0" smtClean="0">
                <a:solidFill>
                  <a:schemeClr val="accent1">
                    <a:lumMod val="75000"/>
                  </a:schemeClr>
                </a:solidFill>
                <a:latin typeface="Arial" panose="020B0604020202020204" pitchFamily="34" charset="0"/>
                <a:cs typeface="Arial" panose="020B0604020202020204" pitchFamily="34" charset="0"/>
              </a:rPr>
              <a:t>onduct </a:t>
            </a:r>
            <a:r>
              <a:rPr lang="en-US" sz="2000" dirty="0">
                <a:solidFill>
                  <a:schemeClr val="accent1">
                    <a:lumMod val="75000"/>
                  </a:schemeClr>
                </a:solidFill>
                <a:latin typeface="Arial" panose="020B0604020202020204" pitchFamily="34" charset="0"/>
                <a:cs typeface="Arial" panose="020B0604020202020204" pitchFamily="34" charset="0"/>
              </a:rPr>
              <a:t>experiments to study the </a:t>
            </a:r>
            <a:r>
              <a:rPr lang="en-US" sz="2000" dirty="0" smtClean="0">
                <a:solidFill>
                  <a:schemeClr val="accent1">
                    <a:lumMod val="75000"/>
                  </a:schemeClr>
                </a:solidFill>
                <a:latin typeface="Arial" panose="020B0604020202020204" pitchFamily="34" charset="0"/>
                <a:cs typeface="Arial" panose="020B0604020202020204" pitchFamily="34" charset="0"/>
              </a:rPr>
              <a:t>best coil geometry</a:t>
            </a:r>
            <a:r>
              <a:rPr lang="en-US" sz="2000" dirty="0">
                <a:solidFill>
                  <a:schemeClr val="accent1">
                    <a:lumMod val="75000"/>
                  </a:schemeClr>
                </a:solidFill>
                <a:latin typeface="Arial" panose="020B0604020202020204" pitchFamily="34" charset="0"/>
                <a:cs typeface="Arial" panose="020B0604020202020204" pitchFamily="34" charset="0"/>
              </a:rPr>
              <a:t> </a:t>
            </a:r>
            <a:r>
              <a:rPr lang="en-US" sz="2000" dirty="0" smtClean="0">
                <a:solidFill>
                  <a:schemeClr val="accent1">
                    <a:lumMod val="75000"/>
                  </a:schemeClr>
                </a:solidFill>
                <a:latin typeface="Arial" panose="020B0604020202020204" pitchFamily="34" charset="0"/>
                <a:cs typeface="Arial" panose="020B0604020202020204" pitchFamily="34" charset="0"/>
              </a:rPr>
              <a:t>effectiveness.</a:t>
            </a:r>
            <a:endParaRPr lang="en-US" sz="2000" dirty="0">
              <a:solidFill>
                <a:schemeClr val="accent1">
                  <a:lumMod val="75000"/>
                </a:schemeClr>
              </a:solidFill>
              <a:latin typeface="Arial" panose="020B0604020202020204" pitchFamily="34" charset="0"/>
              <a:cs typeface="Arial" panose="020B0604020202020204" pitchFamily="34" charset="0"/>
            </a:endParaRPr>
          </a:p>
          <a:p>
            <a:pPr>
              <a:lnSpc>
                <a:spcPct val="150000"/>
              </a:lnSpc>
            </a:pPr>
            <a:endParaRPr lang="en-US" sz="20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65062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a:xfrm>
            <a:off x="430720" y="2337607"/>
            <a:ext cx="6780360" cy="4140642"/>
          </a:xfrm>
        </p:spPr>
        <p:txBody>
          <a:bodyPr>
            <a:noAutofit/>
          </a:bodyPr>
          <a:lstStyle/>
          <a:p>
            <a:pPr>
              <a:lnSpc>
                <a:spcPct val="150000"/>
              </a:lnSpc>
            </a:pPr>
            <a:r>
              <a:rPr lang="en-US" sz="1600" dirty="0" smtClean="0">
                <a:solidFill>
                  <a:schemeClr val="accent1">
                    <a:lumMod val="75000"/>
                  </a:schemeClr>
                </a:solidFill>
                <a:latin typeface="Arial" panose="020B0604020202020204" pitchFamily="34" charset="0"/>
                <a:cs typeface="Arial" panose="020B0604020202020204" pitchFamily="34" charset="0"/>
              </a:rPr>
              <a:t>Definition of Solar Thermal Collector</a:t>
            </a:r>
          </a:p>
          <a:p>
            <a:pPr>
              <a:lnSpc>
                <a:spcPct val="150000"/>
              </a:lnSpc>
            </a:pPr>
            <a:r>
              <a:rPr lang="en-US" sz="1600" dirty="0" smtClean="0">
                <a:solidFill>
                  <a:schemeClr val="accent1">
                    <a:lumMod val="75000"/>
                  </a:schemeClr>
                </a:solidFill>
                <a:latin typeface="Arial" panose="020B0604020202020204" pitchFamily="34" charset="0"/>
                <a:cs typeface="Arial" panose="020B0604020202020204" pitchFamily="34" charset="0"/>
              </a:rPr>
              <a:t>Solar thermal usage people use solar thermal power to heat water and air. The two general types of solar heating systems are passive systems and active systems.</a:t>
            </a:r>
          </a:p>
          <a:p>
            <a:pPr>
              <a:lnSpc>
                <a:spcPct val="150000"/>
              </a:lnSpc>
            </a:pPr>
            <a:r>
              <a:rPr lang="en-US" sz="1600" dirty="0" smtClean="0">
                <a:solidFill>
                  <a:schemeClr val="accent1">
                    <a:lumMod val="75000"/>
                  </a:schemeClr>
                </a:solidFill>
                <a:latin typeface="Arial" panose="020B0604020202020204" pitchFamily="34" charset="0"/>
                <a:cs typeface="Arial" panose="020B0604020202020204" pitchFamily="34" charset="0"/>
              </a:rPr>
              <a:t>Solar collectors are either non concentrating or concentrating.</a:t>
            </a:r>
          </a:p>
          <a:p>
            <a:pPr>
              <a:lnSpc>
                <a:spcPct val="150000"/>
              </a:lnSpc>
            </a:pPr>
            <a:r>
              <a:rPr lang="en-US" sz="1600" dirty="0" smtClean="0">
                <a:solidFill>
                  <a:schemeClr val="accent1">
                    <a:lumMod val="75000"/>
                  </a:schemeClr>
                </a:solidFill>
                <a:latin typeface="Arial" panose="020B0604020202020204" pitchFamily="34" charset="0"/>
                <a:cs typeface="Arial" panose="020B0604020202020204" pitchFamily="34" charset="0"/>
              </a:rPr>
              <a:t>Some different types of solar thermal panel collectors:</a:t>
            </a:r>
          </a:p>
          <a:p>
            <a:pPr lvl="1">
              <a:lnSpc>
                <a:spcPct val="150000"/>
              </a:lnSpc>
            </a:pPr>
            <a:r>
              <a:rPr lang="en-US" sz="1400" dirty="0" smtClean="0">
                <a:solidFill>
                  <a:schemeClr val="accent1">
                    <a:lumMod val="75000"/>
                  </a:schemeClr>
                </a:solidFill>
                <a:latin typeface="Arial" panose="020B0604020202020204" pitchFamily="34" charset="0"/>
                <a:cs typeface="Arial" panose="020B0604020202020204" pitchFamily="34" charset="0"/>
              </a:rPr>
              <a:t>Evacuated tube solar thermal systems</a:t>
            </a:r>
          </a:p>
          <a:p>
            <a:pPr lvl="1">
              <a:lnSpc>
                <a:spcPct val="150000"/>
              </a:lnSpc>
            </a:pPr>
            <a:r>
              <a:rPr lang="en-US" sz="1400" dirty="0" smtClean="0">
                <a:solidFill>
                  <a:schemeClr val="accent1">
                    <a:lumMod val="75000"/>
                  </a:schemeClr>
                </a:solidFill>
                <a:latin typeface="Arial" panose="020B0604020202020204" pitchFamily="34" charset="0"/>
                <a:cs typeface="Arial" panose="020B0604020202020204" pitchFamily="34" charset="0"/>
              </a:rPr>
              <a:t>Flat plate solar thermal systems</a:t>
            </a:r>
          </a:p>
          <a:p>
            <a:pPr lvl="1">
              <a:lnSpc>
                <a:spcPct val="150000"/>
              </a:lnSpc>
            </a:pPr>
            <a:r>
              <a:rPr lang="en-US" sz="1400" dirty="0" smtClean="0">
                <a:solidFill>
                  <a:schemeClr val="accent1">
                    <a:lumMod val="75000"/>
                  </a:schemeClr>
                </a:solidFill>
                <a:latin typeface="Arial" panose="020B0604020202020204" pitchFamily="34" charset="0"/>
                <a:cs typeface="Arial" panose="020B0604020202020204" pitchFamily="34" charset="0"/>
              </a:rPr>
              <a:t>Thermodynamic panels</a:t>
            </a:r>
          </a:p>
          <a:p>
            <a:pPr lvl="1">
              <a:lnSpc>
                <a:spcPct val="150000"/>
              </a:lnSpc>
            </a:pPr>
            <a:r>
              <a:rPr lang="en-US" sz="1400" dirty="0" smtClean="0">
                <a:solidFill>
                  <a:schemeClr val="accent1">
                    <a:lumMod val="75000"/>
                  </a:schemeClr>
                </a:solidFill>
                <a:latin typeface="Arial" panose="020B0604020202020204" pitchFamily="34" charset="0"/>
                <a:cs typeface="Arial" panose="020B0604020202020204" pitchFamily="34" charset="0"/>
              </a:rPr>
              <a:t>Solar thermal air collectors</a:t>
            </a:r>
          </a:p>
          <a:p>
            <a:pPr lvl="1">
              <a:lnSpc>
                <a:spcPct val="150000"/>
              </a:lnSpc>
            </a:pPr>
            <a:r>
              <a:rPr lang="en-US" sz="1400" dirty="0" smtClean="0">
                <a:solidFill>
                  <a:schemeClr val="accent1">
                    <a:lumMod val="75000"/>
                  </a:schemeClr>
                </a:solidFill>
                <a:latin typeface="Arial" panose="020B0604020202020204" pitchFamily="34" charset="0"/>
                <a:cs typeface="Arial" panose="020B0604020202020204" pitchFamily="34" charset="0"/>
              </a:rPr>
              <a:t>Solar thermal bowl collectors</a:t>
            </a:r>
          </a:p>
          <a:p>
            <a:pPr>
              <a:lnSpc>
                <a:spcPct val="150000"/>
              </a:lnSpc>
            </a:pPr>
            <a:endParaRPr lang="en-US" sz="1600" dirty="0">
              <a:solidFill>
                <a:schemeClr val="accent1">
                  <a:lumMod val="75000"/>
                </a:schemeClr>
              </a:solidFill>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080" y="2615609"/>
            <a:ext cx="4469222" cy="3355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263141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and Relevance </a:t>
            </a:r>
          </a:p>
        </p:txBody>
      </p:sp>
      <p:sp>
        <p:nvSpPr>
          <p:cNvPr id="3" name="Content Placeholder 2"/>
          <p:cNvSpPr>
            <a:spLocks noGrp="1"/>
          </p:cNvSpPr>
          <p:nvPr>
            <p:ph idx="1"/>
          </p:nvPr>
        </p:nvSpPr>
        <p:spPr>
          <a:xfrm>
            <a:off x="581193" y="2180496"/>
            <a:ext cx="7312741" cy="3678303"/>
          </a:xfrm>
        </p:spPr>
        <p:txBody>
          <a:bodyPr>
            <a:normAutofit/>
          </a:bodyPr>
          <a:lstStyle/>
          <a:p>
            <a:pPr fontAlgn="base"/>
            <a:r>
              <a:rPr lang="en-US" sz="2000" dirty="0" smtClean="0"/>
              <a:t>Simplicity of solar thermal collector systems.</a:t>
            </a:r>
          </a:p>
          <a:p>
            <a:pPr fontAlgn="base"/>
            <a:r>
              <a:rPr lang="en-US" sz="2000" dirty="0" smtClean="0"/>
              <a:t>Zero energy cost</a:t>
            </a:r>
          </a:p>
          <a:p>
            <a:pPr fontAlgn="base"/>
            <a:r>
              <a:rPr lang="en-US" sz="2000" dirty="0" smtClean="0"/>
              <a:t>Comparatively maintenance free</a:t>
            </a:r>
          </a:p>
          <a:p>
            <a:pPr fontAlgn="base"/>
            <a:r>
              <a:rPr lang="en-US" sz="2000" dirty="0" smtClean="0"/>
              <a:t>Utilization of environmental resources</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1740" y="3033495"/>
            <a:ext cx="2977171" cy="2000289"/>
          </a:xfrm>
          <a:prstGeom prst="rect">
            <a:avLst/>
          </a:prstGeom>
        </p:spPr>
      </p:pic>
    </p:spTree>
    <p:extLst>
      <p:ext uri="{BB962C8B-B14F-4D97-AF65-F5344CB8AC3E}">
        <p14:creationId xmlns:p14="http://schemas.microsoft.com/office/powerpoint/2010/main" val="19548172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Engineering Standards and Design Constraints</a:t>
            </a:r>
            <a:endParaRPr lang="en-US" dirty="0"/>
          </a:p>
        </p:txBody>
      </p:sp>
      <p:sp>
        <p:nvSpPr>
          <p:cNvPr id="5" name="Content Placeholder 4"/>
          <p:cNvSpPr>
            <a:spLocks noGrp="1"/>
          </p:cNvSpPr>
          <p:nvPr>
            <p:ph idx="1"/>
          </p:nvPr>
        </p:nvSpPr>
        <p:spPr>
          <a:xfrm>
            <a:off x="485495" y="2010369"/>
            <a:ext cx="11029615" cy="704594"/>
          </a:xfrm>
        </p:spPr>
        <p:txBody>
          <a:bodyPr/>
          <a:lstStyle/>
          <a:p>
            <a:pPr marL="0" indent="0">
              <a:buNone/>
            </a:pPr>
            <a:r>
              <a:rPr lang="en-US" dirty="0"/>
              <a:t>Engineering standards and materials selection of system parts were listed below</a:t>
            </a:r>
            <a:r>
              <a:rPr lang="en-US" dirty="0" smtClean="0"/>
              <a:t>:</a:t>
            </a:r>
            <a:endParaRPr lang="en-US" dirty="0"/>
          </a:p>
        </p:txBody>
      </p:sp>
      <p:graphicFrame>
        <p:nvGraphicFramePr>
          <p:cNvPr id="7" name="Content Placeholder 4"/>
          <p:cNvGraphicFramePr>
            <a:graphicFrameLocks/>
          </p:cNvGraphicFramePr>
          <p:nvPr>
            <p:extLst>
              <p:ext uri="{D42A27DB-BD31-4B8C-83A1-F6EECF244321}">
                <p14:modId xmlns:p14="http://schemas.microsoft.com/office/powerpoint/2010/main" val="3824077491"/>
              </p:ext>
            </p:extLst>
          </p:nvPr>
        </p:nvGraphicFramePr>
        <p:xfrm>
          <a:off x="746321" y="2755448"/>
          <a:ext cx="10715577" cy="3560029"/>
        </p:xfrm>
        <a:graphic>
          <a:graphicData uri="http://schemas.openxmlformats.org/drawingml/2006/table">
            <a:tbl>
              <a:tblPr/>
              <a:tblGrid>
                <a:gridCol w="342381">
                  <a:extLst>
                    <a:ext uri="{9D8B030D-6E8A-4147-A177-3AD203B41FA5}">
                      <a16:colId xmlns:a16="http://schemas.microsoft.com/office/drawing/2014/main" xmlns="" val="20000"/>
                    </a:ext>
                  </a:extLst>
                </a:gridCol>
                <a:gridCol w="1610112">
                  <a:extLst>
                    <a:ext uri="{9D8B030D-6E8A-4147-A177-3AD203B41FA5}">
                      <a16:colId xmlns:a16="http://schemas.microsoft.com/office/drawing/2014/main" xmlns="" val="20001"/>
                    </a:ext>
                  </a:extLst>
                </a:gridCol>
                <a:gridCol w="2054281">
                  <a:extLst>
                    <a:ext uri="{9D8B030D-6E8A-4147-A177-3AD203B41FA5}">
                      <a16:colId xmlns:a16="http://schemas.microsoft.com/office/drawing/2014/main" xmlns="" val="20002"/>
                    </a:ext>
                  </a:extLst>
                </a:gridCol>
                <a:gridCol w="2785310">
                  <a:extLst>
                    <a:ext uri="{9D8B030D-6E8A-4147-A177-3AD203B41FA5}">
                      <a16:colId xmlns:a16="http://schemas.microsoft.com/office/drawing/2014/main" xmlns="" val="20003"/>
                    </a:ext>
                  </a:extLst>
                </a:gridCol>
                <a:gridCol w="3923493">
                  <a:extLst>
                    <a:ext uri="{9D8B030D-6E8A-4147-A177-3AD203B41FA5}">
                      <a16:colId xmlns:a16="http://schemas.microsoft.com/office/drawing/2014/main" xmlns="" val="20004"/>
                    </a:ext>
                  </a:extLst>
                </a:gridCol>
              </a:tblGrid>
              <a:tr h="494168">
                <a:tc>
                  <a:txBody>
                    <a:bodyPr/>
                    <a:lstStyle/>
                    <a:p>
                      <a:pPr algn="ctr" rtl="0" fontAlgn="ctr">
                        <a:spcBef>
                          <a:spcPts val="0"/>
                        </a:spcBef>
                        <a:spcAft>
                          <a:spcPts val="0"/>
                        </a:spcAft>
                      </a:pPr>
                      <a:r>
                        <a:rPr lang="it-IT" sz="1200" b="0" i="0" u="none" strike="noStrike" dirty="0">
                          <a:solidFill>
                            <a:srgbClr val="FFFFFF"/>
                          </a:solidFill>
                          <a:effectLst/>
                          <a:latin typeface="Gill Sans MT" charset="0"/>
                        </a:rPr>
                        <a:t>No.</a:t>
                      </a:r>
                      <a:endParaRPr lang="it-IT" sz="2000" dirty="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1A3260"/>
                    </a:solidFill>
                  </a:tcPr>
                </a:tc>
                <a:tc>
                  <a:txBody>
                    <a:bodyPr/>
                    <a:lstStyle/>
                    <a:p>
                      <a:pPr algn="ctr" rtl="0" fontAlgn="ctr">
                        <a:spcBef>
                          <a:spcPts val="0"/>
                        </a:spcBef>
                        <a:spcAft>
                          <a:spcPts val="0"/>
                        </a:spcAft>
                      </a:pPr>
                      <a:r>
                        <a:rPr lang="en-US" sz="1200" b="0" i="0" u="none" strike="noStrike" dirty="0">
                          <a:solidFill>
                            <a:srgbClr val="FFFFFF"/>
                          </a:solidFill>
                          <a:effectLst/>
                          <a:latin typeface="Gill Sans MT" charset="0"/>
                        </a:rPr>
                        <a:t>Part </a:t>
                      </a:r>
                      <a:r>
                        <a:rPr lang="en-US" sz="1200" b="0" i="0" u="none" strike="noStrike" dirty="0" smtClean="0">
                          <a:solidFill>
                            <a:srgbClr val="FFFFFF"/>
                          </a:solidFill>
                          <a:effectLst/>
                          <a:latin typeface="Gill Sans MT" charset="0"/>
                        </a:rPr>
                        <a:t>Name</a:t>
                      </a:r>
                      <a:endParaRPr lang="en-US" sz="2000" dirty="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1A3260"/>
                    </a:solidFill>
                  </a:tcPr>
                </a:tc>
                <a:tc>
                  <a:txBody>
                    <a:bodyPr/>
                    <a:lstStyle/>
                    <a:p>
                      <a:pPr algn="ctr" rtl="0" fontAlgn="ctr">
                        <a:spcBef>
                          <a:spcPts val="0"/>
                        </a:spcBef>
                        <a:spcAft>
                          <a:spcPts val="0"/>
                        </a:spcAft>
                      </a:pPr>
                      <a:r>
                        <a:rPr lang="en-US" sz="1200" b="0" i="0" u="none" strike="noStrike">
                          <a:solidFill>
                            <a:srgbClr val="FFFFFF"/>
                          </a:solidFill>
                          <a:effectLst/>
                          <a:latin typeface="Gill Sans MT" charset="0"/>
                        </a:rPr>
                        <a:t>Type of Material</a:t>
                      </a:r>
                      <a:endParaRPr lang="en-US" sz="200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1A3260"/>
                    </a:solidFill>
                  </a:tcPr>
                </a:tc>
                <a:tc>
                  <a:txBody>
                    <a:bodyPr/>
                    <a:lstStyle/>
                    <a:p>
                      <a:pPr algn="ctr" rtl="0" fontAlgn="ctr">
                        <a:spcBef>
                          <a:spcPts val="0"/>
                        </a:spcBef>
                        <a:spcAft>
                          <a:spcPts val="0"/>
                        </a:spcAft>
                      </a:pPr>
                      <a:r>
                        <a:rPr lang="en-US" sz="1200" b="0" i="0" u="none" strike="noStrike" dirty="0">
                          <a:solidFill>
                            <a:srgbClr val="FFFFFF"/>
                          </a:solidFill>
                          <a:effectLst/>
                          <a:latin typeface="Gill Sans MT" charset="0"/>
                        </a:rPr>
                        <a:t>Reference </a:t>
                      </a:r>
                      <a:r>
                        <a:rPr lang="en-US" sz="1200" b="0" i="0" u="none" strike="noStrike" dirty="0" smtClean="0">
                          <a:solidFill>
                            <a:srgbClr val="FFFFFF"/>
                          </a:solidFill>
                          <a:effectLst/>
                          <a:latin typeface="Gill Sans MT" charset="0"/>
                        </a:rPr>
                        <a:t>Standard</a:t>
                      </a:r>
                      <a:r>
                        <a:rPr lang="en-US" sz="1200" b="0" i="0" u="none" strike="noStrike" dirty="0">
                          <a:solidFill>
                            <a:srgbClr val="FFFFFF"/>
                          </a:solidFill>
                          <a:effectLst/>
                          <a:latin typeface="Gill Sans MT" charset="0"/>
                        </a:rPr>
                        <a:t> </a:t>
                      </a:r>
                      <a:endParaRPr lang="en-US" sz="2000" dirty="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1A3260"/>
                    </a:solidFill>
                  </a:tcPr>
                </a:tc>
                <a:tc>
                  <a:txBody>
                    <a:bodyPr/>
                    <a:lstStyle/>
                    <a:p>
                      <a:pPr algn="ctr" rtl="0" fontAlgn="ctr">
                        <a:spcBef>
                          <a:spcPts val="0"/>
                        </a:spcBef>
                        <a:spcAft>
                          <a:spcPts val="0"/>
                        </a:spcAft>
                      </a:pPr>
                      <a:r>
                        <a:rPr lang="en-US" sz="1200" b="0" i="0" u="none" strike="noStrike" dirty="0" smtClean="0">
                          <a:solidFill>
                            <a:srgbClr val="FFFFFF"/>
                          </a:solidFill>
                          <a:effectLst/>
                          <a:latin typeface="Gill Sans MT" charset="0"/>
                        </a:rPr>
                        <a:t>Standard </a:t>
                      </a:r>
                      <a:r>
                        <a:rPr lang="en-US" sz="1200" b="0" i="0" u="none" strike="noStrike" dirty="0">
                          <a:solidFill>
                            <a:srgbClr val="FFFFFF"/>
                          </a:solidFill>
                          <a:effectLst/>
                          <a:latin typeface="Gill Sans MT" charset="0"/>
                        </a:rPr>
                        <a:t>Description</a:t>
                      </a:r>
                      <a:endParaRPr lang="en-US" sz="2000" dirty="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1A3260"/>
                    </a:solidFill>
                  </a:tcPr>
                </a:tc>
                <a:extLst>
                  <a:ext uri="{0D108BD9-81ED-4DB2-BD59-A6C34878D82A}">
                    <a16:rowId xmlns:a16="http://schemas.microsoft.com/office/drawing/2014/main" xmlns="" val="10000"/>
                  </a:ext>
                </a:extLst>
              </a:tr>
              <a:tr h="736211">
                <a:tc>
                  <a:txBody>
                    <a:bodyPr/>
                    <a:lstStyle/>
                    <a:p>
                      <a:pPr algn="ctr" rtl="0" fontAlgn="ctr">
                        <a:spcBef>
                          <a:spcPts val="0"/>
                        </a:spcBef>
                        <a:spcAft>
                          <a:spcPts val="0"/>
                        </a:spcAft>
                      </a:pPr>
                      <a:r>
                        <a:rPr lang="en-US" sz="1200" b="0" i="0" u="none" strike="noStrike" dirty="0">
                          <a:solidFill>
                            <a:srgbClr val="000000"/>
                          </a:solidFill>
                          <a:effectLst/>
                          <a:latin typeface="Gill Sans MT" charset="0"/>
                        </a:rPr>
                        <a:t>1</a:t>
                      </a:r>
                      <a:endParaRPr lang="en-US" sz="2000" dirty="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en-US" sz="1200" b="0" i="0" u="none" strike="noStrike" dirty="0" smtClean="0">
                          <a:solidFill>
                            <a:srgbClr val="000000"/>
                          </a:solidFill>
                          <a:effectLst/>
                          <a:latin typeface="Gill Sans MT" charset="0"/>
                        </a:rPr>
                        <a:t>Coil</a:t>
                      </a:r>
                      <a:endParaRPr lang="en-US" sz="2000" dirty="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en-US" sz="1200" b="0" i="0" u="none" strike="noStrike">
                          <a:solidFill>
                            <a:srgbClr val="000000"/>
                          </a:solidFill>
                          <a:effectLst/>
                          <a:latin typeface="Gill Sans MT" charset="0"/>
                        </a:rPr>
                        <a:t>Coper of Alloy C12200</a:t>
                      </a:r>
                      <a:endParaRPr lang="en-US" sz="200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en-US" sz="1200" b="0" i="0" u="none" strike="noStrike" dirty="0">
                          <a:solidFill>
                            <a:srgbClr val="000000"/>
                          </a:solidFill>
                          <a:effectLst/>
                          <a:latin typeface="Gill Sans MT" charset="0"/>
                        </a:rPr>
                        <a:t>ASTM B88 </a:t>
                      </a:r>
                      <a:endParaRPr lang="en-US" sz="2000" dirty="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marL="0" algn="ctr" defTabSz="914400" rtl="0" eaLnBrk="1" fontAlgn="ctr" latinLnBrk="0" hangingPunct="1">
                        <a:spcBef>
                          <a:spcPts val="0"/>
                        </a:spcBef>
                        <a:spcAft>
                          <a:spcPts val="0"/>
                        </a:spcAft>
                      </a:pPr>
                      <a:r>
                        <a:rPr lang="en-US" sz="1200" b="0" i="0" u="none" strike="noStrike" kern="1200" dirty="0">
                          <a:solidFill>
                            <a:srgbClr val="000000"/>
                          </a:solidFill>
                          <a:effectLst/>
                          <a:latin typeface="Gill Sans MT" charset="0"/>
                          <a:ea typeface="+mn-ea"/>
                          <a:cs typeface="+mn-cs"/>
                        </a:rPr>
                        <a:t>Seamless Copper Water </a:t>
                      </a:r>
                      <a:r>
                        <a:rPr lang="en-US" sz="1200" b="0" i="0" u="none" strike="noStrike" kern="1200" dirty="0" smtClean="0">
                          <a:solidFill>
                            <a:srgbClr val="000000"/>
                          </a:solidFill>
                          <a:effectLst/>
                          <a:latin typeface="Gill Sans MT" charset="0"/>
                          <a:ea typeface="+mn-ea"/>
                          <a:cs typeface="+mn-cs"/>
                        </a:rPr>
                        <a:t>Tubes</a:t>
                      </a:r>
                      <a:endParaRPr lang="en-US" sz="1200" b="0" i="0" u="none" strike="noStrike" kern="1200" dirty="0">
                        <a:solidFill>
                          <a:srgbClr val="000000"/>
                        </a:solidFill>
                        <a:effectLst/>
                        <a:latin typeface="Gill Sans MT" charset="0"/>
                        <a:ea typeface="+mn-ea"/>
                        <a:cs typeface="+mn-cs"/>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extLst>
                  <a:ext uri="{0D108BD9-81ED-4DB2-BD59-A6C34878D82A}">
                    <a16:rowId xmlns:a16="http://schemas.microsoft.com/office/drawing/2014/main" xmlns="" val="10001"/>
                  </a:ext>
                </a:extLst>
              </a:tr>
              <a:tr h="494168">
                <a:tc>
                  <a:txBody>
                    <a:bodyPr/>
                    <a:lstStyle/>
                    <a:p>
                      <a:pPr algn="ctr" rtl="0" fontAlgn="ctr">
                        <a:spcBef>
                          <a:spcPts val="0"/>
                        </a:spcBef>
                        <a:spcAft>
                          <a:spcPts val="0"/>
                        </a:spcAft>
                      </a:pPr>
                      <a:r>
                        <a:rPr lang="is-IS" sz="1200" b="0" i="0" u="none" strike="noStrike">
                          <a:solidFill>
                            <a:srgbClr val="000000"/>
                          </a:solidFill>
                          <a:effectLst/>
                          <a:latin typeface="Gill Sans MT" charset="0"/>
                        </a:rPr>
                        <a:t>2</a:t>
                      </a:r>
                      <a:endParaRPr lang="is-IS" sz="200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en-US" sz="1200" b="0" i="0" u="none" strike="noStrike">
                          <a:solidFill>
                            <a:srgbClr val="000000"/>
                          </a:solidFill>
                          <a:effectLst/>
                          <a:latin typeface="Gill Sans MT" charset="0"/>
                        </a:rPr>
                        <a:t>Piping connection</a:t>
                      </a:r>
                      <a:endParaRPr lang="en-US" sz="200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en-US" sz="1200" b="0" i="0" u="none" strike="noStrike" dirty="0">
                          <a:solidFill>
                            <a:srgbClr val="000000"/>
                          </a:solidFill>
                          <a:effectLst/>
                          <a:latin typeface="Gill Sans MT" charset="0"/>
                        </a:rPr>
                        <a:t>CPVC</a:t>
                      </a:r>
                      <a:endParaRPr lang="en-US" sz="2000" dirty="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sk-SK" sz="1200" b="0" i="0" u="none" strike="noStrike">
                          <a:solidFill>
                            <a:srgbClr val="000000"/>
                          </a:solidFill>
                          <a:effectLst/>
                          <a:latin typeface="Gill Sans MT" charset="0"/>
                        </a:rPr>
                        <a:t>ASTM D2846</a:t>
                      </a:r>
                      <a:endParaRPr lang="sk-SK" sz="200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en-US" sz="1200" b="0" i="0" u="none" strike="noStrike" dirty="0">
                          <a:solidFill>
                            <a:srgbClr val="000000"/>
                          </a:solidFill>
                          <a:effectLst/>
                          <a:latin typeface="Gill Sans MT" charset="0"/>
                        </a:rPr>
                        <a:t>Plastic Hot Water Distribution Systems</a:t>
                      </a:r>
                      <a:endParaRPr lang="en-US" sz="2000" dirty="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extLst>
                  <a:ext uri="{0D108BD9-81ED-4DB2-BD59-A6C34878D82A}">
                    <a16:rowId xmlns:a16="http://schemas.microsoft.com/office/drawing/2014/main" xmlns="" val="10002"/>
                  </a:ext>
                </a:extLst>
              </a:tr>
              <a:tr h="423573">
                <a:tc>
                  <a:txBody>
                    <a:bodyPr/>
                    <a:lstStyle/>
                    <a:p>
                      <a:pPr algn="ctr" rtl="0" fontAlgn="ctr">
                        <a:spcBef>
                          <a:spcPts val="0"/>
                        </a:spcBef>
                        <a:spcAft>
                          <a:spcPts val="0"/>
                        </a:spcAft>
                      </a:pPr>
                      <a:r>
                        <a:rPr lang="en-US" sz="1200" b="0" i="0" u="none" strike="noStrike">
                          <a:solidFill>
                            <a:srgbClr val="000000"/>
                          </a:solidFill>
                          <a:effectLst/>
                          <a:latin typeface="Gill Sans MT" charset="0"/>
                        </a:rPr>
                        <a:t>3</a:t>
                      </a:r>
                      <a:endParaRPr lang="en-US" sz="200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en-US" sz="1200" b="0" i="0" u="none" strike="noStrike">
                          <a:solidFill>
                            <a:srgbClr val="000000"/>
                          </a:solidFill>
                          <a:effectLst/>
                          <a:latin typeface="Gill Sans MT" charset="0"/>
                        </a:rPr>
                        <a:t>Thermal box </a:t>
                      </a:r>
                      <a:endParaRPr lang="en-US" sz="200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en-US" sz="1200" b="0" i="0" u="none" strike="noStrike" dirty="0">
                          <a:solidFill>
                            <a:srgbClr val="000000"/>
                          </a:solidFill>
                          <a:effectLst/>
                          <a:latin typeface="Gill Sans MT" charset="0"/>
                        </a:rPr>
                        <a:t>MDF Wood</a:t>
                      </a:r>
                      <a:endParaRPr lang="en-US" sz="2000" dirty="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mr-IN" sz="1200" b="0" i="0" u="none" strike="noStrike">
                          <a:solidFill>
                            <a:srgbClr val="000000"/>
                          </a:solidFill>
                          <a:effectLst/>
                          <a:latin typeface="Gill Sans MT" charset="0"/>
                        </a:rPr>
                        <a:t>ASTM D5664 - 17</a:t>
                      </a:r>
                      <a:endParaRPr lang="mr-IN" sz="200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en-US" sz="1200" b="0" i="0" u="none" strike="noStrike" dirty="0">
                          <a:solidFill>
                            <a:srgbClr val="000000"/>
                          </a:solidFill>
                          <a:effectLst/>
                          <a:latin typeface="Gill Sans MT" charset="0"/>
                        </a:rPr>
                        <a:t>Wood of Elevated Temperatures Surface</a:t>
                      </a:r>
                      <a:endParaRPr lang="en-US" sz="2000" dirty="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extLst>
                  <a:ext uri="{0D108BD9-81ED-4DB2-BD59-A6C34878D82A}">
                    <a16:rowId xmlns:a16="http://schemas.microsoft.com/office/drawing/2014/main" xmlns="" val="10003"/>
                  </a:ext>
                </a:extLst>
              </a:tr>
              <a:tr h="494168">
                <a:tc>
                  <a:txBody>
                    <a:bodyPr/>
                    <a:lstStyle/>
                    <a:p>
                      <a:pPr algn="ctr" rtl="0" fontAlgn="ctr">
                        <a:spcBef>
                          <a:spcPts val="0"/>
                        </a:spcBef>
                        <a:spcAft>
                          <a:spcPts val="0"/>
                        </a:spcAft>
                      </a:pPr>
                      <a:r>
                        <a:rPr lang="en-US" sz="1200" b="0" i="0" u="none" strike="noStrike">
                          <a:solidFill>
                            <a:srgbClr val="000000"/>
                          </a:solidFill>
                          <a:effectLst/>
                          <a:latin typeface="Gill Sans MT" charset="0"/>
                        </a:rPr>
                        <a:t>4</a:t>
                      </a:r>
                      <a:endParaRPr lang="en-US" sz="200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en-US" sz="1200" b="0" i="0" u="none" strike="noStrike">
                          <a:solidFill>
                            <a:srgbClr val="000000"/>
                          </a:solidFill>
                          <a:effectLst/>
                          <a:latin typeface="Gill Sans MT" charset="0"/>
                        </a:rPr>
                        <a:t>Collector window</a:t>
                      </a:r>
                      <a:endParaRPr lang="en-US" sz="200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marL="0" algn="ctr" defTabSz="914400" rtl="0" eaLnBrk="1" fontAlgn="ctr" latinLnBrk="0" hangingPunct="1">
                        <a:spcBef>
                          <a:spcPts val="0"/>
                        </a:spcBef>
                        <a:spcAft>
                          <a:spcPts val="0"/>
                        </a:spcAft>
                      </a:pPr>
                      <a:r>
                        <a:rPr lang="en-US" sz="1200" b="0" i="0" u="none" strike="noStrike" kern="1200" dirty="0">
                          <a:solidFill>
                            <a:srgbClr val="000000"/>
                          </a:solidFill>
                          <a:effectLst/>
                          <a:latin typeface="Gill Sans MT" charset="0"/>
                          <a:ea typeface="+mn-ea"/>
                          <a:cs typeface="+mn-cs"/>
                        </a:rPr>
                        <a:t>Glass</a:t>
                      </a: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marL="0" algn="ctr" defTabSz="914400" rtl="0" eaLnBrk="1" fontAlgn="ctr" latinLnBrk="0" hangingPunct="1">
                        <a:spcBef>
                          <a:spcPts val="0"/>
                        </a:spcBef>
                        <a:spcAft>
                          <a:spcPts val="0"/>
                        </a:spcAft>
                      </a:pPr>
                      <a:r>
                        <a:rPr lang="mr-IN" sz="1200" b="0" i="0" u="none" strike="noStrike" kern="1200" dirty="0" smtClean="0">
                          <a:solidFill>
                            <a:srgbClr val="000000"/>
                          </a:solidFill>
                          <a:effectLst/>
                          <a:latin typeface="Gill Sans MT" charset="0"/>
                          <a:ea typeface="+mn-ea"/>
                          <a:cs typeface="+mn-cs"/>
                        </a:rPr>
                        <a:t>ASTM E765-80</a:t>
                      </a:r>
                      <a:endParaRPr lang="mr-IN" sz="1200" b="0" i="0" u="none" strike="noStrike" kern="1200" dirty="0">
                        <a:solidFill>
                          <a:srgbClr val="000000"/>
                        </a:solidFill>
                        <a:effectLst/>
                        <a:latin typeface="Gill Sans MT" charset="0"/>
                        <a:ea typeface="+mn-ea"/>
                        <a:cs typeface="+mn-cs"/>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kern="1200" dirty="0" smtClean="0">
                          <a:solidFill>
                            <a:srgbClr val="000000"/>
                          </a:solidFill>
                          <a:effectLst/>
                          <a:latin typeface="Gill Sans MT" charset="0"/>
                          <a:ea typeface="+mn-ea"/>
                          <a:cs typeface="+mn-cs"/>
                        </a:rPr>
                        <a:t>Flat Plate Solar Collectors</a:t>
                      </a: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extLst>
                  <a:ext uri="{0D108BD9-81ED-4DB2-BD59-A6C34878D82A}">
                    <a16:rowId xmlns:a16="http://schemas.microsoft.com/office/drawing/2014/main" xmlns="" val="10004"/>
                  </a:ext>
                </a:extLst>
              </a:tr>
              <a:tr h="423573">
                <a:tc>
                  <a:txBody>
                    <a:bodyPr/>
                    <a:lstStyle/>
                    <a:p>
                      <a:pPr algn="ctr" rtl="0" fontAlgn="ctr">
                        <a:spcBef>
                          <a:spcPts val="0"/>
                        </a:spcBef>
                        <a:spcAft>
                          <a:spcPts val="0"/>
                        </a:spcAft>
                      </a:pPr>
                      <a:r>
                        <a:rPr lang="en-US" sz="1200" b="0" i="0" u="none" strike="noStrike">
                          <a:solidFill>
                            <a:srgbClr val="000000"/>
                          </a:solidFill>
                          <a:effectLst/>
                          <a:latin typeface="Gill Sans MT" charset="0"/>
                        </a:rPr>
                        <a:t>5</a:t>
                      </a:r>
                      <a:endParaRPr lang="en-US" sz="200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en-US" sz="1200" b="0" i="0" u="none" strike="noStrike">
                          <a:solidFill>
                            <a:srgbClr val="000000"/>
                          </a:solidFill>
                          <a:effectLst/>
                          <a:latin typeface="Gill Sans MT" charset="0"/>
                        </a:rPr>
                        <a:t>Solar Diffuser</a:t>
                      </a:r>
                      <a:endParaRPr lang="en-US" sz="200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en-US" sz="1200" b="0" i="0" u="none" strike="noStrike">
                          <a:solidFill>
                            <a:srgbClr val="000000"/>
                          </a:solidFill>
                          <a:effectLst/>
                          <a:latin typeface="Gill Sans MT" charset="0"/>
                        </a:rPr>
                        <a:t>Aluminum Alloy</a:t>
                      </a:r>
                      <a:endParaRPr lang="en-US" sz="200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sk-SK" sz="1200" b="0" i="0" u="none" strike="noStrike" dirty="0">
                          <a:solidFill>
                            <a:srgbClr val="000000"/>
                          </a:solidFill>
                          <a:effectLst/>
                          <a:latin typeface="Gill Sans MT" charset="0"/>
                        </a:rPr>
                        <a:t>ASTM B209M</a:t>
                      </a:r>
                      <a:endParaRPr lang="sk-SK" sz="2000" dirty="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en-US" sz="1200" b="0" i="0" u="none" strike="noStrike">
                          <a:solidFill>
                            <a:srgbClr val="000000"/>
                          </a:solidFill>
                          <a:effectLst/>
                          <a:latin typeface="Gill Sans MT" charset="0"/>
                        </a:rPr>
                        <a:t>Aluminum-Alloy Sheet and Plate</a:t>
                      </a:r>
                      <a:endParaRPr lang="en-US" sz="200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extLst>
                  <a:ext uri="{0D108BD9-81ED-4DB2-BD59-A6C34878D82A}">
                    <a16:rowId xmlns:a16="http://schemas.microsoft.com/office/drawing/2014/main" xmlns="" val="10005"/>
                  </a:ext>
                </a:extLst>
              </a:tr>
              <a:tr h="494168">
                <a:tc>
                  <a:txBody>
                    <a:bodyPr/>
                    <a:lstStyle/>
                    <a:p>
                      <a:pPr algn="ctr" rtl="0" fontAlgn="ctr">
                        <a:spcBef>
                          <a:spcPts val="0"/>
                        </a:spcBef>
                        <a:spcAft>
                          <a:spcPts val="0"/>
                        </a:spcAft>
                      </a:pPr>
                      <a:r>
                        <a:rPr lang="en-US" sz="1200" b="0" i="0" u="none" strike="noStrike">
                          <a:solidFill>
                            <a:srgbClr val="000000"/>
                          </a:solidFill>
                          <a:effectLst/>
                          <a:latin typeface="Gill Sans MT" charset="0"/>
                        </a:rPr>
                        <a:t>6</a:t>
                      </a:r>
                      <a:endParaRPr lang="en-US" sz="200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en-US" sz="1200" b="0" i="0" u="none" strike="noStrike" dirty="0">
                          <a:solidFill>
                            <a:srgbClr val="000000"/>
                          </a:solidFill>
                          <a:effectLst/>
                          <a:latin typeface="Gill Sans MT" charset="0"/>
                        </a:rPr>
                        <a:t>Hoses connection</a:t>
                      </a:r>
                      <a:endParaRPr lang="en-US" sz="2000" dirty="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en-US" sz="1200" b="0" i="0" u="none" strike="noStrike">
                          <a:solidFill>
                            <a:srgbClr val="000000"/>
                          </a:solidFill>
                          <a:effectLst/>
                          <a:latin typeface="Gill Sans MT" charset="0"/>
                        </a:rPr>
                        <a:t>Thermoplastic</a:t>
                      </a:r>
                      <a:endParaRPr lang="en-US" sz="200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mr-IN" sz="1200" b="0" i="0" u="none" strike="noStrike" dirty="0">
                          <a:solidFill>
                            <a:srgbClr val="000000"/>
                          </a:solidFill>
                          <a:effectLst/>
                          <a:latin typeface="Gill Sans MT" charset="0"/>
                        </a:rPr>
                        <a:t>ASTM F645 - 15a</a:t>
                      </a:r>
                      <a:endParaRPr lang="mr-IN" sz="2000" dirty="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tc>
                  <a:txBody>
                    <a:bodyPr/>
                    <a:lstStyle/>
                    <a:p>
                      <a:pPr algn="ctr" rtl="0" fontAlgn="ctr">
                        <a:spcBef>
                          <a:spcPts val="0"/>
                        </a:spcBef>
                        <a:spcAft>
                          <a:spcPts val="0"/>
                        </a:spcAft>
                      </a:pPr>
                      <a:r>
                        <a:rPr lang="en-US" sz="1200" b="0" i="0" u="none" strike="noStrike" dirty="0">
                          <a:solidFill>
                            <a:srgbClr val="000000"/>
                          </a:solidFill>
                          <a:effectLst/>
                          <a:latin typeface="Gill Sans MT" charset="0"/>
                        </a:rPr>
                        <a:t>Thermoplastic Water- Pressure Piping Systems</a:t>
                      </a:r>
                      <a:endParaRPr lang="en-US" sz="2000" dirty="0">
                        <a:effectLst/>
                      </a:endParaRPr>
                    </a:p>
                  </a:txBody>
                  <a:tcPr marL="4540" marR="4540" marT="4540" marB="32691" anchor="ctr">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FFFFFF"/>
                      </a:solidFill>
                      <a:prstDash val="solid"/>
                      <a:round/>
                      <a:headEnd type="none" w="med" len="med"/>
                      <a:tailEnd type="none" w="med" len="med"/>
                    </a:lnB>
                    <a:solidFill>
                      <a:srgbClr val="E7E7E9"/>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521813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specification </a:t>
            </a:r>
          </a:p>
        </p:txBody>
      </p:sp>
      <p:graphicFrame>
        <p:nvGraphicFramePr>
          <p:cNvPr id="9" name="Content Placeholder 3"/>
          <p:cNvGraphicFramePr>
            <a:graphicFrameLocks/>
          </p:cNvGraphicFramePr>
          <p:nvPr>
            <p:extLst>
              <p:ext uri="{D42A27DB-BD31-4B8C-83A1-F6EECF244321}">
                <p14:modId xmlns:p14="http://schemas.microsoft.com/office/powerpoint/2010/main" val="2566428950"/>
              </p:ext>
            </p:extLst>
          </p:nvPr>
        </p:nvGraphicFramePr>
        <p:xfrm>
          <a:off x="844606" y="1976096"/>
          <a:ext cx="5556192" cy="4424814"/>
        </p:xfrm>
        <a:graphic>
          <a:graphicData uri="http://schemas.openxmlformats.org/drawingml/2006/table">
            <a:tbl>
              <a:tblPr>
                <a:tableStyleId>{5C22544A-7EE6-4342-B048-85BDC9FD1C3A}</a:tableStyleId>
              </a:tblPr>
              <a:tblGrid>
                <a:gridCol w="3259632">
                  <a:extLst>
                    <a:ext uri="{9D8B030D-6E8A-4147-A177-3AD203B41FA5}">
                      <a16:colId xmlns:a16="http://schemas.microsoft.com/office/drawing/2014/main" xmlns="" val="20000"/>
                    </a:ext>
                  </a:extLst>
                </a:gridCol>
                <a:gridCol w="2296560">
                  <a:extLst>
                    <a:ext uri="{9D8B030D-6E8A-4147-A177-3AD203B41FA5}">
                      <a16:colId xmlns:a16="http://schemas.microsoft.com/office/drawing/2014/main" xmlns="" val="20001"/>
                    </a:ext>
                  </a:extLst>
                </a:gridCol>
              </a:tblGrid>
              <a:tr h="535612">
                <a:tc gridSpan="2">
                  <a:txBody>
                    <a:bodyPr/>
                    <a:lstStyle/>
                    <a:p>
                      <a:pPr marL="0" algn="ctr" defTabSz="914400" rtl="0" eaLnBrk="1" fontAlgn="ctr" latinLnBrk="0" hangingPunct="1"/>
                      <a:r>
                        <a:rPr lang="en-US" sz="1800" b="1" u="none" strike="noStrike" kern="1200" dirty="0">
                          <a:solidFill>
                            <a:schemeClr val="bg1"/>
                          </a:solidFill>
                          <a:effectLst/>
                          <a:latin typeface="Arial" panose="020B0604020202020204" pitchFamily="34" charset="0"/>
                          <a:ea typeface="+mn-ea"/>
                          <a:cs typeface="Arial" panose="020B0604020202020204" pitchFamily="34" charset="0"/>
                        </a:rPr>
                        <a:t>Thermal collector Box</a:t>
                      </a:r>
                    </a:p>
                  </a:txBody>
                  <a:tcPr marL="6216" marR="6216" marT="6216" marB="0" anchor="ctr">
                    <a:solidFill>
                      <a:srgbClr val="1A3260"/>
                    </a:solidFill>
                  </a:tcPr>
                </a:tc>
                <a:tc hMerge="1">
                  <a:txBody>
                    <a:bodyPr/>
                    <a:lstStyle/>
                    <a:p>
                      <a:endParaRPr lang="en-US"/>
                    </a:p>
                  </a:txBody>
                  <a:tcPr/>
                </a:tc>
                <a:extLst>
                  <a:ext uri="{0D108BD9-81ED-4DB2-BD59-A6C34878D82A}">
                    <a16:rowId xmlns:a16="http://schemas.microsoft.com/office/drawing/2014/main" xmlns="" val="10000"/>
                  </a:ext>
                </a:extLst>
              </a:tr>
              <a:tr h="379106">
                <a:tc>
                  <a:txBody>
                    <a:bodyPr/>
                    <a:lstStyle/>
                    <a:p>
                      <a:pPr marL="0" algn="ctr" defTabSz="914400" rtl="0" eaLnBrk="1" fontAlgn="ctr" latinLnBrk="0" hangingPunct="1"/>
                      <a:r>
                        <a:rPr lang="en-US" sz="1600" u="none" strike="noStrike" kern="1200" dirty="0">
                          <a:solidFill>
                            <a:schemeClr val="bg1"/>
                          </a:solidFill>
                          <a:effectLst/>
                          <a:latin typeface="Arial" panose="020B0604020202020204" pitchFamily="34" charset="0"/>
                          <a:ea typeface="+mn-ea"/>
                          <a:cs typeface="Arial" panose="020B0604020202020204" pitchFamily="34" charset="0"/>
                        </a:rPr>
                        <a:t>specification</a:t>
                      </a:r>
                    </a:p>
                  </a:txBody>
                  <a:tcPr marL="6216" marR="6216" marT="6216" marB="0" anchor="ctr">
                    <a:solidFill>
                      <a:srgbClr val="1A3260"/>
                    </a:solidFill>
                  </a:tcPr>
                </a:tc>
                <a:tc>
                  <a:txBody>
                    <a:bodyPr/>
                    <a:lstStyle/>
                    <a:p>
                      <a:pPr marL="0" algn="ctr" defTabSz="914400" rtl="0" eaLnBrk="1" fontAlgn="ctr" latinLnBrk="0" hangingPunct="1"/>
                      <a:r>
                        <a:rPr lang="en-US" sz="1600" u="none" strike="noStrike" kern="1200" dirty="0">
                          <a:solidFill>
                            <a:schemeClr val="bg1"/>
                          </a:solidFill>
                          <a:effectLst/>
                          <a:latin typeface="Arial" panose="020B0604020202020204" pitchFamily="34" charset="0"/>
                          <a:ea typeface="+mn-ea"/>
                          <a:cs typeface="Arial" panose="020B0604020202020204" pitchFamily="34" charset="0"/>
                        </a:rPr>
                        <a:t>Description</a:t>
                      </a:r>
                    </a:p>
                  </a:txBody>
                  <a:tcPr marL="6216" marR="6216" marT="6216" marB="0" anchor="ctr">
                    <a:solidFill>
                      <a:srgbClr val="1A3260"/>
                    </a:solidFill>
                  </a:tcPr>
                </a:tc>
                <a:extLst>
                  <a:ext uri="{0D108BD9-81ED-4DB2-BD59-A6C34878D82A}">
                    <a16:rowId xmlns:a16="http://schemas.microsoft.com/office/drawing/2014/main" xmlns="" val="10001"/>
                  </a:ext>
                </a:extLst>
              </a:tr>
              <a:tr h="292508">
                <a:tc>
                  <a:txBody>
                    <a:bodyPr/>
                    <a:lstStyle/>
                    <a:p>
                      <a:pPr marL="0" marR="0" lvl="0" indent="0" algn="ctr" rtl="0">
                        <a:spcBef>
                          <a:spcPts val="0"/>
                        </a:spcBef>
                        <a:spcAft>
                          <a:spcPts val="0"/>
                        </a:spcAft>
                        <a:buNone/>
                      </a:pPr>
                      <a:r>
                        <a:rPr lang="en-US" sz="1400" u="none" strike="noStrike" cap="none" dirty="0">
                          <a:solidFill>
                            <a:schemeClr val="dk1"/>
                          </a:solidFill>
                          <a:latin typeface="Arial"/>
                          <a:ea typeface="Arial"/>
                          <a:cs typeface="Arial"/>
                          <a:sym typeface="Arial"/>
                        </a:rPr>
                        <a:t>Material of front side</a:t>
                      </a:r>
                      <a:endParaRPr dirty="0"/>
                    </a:p>
                  </a:txBody>
                  <a:tcPr marL="6225" marR="6225" marT="6225" marB="0" anchor="ctr"/>
                </a:tc>
                <a:tc>
                  <a:txBody>
                    <a:bodyPr/>
                    <a:lstStyle/>
                    <a:p>
                      <a:pPr marL="0" marR="0" lvl="0" indent="0" algn="ctr" rtl="0">
                        <a:spcBef>
                          <a:spcPts val="0"/>
                        </a:spcBef>
                        <a:spcAft>
                          <a:spcPts val="0"/>
                        </a:spcAft>
                        <a:buNone/>
                      </a:pPr>
                      <a:r>
                        <a:rPr lang="en-US" sz="1400" u="none" strike="noStrike" cap="none">
                          <a:solidFill>
                            <a:schemeClr val="dk1"/>
                          </a:solidFill>
                          <a:latin typeface="Arial"/>
                          <a:ea typeface="Arial"/>
                          <a:cs typeface="Arial"/>
                          <a:sym typeface="Arial"/>
                        </a:rPr>
                        <a:t>Glass </a:t>
                      </a:r>
                      <a:endParaRPr/>
                    </a:p>
                  </a:txBody>
                  <a:tcPr marL="6225" marR="6225" marT="6225" marB="0" anchor="ctr"/>
                </a:tc>
                <a:extLst>
                  <a:ext uri="{0D108BD9-81ED-4DB2-BD59-A6C34878D82A}">
                    <a16:rowId xmlns:a16="http://schemas.microsoft.com/office/drawing/2014/main" xmlns="" val="10002"/>
                  </a:ext>
                </a:extLst>
              </a:tr>
              <a:tr h="292508">
                <a:tc>
                  <a:txBody>
                    <a:bodyPr/>
                    <a:lstStyle/>
                    <a:p>
                      <a:pPr marL="0" marR="0" lvl="0" indent="0" algn="ctr" rtl="0">
                        <a:spcBef>
                          <a:spcPts val="0"/>
                        </a:spcBef>
                        <a:spcAft>
                          <a:spcPts val="0"/>
                        </a:spcAft>
                        <a:buNone/>
                      </a:pPr>
                      <a:r>
                        <a:rPr lang="en-US" sz="1400" u="none" strike="noStrike" cap="none" dirty="0">
                          <a:solidFill>
                            <a:schemeClr val="dk1"/>
                          </a:solidFill>
                          <a:latin typeface="Arial"/>
                          <a:ea typeface="Arial"/>
                          <a:cs typeface="Arial"/>
                          <a:sym typeface="Arial"/>
                        </a:rPr>
                        <a:t>Material of the box</a:t>
                      </a:r>
                      <a:endParaRPr dirty="0"/>
                    </a:p>
                  </a:txBody>
                  <a:tcPr marL="6225" marR="6225" marT="6225" marB="0" anchor="ctr"/>
                </a:tc>
                <a:tc>
                  <a:txBody>
                    <a:bodyPr/>
                    <a:lstStyle/>
                    <a:p>
                      <a:pPr marL="0" marR="0" lvl="0" indent="0" algn="ctr" rtl="0">
                        <a:spcBef>
                          <a:spcPts val="0"/>
                        </a:spcBef>
                        <a:spcAft>
                          <a:spcPts val="0"/>
                        </a:spcAft>
                        <a:buNone/>
                      </a:pPr>
                      <a:r>
                        <a:rPr lang="en-US" sz="1400" u="none" strike="noStrike" cap="none">
                          <a:solidFill>
                            <a:schemeClr val="dk1"/>
                          </a:solidFill>
                          <a:latin typeface="Arial"/>
                          <a:ea typeface="Arial"/>
                          <a:cs typeface="Arial"/>
                          <a:sym typeface="Arial"/>
                        </a:rPr>
                        <a:t>Wood</a:t>
                      </a:r>
                      <a:endParaRPr/>
                    </a:p>
                  </a:txBody>
                  <a:tcPr marL="6225" marR="6225" marT="6225" marB="0" anchor="ctr"/>
                </a:tc>
                <a:extLst>
                  <a:ext uri="{0D108BD9-81ED-4DB2-BD59-A6C34878D82A}">
                    <a16:rowId xmlns:a16="http://schemas.microsoft.com/office/drawing/2014/main" xmlns="" val="10003"/>
                  </a:ext>
                </a:extLst>
              </a:tr>
              <a:tr h="292508">
                <a:tc>
                  <a:txBody>
                    <a:bodyPr/>
                    <a:lstStyle/>
                    <a:p>
                      <a:pPr marL="0" marR="0" lvl="0" indent="0" algn="ctr" rtl="0">
                        <a:spcBef>
                          <a:spcPts val="0"/>
                        </a:spcBef>
                        <a:spcAft>
                          <a:spcPts val="0"/>
                        </a:spcAft>
                        <a:buNone/>
                      </a:pPr>
                      <a:r>
                        <a:rPr lang="en-US" sz="1400" u="none" strike="noStrike" cap="none" dirty="0">
                          <a:solidFill>
                            <a:schemeClr val="dk1"/>
                          </a:solidFill>
                          <a:latin typeface="Arial"/>
                          <a:ea typeface="Arial"/>
                          <a:cs typeface="Arial"/>
                          <a:sym typeface="Arial"/>
                        </a:rPr>
                        <a:t>Internal lining </a:t>
                      </a:r>
                      <a:endParaRPr dirty="0"/>
                    </a:p>
                  </a:txBody>
                  <a:tcPr marL="6225" marR="6225" marT="6225" marB="0" anchor="ctr"/>
                </a:tc>
                <a:tc>
                  <a:txBody>
                    <a:bodyPr/>
                    <a:lstStyle/>
                    <a:p>
                      <a:pPr marL="0" marR="0" lvl="0" indent="0" algn="ctr" rtl="0">
                        <a:spcBef>
                          <a:spcPts val="0"/>
                        </a:spcBef>
                        <a:spcAft>
                          <a:spcPts val="0"/>
                        </a:spcAft>
                        <a:buNone/>
                      </a:pPr>
                      <a:r>
                        <a:rPr lang="en-US" sz="1400" u="none" strike="noStrike" cap="none">
                          <a:solidFill>
                            <a:schemeClr val="dk1"/>
                          </a:solidFill>
                          <a:latin typeface="Arial"/>
                          <a:ea typeface="Arial"/>
                          <a:cs typeface="Arial"/>
                          <a:sym typeface="Arial"/>
                        </a:rPr>
                        <a:t>Aluminum sheet</a:t>
                      </a:r>
                      <a:endParaRPr/>
                    </a:p>
                  </a:txBody>
                  <a:tcPr marL="6225" marR="6225" marT="6225" marB="0" anchor="ctr"/>
                </a:tc>
                <a:extLst>
                  <a:ext uri="{0D108BD9-81ED-4DB2-BD59-A6C34878D82A}">
                    <a16:rowId xmlns:a16="http://schemas.microsoft.com/office/drawing/2014/main" xmlns="" val="10004"/>
                  </a:ext>
                </a:extLst>
              </a:tr>
              <a:tr h="292508">
                <a:tc>
                  <a:txBody>
                    <a:bodyPr/>
                    <a:lstStyle/>
                    <a:p>
                      <a:pPr marL="0" marR="0" lvl="0" indent="0" algn="ctr" rtl="0">
                        <a:spcBef>
                          <a:spcPts val="0"/>
                        </a:spcBef>
                        <a:spcAft>
                          <a:spcPts val="0"/>
                        </a:spcAft>
                        <a:buNone/>
                      </a:pPr>
                      <a:r>
                        <a:rPr lang="en-US" sz="1400" u="none" strike="noStrike" cap="none" dirty="0" smtClean="0">
                          <a:solidFill>
                            <a:schemeClr val="dk1"/>
                          </a:solidFill>
                          <a:latin typeface="Arial"/>
                          <a:ea typeface="Arial"/>
                          <a:cs typeface="Arial"/>
                          <a:sym typeface="Arial"/>
                        </a:rPr>
                        <a:t>Weight</a:t>
                      </a:r>
                      <a:endParaRPr sz="1400" u="none" strike="noStrike" cap="none" dirty="0">
                        <a:solidFill>
                          <a:schemeClr val="dk1"/>
                        </a:solidFill>
                        <a:latin typeface="Arial"/>
                        <a:ea typeface="Arial"/>
                        <a:cs typeface="Arial"/>
                        <a:sym typeface="Arial"/>
                      </a:endParaRPr>
                    </a:p>
                  </a:txBody>
                  <a:tcPr marL="6225" marR="6225" marT="6225" marB="0" anchor="ctr"/>
                </a:tc>
                <a:tc>
                  <a:txBody>
                    <a:bodyPr/>
                    <a:lstStyle/>
                    <a:p>
                      <a:pPr marL="0" marR="0" lvl="0" indent="0" algn="ctr" rtl="0">
                        <a:spcBef>
                          <a:spcPts val="0"/>
                        </a:spcBef>
                        <a:spcAft>
                          <a:spcPts val="0"/>
                        </a:spcAft>
                        <a:buNone/>
                      </a:pPr>
                      <a:r>
                        <a:rPr lang="en-US" sz="1400" u="none" strike="noStrike" cap="none" dirty="0">
                          <a:solidFill>
                            <a:schemeClr val="dk1"/>
                          </a:solidFill>
                          <a:latin typeface="Arial"/>
                          <a:ea typeface="Arial"/>
                          <a:cs typeface="Arial"/>
                          <a:sym typeface="Arial"/>
                        </a:rPr>
                        <a:t> 2 kg</a:t>
                      </a:r>
                      <a:endParaRPr dirty="0"/>
                    </a:p>
                  </a:txBody>
                  <a:tcPr marL="6225" marR="6225" marT="6225" marB="0" anchor="ctr"/>
                </a:tc>
                <a:extLst>
                  <a:ext uri="{0D108BD9-81ED-4DB2-BD59-A6C34878D82A}">
                    <a16:rowId xmlns:a16="http://schemas.microsoft.com/office/drawing/2014/main" xmlns="" val="10005"/>
                  </a:ext>
                </a:extLst>
              </a:tr>
              <a:tr h="292508">
                <a:tc>
                  <a:txBody>
                    <a:bodyPr/>
                    <a:lstStyle/>
                    <a:p>
                      <a:pPr marL="0" marR="0" lvl="0" indent="0" algn="ctr" rtl="0">
                        <a:spcBef>
                          <a:spcPts val="0"/>
                        </a:spcBef>
                        <a:spcAft>
                          <a:spcPts val="0"/>
                        </a:spcAft>
                        <a:buNone/>
                      </a:pPr>
                      <a:r>
                        <a:rPr lang="en-US" sz="1400" u="none" strike="noStrike" cap="none" dirty="0" smtClean="0">
                          <a:solidFill>
                            <a:schemeClr val="dk1"/>
                          </a:solidFill>
                          <a:latin typeface="Arial"/>
                          <a:ea typeface="Arial"/>
                          <a:cs typeface="Arial"/>
                          <a:sym typeface="Arial"/>
                        </a:rPr>
                        <a:t>Length</a:t>
                      </a:r>
                      <a:endParaRPr dirty="0"/>
                    </a:p>
                  </a:txBody>
                  <a:tcPr marL="6225" marR="6225" marT="6225" marB="0" anchor="ctr"/>
                </a:tc>
                <a:tc>
                  <a:txBody>
                    <a:bodyPr/>
                    <a:lstStyle/>
                    <a:p>
                      <a:pPr marL="0" marR="0" lvl="0" indent="0" algn="ctr" rtl="0">
                        <a:spcBef>
                          <a:spcPts val="0"/>
                        </a:spcBef>
                        <a:spcAft>
                          <a:spcPts val="0"/>
                        </a:spcAft>
                        <a:buNone/>
                      </a:pPr>
                      <a:r>
                        <a:rPr lang="en-US" sz="1400" u="none" strike="noStrike" cap="none" dirty="0">
                          <a:solidFill>
                            <a:schemeClr val="dk1"/>
                          </a:solidFill>
                          <a:latin typeface="Arial"/>
                          <a:ea typeface="Arial"/>
                          <a:cs typeface="Arial"/>
                          <a:sym typeface="Arial"/>
                        </a:rPr>
                        <a:t>0.53 M</a:t>
                      </a:r>
                      <a:endParaRPr dirty="0"/>
                    </a:p>
                  </a:txBody>
                  <a:tcPr marL="6225" marR="6225" marT="6225" marB="0" anchor="ctr"/>
                </a:tc>
                <a:extLst>
                  <a:ext uri="{0D108BD9-81ED-4DB2-BD59-A6C34878D82A}">
                    <a16:rowId xmlns:a16="http://schemas.microsoft.com/office/drawing/2014/main" xmlns="" val="10006"/>
                  </a:ext>
                </a:extLst>
              </a:tr>
              <a:tr h="292508">
                <a:tc>
                  <a:txBody>
                    <a:bodyPr/>
                    <a:lstStyle/>
                    <a:p>
                      <a:pPr marL="0" marR="0" lvl="0" indent="0" algn="ctr" rtl="0">
                        <a:spcBef>
                          <a:spcPts val="0"/>
                        </a:spcBef>
                        <a:spcAft>
                          <a:spcPts val="0"/>
                        </a:spcAft>
                        <a:buNone/>
                      </a:pPr>
                      <a:r>
                        <a:rPr lang="en-US" sz="1400" u="none" strike="noStrike" cap="none" dirty="0" smtClean="0">
                          <a:solidFill>
                            <a:schemeClr val="dk1"/>
                          </a:solidFill>
                          <a:latin typeface="Arial"/>
                          <a:ea typeface="Arial"/>
                          <a:cs typeface="Arial"/>
                          <a:sym typeface="Arial"/>
                        </a:rPr>
                        <a:t>Width</a:t>
                      </a:r>
                      <a:endParaRPr dirty="0"/>
                    </a:p>
                  </a:txBody>
                  <a:tcPr marL="6225" marR="6225" marT="6225" marB="0" anchor="ctr"/>
                </a:tc>
                <a:tc>
                  <a:txBody>
                    <a:bodyPr/>
                    <a:lstStyle/>
                    <a:p>
                      <a:pPr marL="0" marR="0" lvl="0" indent="0" algn="ctr" rtl="0">
                        <a:spcBef>
                          <a:spcPts val="0"/>
                        </a:spcBef>
                        <a:spcAft>
                          <a:spcPts val="0"/>
                        </a:spcAft>
                        <a:buNone/>
                      </a:pPr>
                      <a:r>
                        <a:rPr lang="en-US" sz="1400" u="none" strike="noStrike" cap="none">
                          <a:solidFill>
                            <a:schemeClr val="dk1"/>
                          </a:solidFill>
                          <a:latin typeface="Arial"/>
                          <a:ea typeface="Arial"/>
                          <a:cs typeface="Arial"/>
                          <a:sym typeface="Arial"/>
                        </a:rPr>
                        <a:t>0.53M</a:t>
                      </a:r>
                      <a:endParaRPr sz="1400" u="none" strike="noStrike" cap="none">
                        <a:solidFill>
                          <a:schemeClr val="dk1"/>
                        </a:solidFill>
                        <a:latin typeface="Arial"/>
                        <a:ea typeface="Arial"/>
                        <a:cs typeface="Arial"/>
                        <a:sym typeface="Arial"/>
                      </a:endParaRPr>
                    </a:p>
                  </a:txBody>
                  <a:tcPr marL="6225" marR="6225" marT="6225" marB="0" anchor="ctr"/>
                </a:tc>
                <a:extLst>
                  <a:ext uri="{0D108BD9-81ED-4DB2-BD59-A6C34878D82A}">
                    <a16:rowId xmlns:a16="http://schemas.microsoft.com/office/drawing/2014/main" xmlns="" val="10007"/>
                  </a:ext>
                </a:extLst>
              </a:tr>
              <a:tr h="292508">
                <a:tc>
                  <a:txBody>
                    <a:bodyPr/>
                    <a:lstStyle/>
                    <a:p>
                      <a:pPr marL="0" marR="0" lvl="0" indent="0" algn="ctr" rtl="0">
                        <a:spcBef>
                          <a:spcPts val="0"/>
                        </a:spcBef>
                        <a:spcAft>
                          <a:spcPts val="0"/>
                        </a:spcAft>
                        <a:buNone/>
                      </a:pPr>
                      <a:r>
                        <a:rPr lang="en-US" sz="1400" u="none" strike="noStrike" cap="none" dirty="0" smtClean="0">
                          <a:solidFill>
                            <a:schemeClr val="dk1"/>
                          </a:solidFill>
                          <a:latin typeface="Arial"/>
                          <a:ea typeface="Arial"/>
                          <a:cs typeface="Arial"/>
                          <a:sym typeface="Arial"/>
                        </a:rPr>
                        <a:t>Depth</a:t>
                      </a:r>
                      <a:endParaRPr dirty="0"/>
                    </a:p>
                  </a:txBody>
                  <a:tcPr marL="6225" marR="6225" marT="6225" marB="0" anchor="ctr"/>
                </a:tc>
                <a:tc>
                  <a:txBody>
                    <a:bodyPr/>
                    <a:lstStyle/>
                    <a:p>
                      <a:pPr marL="0" marR="0" lvl="0" indent="0" algn="ctr" rtl="0">
                        <a:spcBef>
                          <a:spcPts val="0"/>
                        </a:spcBef>
                        <a:spcAft>
                          <a:spcPts val="0"/>
                        </a:spcAft>
                        <a:buNone/>
                      </a:pPr>
                      <a:r>
                        <a:rPr lang="en-US" sz="1400" u="none" strike="noStrike" cap="none">
                          <a:solidFill>
                            <a:schemeClr val="dk1"/>
                          </a:solidFill>
                          <a:latin typeface="Arial"/>
                          <a:ea typeface="Arial"/>
                          <a:cs typeface="Arial"/>
                          <a:sym typeface="Arial"/>
                        </a:rPr>
                        <a:t>0.515 M</a:t>
                      </a:r>
                      <a:endParaRPr/>
                    </a:p>
                  </a:txBody>
                  <a:tcPr marL="6225" marR="6225" marT="6225" marB="0" anchor="ctr"/>
                </a:tc>
                <a:extLst>
                  <a:ext uri="{0D108BD9-81ED-4DB2-BD59-A6C34878D82A}">
                    <a16:rowId xmlns:a16="http://schemas.microsoft.com/office/drawing/2014/main" xmlns="" val="10008"/>
                  </a:ext>
                </a:extLst>
              </a:tr>
              <a:tr h="292508">
                <a:tc>
                  <a:txBody>
                    <a:bodyPr/>
                    <a:lstStyle/>
                    <a:p>
                      <a:pPr marL="0" marR="0" lvl="0" indent="0" algn="ctr" rtl="0">
                        <a:spcBef>
                          <a:spcPts val="0"/>
                        </a:spcBef>
                        <a:spcAft>
                          <a:spcPts val="0"/>
                        </a:spcAft>
                        <a:buNone/>
                      </a:pPr>
                      <a:r>
                        <a:rPr lang="en-US" sz="1400" u="none" strike="noStrike" cap="none" dirty="0" smtClean="0">
                          <a:solidFill>
                            <a:schemeClr val="dk1"/>
                          </a:solidFill>
                          <a:latin typeface="Arial"/>
                          <a:ea typeface="Arial"/>
                          <a:cs typeface="Arial"/>
                          <a:sym typeface="Arial"/>
                        </a:rPr>
                        <a:t>Color</a:t>
                      </a:r>
                      <a:endParaRPr dirty="0"/>
                    </a:p>
                  </a:txBody>
                  <a:tcPr marL="6225" marR="6225" marT="6225" marB="0" anchor="ctr"/>
                </a:tc>
                <a:tc>
                  <a:txBody>
                    <a:bodyPr/>
                    <a:lstStyle/>
                    <a:p>
                      <a:pPr marL="0" marR="0" lvl="0" indent="0" algn="ctr" rtl="0">
                        <a:spcBef>
                          <a:spcPts val="0"/>
                        </a:spcBef>
                        <a:spcAft>
                          <a:spcPts val="0"/>
                        </a:spcAft>
                        <a:buNone/>
                      </a:pPr>
                      <a:r>
                        <a:rPr lang="en-US" sz="1400" u="none" strike="noStrike" cap="none">
                          <a:solidFill>
                            <a:schemeClr val="dk1"/>
                          </a:solidFill>
                          <a:latin typeface="Arial"/>
                          <a:ea typeface="Arial"/>
                          <a:cs typeface="Arial"/>
                          <a:sym typeface="Arial"/>
                        </a:rPr>
                        <a:t>  Black</a:t>
                      </a:r>
                      <a:endParaRPr/>
                    </a:p>
                  </a:txBody>
                  <a:tcPr marL="6225" marR="6225" marT="6225" marB="0" anchor="ctr"/>
                </a:tc>
                <a:extLst>
                  <a:ext uri="{0D108BD9-81ED-4DB2-BD59-A6C34878D82A}">
                    <a16:rowId xmlns:a16="http://schemas.microsoft.com/office/drawing/2014/main" xmlns="" val="10009"/>
                  </a:ext>
                </a:extLst>
              </a:tr>
              <a:tr h="292508">
                <a:tc>
                  <a:txBody>
                    <a:bodyPr/>
                    <a:lstStyle/>
                    <a:p>
                      <a:pPr marL="0" marR="0" lvl="0" indent="0" algn="ctr" rtl="0">
                        <a:spcBef>
                          <a:spcPts val="0"/>
                        </a:spcBef>
                        <a:spcAft>
                          <a:spcPts val="0"/>
                        </a:spcAft>
                        <a:buNone/>
                      </a:pPr>
                      <a:r>
                        <a:rPr lang="en-US" sz="1400" u="none" strike="noStrike" cap="none" dirty="0" smtClean="0">
                          <a:solidFill>
                            <a:schemeClr val="dk1"/>
                          </a:solidFill>
                          <a:latin typeface="Arial"/>
                          <a:ea typeface="Arial"/>
                          <a:cs typeface="Arial"/>
                          <a:sym typeface="Arial"/>
                        </a:rPr>
                        <a:t>Absorption </a:t>
                      </a:r>
                      <a:r>
                        <a:rPr lang="en-US" sz="1400" u="none" strike="noStrike" cap="none" dirty="0">
                          <a:solidFill>
                            <a:schemeClr val="dk1"/>
                          </a:solidFill>
                          <a:latin typeface="Arial"/>
                          <a:ea typeface="Arial"/>
                          <a:cs typeface="Arial"/>
                          <a:sym typeface="Arial"/>
                        </a:rPr>
                        <a:t>Area</a:t>
                      </a:r>
                      <a:endParaRPr dirty="0"/>
                    </a:p>
                  </a:txBody>
                  <a:tcPr marL="6225" marR="6225" marT="6225" marB="0" anchor="ctr"/>
                </a:tc>
                <a:tc>
                  <a:txBody>
                    <a:bodyPr/>
                    <a:lstStyle/>
                    <a:p>
                      <a:pPr marL="0" marR="0" lvl="0" indent="0" algn="ctr" rtl="0">
                        <a:spcBef>
                          <a:spcPts val="0"/>
                        </a:spcBef>
                        <a:spcAft>
                          <a:spcPts val="0"/>
                        </a:spcAft>
                        <a:buNone/>
                      </a:pPr>
                      <a:r>
                        <a:rPr lang="en-US" sz="1400" u="none" strike="noStrike" cap="none">
                          <a:solidFill>
                            <a:schemeClr val="dk1"/>
                          </a:solidFill>
                          <a:latin typeface="Arial"/>
                          <a:ea typeface="Arial"/>
                          <a:cs typeface="Arial"/>
                          <a:sym typeface="Arial"/>
                        </a:rPr>
                        <a:t>1.5 m^2</a:t>
                      </a:r>
                      <a:endParaRPr/>
                    </a:p>
                  </a:txBody>
                  <a:tcPr marL="6225" marR="6225" marT="6225" marB="0" anchor="ctr"/>
                </a:tc>
                <a:extLst>
                  <a:ext uri="{0D108BD9-81ED-4DB2-BD59-A6C34878D82A}">
                    <a16:rowId xmlns:a16="http://schemas.microsoft.com/office/drawing/2014/main" xmlns="" val="10010"/>
                  </a:ext>
                </a:extLst>
              </a:tr>
              <a:tr h="292508">
                <a:tc>
                  <a:txBody>
                    <a:bodyPr/>
                    <a:lstStyle/>
                    <a:p>
                      <a:pPr marL="0" marR="0" lvl="0" indent="0" algn="ctr" rtl="0">
                        <a:spcBef>
                          <a:spcPts val="0"/>
                        </a:spcBef>
                        <a:spcAft>
                          <a:spcPts val="0"/>
                        </a:spcAft>
                        <a:buNone/>
                      </a:pPr>
                      <a:r>
                        <a:rPr lang="en-US" sz="1400" u="none" strike="noStrike" cap="none" dirty="0">
                          <a:solidFill>
                            <a:schemeClr val="dk1"/>
                          </a:solidFill>
                          <a:latin typeface="Arial"/>
                          <a:ea typeface="Arial"/>
                          <a:cs typeface="Arial"/>
                          <a:sym typeface="Arial"/>
                        </a:rPr>
                        <a:t>Volume</a:t>
                      </a:r>
                      <a:endParaRPr dirty="0"/>
                    </a:p>
                  </a:txBody>
                  <a:tcPr marL="6225" marR="6225" marT="6225" marB="0" anchor="ctr"/>
                </a:tc>
                <a:tc>
                  <a:txBody>
                    <a:bodyPr/>
                    <a:lstStyle/>
                    <a:p>
                      <a:pPr marL="0" marR="0" lvl="0" indent="0" algn="ctr" rtl="0">
                        <a:spcBef>
                          <a:spcPts val="0"/>
                        </a:spcBef>
                        <a:spcAft>
                          <a:spcPts val="0"/>
                        </a:spcAft>
                        <a:buNone/>
                      </a:pPr>
                      <a:r>
                        <a:rPr lang="en-US" sz="1400" u="none" strike="noStrike" cap="none">
                          <a:solidFill>
                            <a:schemeClr val="dk1"/>
                          </a:solidFill>
                          <a:latin typeface="Arial"/>
                          <a:ea typeface="Arial"/>
                          <a:cs typeface="Arial"/>
                          <a:sym typeface="Arial"/>
                        </a:rPr>
                        <a:t>0.125 m</a:t>
                      </a:r>
                      <a:endParaRPr/>
                    </a:p>
                  </a:txBody>
                  <a:tcPr marL="6225" marR="6225" marT="6225" marB="0" anchor="ctr"/>
                </a:tc>
                <a:extLst>
                  <a:ext uri="{0D108BD9-81ED-4DB2-BD59-A6C34878D82A}">
                    <a16:rowId xmlns:a16="http://schemas.microsoft.com/office/drawing/2014/main" xmlns="" val="10011"/>
                  </a:ext>
                </a:extLst>
              </a:tr>
              <a:tr h="292508">
                <a:tc>
                  <a:txBody>
                    <a:bodyPr/>
                    <a:lstStyle/>
                    <a:p>
                      <a:pPr marL="0" marR="0" lvl="0" indent="0" algn="ctr" rtl="0">
                        <a:spcBef>
                          <a:spcPts val="0"/>
                        </a:spcBef>
                        <a:spcAft>
                          <a:spcPts val="0"/>
                        </a:spcAft>
                        <a:buNone/>
                      </a:pPr>
                      <a:r>
                        <a:rPr lang="en-US" sz="1400" u="none" strike="noStrike" cap="none" dirty="0">
                          <a:solidFill>
                            <a:schemeClr val="dk1"/>
                          </a:solidFill>
                          <a:latin typeface="Arial"/>
                          <a:ea typeface="Arial"/>
                          <a:cs typeface="Arial"/>
                          <a:sym typeface="Arial"/>
                        </a:rPr>
                        <a:t>Thickness of glass</a:t>
                      </a:r>
                      <a:endParaRPr dirty="0"/>
                    </a:p>
                  </a:txBody>
                  <a:tcPr marL="6225" marR="6225" marT="6225" marB="0" anchor="ctr"/>
                </a:tc>
                <a:tc>
                  <a:txBody>
                    <a:bodyPr/>
                    <a:lstStyle/>
                    <a:p>
                      <a:pPr marL="0" marR="0" lvl="0" indent="0" algn="ctr" rtl="0">
                        <a:spcBef>
                          <a:spcPts val="0"/>
                        </a:spcBef>
                        <a:spcAft>
                          <a:spcPts val="0"/>
                        </a:spcAft>
                        <a:buNone/>
                      </a:pPr>
                      <a:r>
                        <a:rPr lang="en-US" sz="1400" u="none" strike="noStrike" cap="none">
                          <a:solidFill>
                            <a:schemeClr val="dk1"/>
                          </a:solidFill>
                          <a:latin typeface="Arial"/>
                          <a:ea typeface="Arial"/>
                          <a:cs typeface="Arial"/>
                          <a:sym typeface="Arial"/>
                        </a:rPr>
                        <a:t>0.05 m</a:t>
                      </a:r>
                      <a:endParaRPr/>
                    </a:p>
                  </a:txBody>
                  <a:tcPr marL="6225" marR="6225" marT="6225" marB="0" anchor="ctr"/>
                </a:tc>
                <a:extLst>
                  <a:ext uri="{0D108BD9-81ED-4DB2-BD59-A6C34878D82A}">
                    <a16:rowId xmlns:a16="http://schemas.microsoft.com/office/drawing/2014/main" xmlns="" val="10012"/>
                  </a:ext>
                </a:extLst>
              </a:tr>
              <a:tr h="292508">
                <a:tc>
                  <a:txBody>
                    <a:bodyPr/>
                    <a:lstStyle/>
                    <a:p>
                      <a:pPr marL="0" marR="0" lvl="0" indent="0" algn="ctr" rtl="0">
                        <a:spcBef>
                          <a:spcPts val="0"/>
                        </a:spcBef>
                        <a:spcAft>
                          <a:spcPts val="0"/>
                        </a:spcAft>
                        <a:buNone/>
                      </a:pPr>
                      <a:r>
                        <a:rPr lang="en-US" sz="1400" u="none" strike="noStrike" cap="none" dirty="0">
                          <a:solidFill>
                            <a:schemeClr val="dk1"/>
                          </a:solidFill>
                          <a:latin typeface="Arial"/>
                          <a:ea typeface="Arial"/>
                          <a:cs typeface="Arial"/>
                          <a:sym typeface="Arial"/>
                        </a:rPr>
                        <a:t>Thickness of wood</a:t>
                      </a:r>
                      <a:endParaRPr dirty="0"/>
                    </a:p>
                  </a:txBody>
                  <a:tcPr marL="6225" marR="6225" marT="6225" marB="0" anchor="ctr"/>
                </a:tc>
                <a:tc>
                  <a:txBody>
                    <a:bodyPr/>
                    <a:lstStyle/>
                    <a:p>
                      <a:pPr marL="0" marR="0" lvl="0" indent="0" algn="ctr" rtl="0">
                        <a:spcBef>
                          <a:spcPts val="0"/>
                        </a:spcBef>
                        <a:spcAft>
                          <a:spcPts val="0"/>
                        </a:spcAft>
                        <a:buNone/>
                      </a:pPr>
                      <a:r>
                        <a:rPr lang="en-US" sz="1400" u="none" strike="noStrike" cap="none" dirty="0">
                          <a:solidFill>
                            <a:schemeClr val="dk1"/>
                          </a:solidFill>
                          <a:latin typeface="Arial"/>
                          <a:ea typeface="Arial"/>
                          <a:cs typeface="Arial"/>
                          <a:sym typeface="Arial"/>
                        </a:rPr>
                        <a:t> 0.15 m</a:t>
                      </a:r>
                      <a:endParaRPr dirty="0"/>
                    </a:p>
                  </a:txBody>
                  <a:tcPr marL="6225" marR="6225" marT="6225" marB="0" anchor="ctr"/>
                </a:tc>
                <a:extLst>
                  <a:ext uri="{0D108BD9-81ED-4DB2-BD59-A6C34878D82A}">
                    <a16:rowId xmlns:a16="http://schemas.microsoft.com/office/drawing/2014/main" xmlns="" val="10013"/>
                  </a:ext>
                </a:extLst>
              </a:tr>
            </a:tbl>
          </a:graphicData>
        </a:graphic>
      </p:graphicFrame>
      <p:pic>
        <p:nvPicPr>
          <p:cNvPr id="1026" name="Picture 2" descr="C:\Users\so\Documents\PMU\ASS3\project\parts\Assem2.JPG"/>
          <p:cNvPicPr>
            <a:picLocks noChangeAspect="1" noChangeArrowheads="1"/>
          </p:cNvPicPr>
          <p:nvPr/>
        </p:nvPicPr>
        <p:blipFill rotWithShape="1">
          <a:blip r:embed="rId2">
            <a:extLst>
              <a:ext uri="{28A0092B-C50C-407E-A947-70E740481C1C}">
                <a14:useLocalDpi xmlns:a14="http://schemas.microsoft.com/office/drawing/2010/main" val="0"/>
              </a:ext>
            </a:extLst>
          </a:blip>
          <a:srcRect l="25725" t="7320" r="25695" b="6015"/>
          <a:stretch/>
        </p:blipFill>
        <p:spPr bwMode="auto">
          <a:xfrm>
            <a:off x="7208867" y="2094613"/>
            <a:ext cx="4075653" cy="4199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26373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801" t="18597" r="16225" b="40091"/>
          <a:stretch/>
        </p:blipFill>
        <p:spPr>
          <a:xfrm>
            <a:off x="1703943" y="1967424"/>
            <a:ext cx="8784113" cy="2845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r>
              <a:rPr lang="en-US" dirty="0"/>
              <a:t>design specification </a:t>
            </a:r>
          </a:p>
        </p:txBody>
      </p:sp>
      <p:graphicFrame>
        <p:nvGraphicFramePr>
          <p:cNvPr id="9" name="Content Placeholder 3"/>
          <p:cNvGraphicFramePr>
            <a:graphicFrameLocks/>
          </p:cNvGraphicFramePr>
          <p:nvPr>
            <p:extLst>
              <p:ext uri="{D42A27DB-BD31-4B8C-83A1-F6EECF244321}">
                <p14:modId xmlns:p14="http://schemas.microsoft.com/office/powerpoint/2010/main" val="2499385543"/>
              </p:ext>
            </p:extLst>
          </p:nvPr>
        </p:nvGraphicFramePr>
        <p:xfrm>
          <a:off x="2987036" y="4991476"/>
          <a:ext cx="6217926" cy="1640608"/>
        </p:xfrm>
        <a:graphic>
          <a:graphicData uri="http://schemas.openxmlformats.org/drawingml/2006/table">
            <a:tbl>
              <a:tblPr>
                <a:tableStyleId>{5C22544A-7EE6-4342-B048-85BDC9FD1C3A}</a:tableStyleId>
              </a:tblPr>
              <a:tblGrid>
                <a:gridCol w="3647849">
                  <a:extLst>
                    <a:ext uri="{9D8B030D-6E8A-4147-A177-3AD203B41FA5}">
                      <a16:colId xmlns:a16="http://schemas.microsoft.com/office/drawing/2014/main" xmlns="" val="20000"/>
                    </a:ext>
                  </a:extLst>
                </a:gridCol>
                <a:gridCol w="2570077">
                  <a:extLst>
                    <a:ext uri="{9D8B030D-6E8A-4147-A177-3AD203B41FA5}">
                      <a16:colId xmlns:a16="http://schemas.microsoft.com/office/drawing/2014/main" xmlns="" val="20001"/>
                    </a:ext>
                  </a:extLst>
                </a:gridCol>
              </a:tblGrid>
              <a:tr h="292002">
                <a:tc gridSpan="2">
                  <a:txBody>
                    <a:bodyPr/>
                    <a:lstStyle/>
                    <a:p>
                      <a:pPr marL="0" algn="ctr" defTabSz="914400" rtl="0" eaLnBrk="1" fontAlgn="ctr" latinLnBrk="0" hangingPunct="1"/>
                      <a:r>
                        <a:rPr lang="en-US" sz="1800" b="1" u="none" strike="noStrike" kern="1200" dirty="0" smtClean="0">
                          <a:solidFill>
                            <a:schemeClr val="bg1"/>
                          </a:solidFill>
                          <a:effectLst/>
                          <a:latin typeface="Arial" panose="020B0604020202020204" pitchFamily="34" charset="0"/>
                          <a:ea typeface="+mn-ea"/>
                          <a:cs typeface="Arial" panose="020B0604020202020204" pitchFamily="34" charset="0"/>
                        </a:rPr>
                        <a:t>Coils</a:t>
                      </a:r>
                    </a:p>
                  </a:txBody>
                  <a:tcPr marL="6216" marR="6216" marT="6216" marB="0" anchor="ctr">
                    <a:solidFill>
                      <a:srgbClr val="1A3260"/>
                    </a:solidFill>
                  </a:tcPr>
                </a:tc>
                <a:tc hMerge="1">
                  <a:txBody>
                    <a:bodyPr/>
                    <a:lstStyle/>
                    <a:p>
                      <a:endParaRPr lang="en-US"/>
                    </a:p>
                  </a:txBody>
                  <a:tcPr/>
                </a:tc>
                <a:extLst>
                  <a:ext uri="{0D108BD9-81ED-4DB2-BD59-A6C34878D82A}">
                    <a16:rowId xmlns:a16="http://schemas.microsoft.com/office/drawing/2014/main" xmlns="" val="10000"/>
                  </a:ext>
                </a:extLst>
              </a:tr>
              <a:tr h="235342">
                <a:tc>
                  <a:txBody>
                    <a:bodyPr/>
                    <a:lstStyle/>
                    <a:p>
                      <a:pPr marL="0" algn="ctr" defTabSz="914400" rtl="0" eaLnBrk="1" fontAlgn="ctr" latinLnBrk="0" hangingPunct="1"/>
                      <a:r>
                        <a:rPr lang="en-US" sz="1600" u="none" strike="noStrike" kern="1200" dirty="0">
                          <a:solidFill>
                            <a:schemeClr val="bg1"/>
                          </a:solidFill>
                          <a:effectLst/>
                          <a:latin typeface="Arial" panose="020B0604020202020204" pitchFamily="34" charset="0"/>
                          <a:ea typeface="+mn-ea"/>
                          <a:cs typeface="Arial" panose="020B0604020202020204" pitchFamily="34" charset="0"/>
                        </a:rPr>
                        <a:t>specification</a:t>
                      </a:r>
                    </a:p>
                  </a:txBody>
                  <a:tcPr marL="6216" marR="6216" marT="6216" marB="0" anchor="ctr">
                    <a:solidFill>
                      <a:srgbClr val="1A3260"/>
                    </a:solidFill>
                  </a:tcPr>
                </a:tc>
                <a:tc>
                  <a:txBody>
                    <a:bodyPr/>
                    <a:lstStyle/>
                    <a:p>
                      <a:pPr marL="0" algn="ctr" defTabSz="914400" rtl="0" eaLnBrk="1" fontAlgn="ctr" latinLnBrk="0" hangingPunct="1"/>
                      <a:r>
                        <a:rPr lang="en-US" sz="1600" u="none" strike="noStrike" kern="1200" dirty="0">
                          <a:solidFill>
                            <a:schemeClr val="bg1"/>
                          </a:solidFill>
                          <a:effectLst/>
                          <a:latin typeface="Arial" panose="020B0604020202020204" pitchFamily="34" charset="0"/>
                          <a:ea typeface="+mn-ea"/>
                          <a:cs typeface="Arial" panose="020B0604020202020204" pitchFamily="34" charset="0"/>
                        </a:rPr>
                        <a:t>Description</a:t>
                      </a:r>
                    </a:p>
                  </a:txBody>
                  <a:tcPr marL="6216" marR="6216" marT="6216" marB="0" anchor="ctr">
                    <a:solidFill>
                      <a:srgbClr val="1A3260"/>
                    </a:solidFill>
                  </a:tcPr>
                </a:tc>
                <a:extLst>
                  <a:ext uri="{0D108BD9-81ED-4DB2-BD59-A6C34878D82A}">
                    <a16:rowId xmlns:a16="http://schemas.microsoft.com/office/drawing/2014/main" xmlns="" val="10001"/>
                  </a:ext>
                </a:extLst>
              </a:tr>
              <a:tr h="181583">
                <a:tc>
                  <a:txBody>
                    <a:bodyPr/>
                    <a:lstStyle/>
                    <a:p>
                      <a:pPr marL="0" marR="0" lvl="0" indent="0" algn="ctr" rtl="0">
                        <a:spcBef>
                          <a:spcPts val="0"/>
                        </a:spcBef>
                        <a:spcAft>
                          <a:spcPts val="0"/>
                        </a:spcAft>
                        <a:buNone/>
                      </a:pPr>
                      <a:r>
                        <a:rPr lang="en-US" sz="1400" u="none" strike="noStrike" cap="none" dirty="0">
                          <a:latin typeface="Arial"/>
                          <a:ea typeface="Arial"/>
                          <a:cs typeface="Arial"/>
                          <a:sym typeface="Arial"/>
                        </a:rPr>
                        <a:t>Material </a:t>
                      </a:r>
                      <a:endParaRPr sz="1400" b="0" i="0" u="none" strike="noStrike" cap="none" dirty="0">
                        <a:solidFill>
                          <a:srgbClr val="000000"/>
                        </a:solidFill>
                        <a:latin typeface="Arial"/>
                        <a:ea typeface="Arial"/>
                        <a:cs typeface="Arial"/>
                        <a:sym typeface="Arial"/>
                      </a:endParaRPr>
                    </a:p>
                  </a:txBody>
                  <a:tcPr marL="6350" marR="6350" marT="6350" marB="0" anchor="ctr"/>
                </a:tc>
                <a:tc>
                  <a:txBody>
                    <a:bodyPr/>
                    <a:lstStyle/>
                    <a:p>
                      <a:pPr marL="0" marR="0" lvl="0" indent="0" algn="ctr" rtl="0">
                        <a:spcBef>
                          <a:spcPts val="0"/>
                        </a:spcBef>
                        <a:spcAft>
                          <a:spcPts val="0"/>
                        </a:spcAft>
                        <a:buNone/>
                      </a:pPr>
                      <a:r>
                        <a:rPr lang="en-US" sz="1400" u="none" strike="noStrike" cap="none" dirty="0" smtClean="0">
                          <a:latin typeface="Arial"/>
                          <a:ea typeface="Arial"/>
                          <a:cs typeface="Arial"/>
                          <a:sym typeface="Arial"/>
                        </a:rPr>
                        <a:t>Copper</a:t>
                      </a:r>
                      <a:endParaRPr sz="1400" b="0" i="0" u="none" strike="noStrike" cap="none" dirty="0">
                        <a:solidFill>
                          <a:srgbClr val="000000"/>
                        </a:solidFill>
                        <a:latin typeface="Arial"/>
                        <a:ea typeface="Arial"/>
                        <a:cs typeface="Arial"/>
                        <a:sym typeface="Arial"/>
                      </a:endParaRPr>
                    </a:p>
                  </a:txBody>
                  <a:tcPr marL="6350" marR="6350" marT="6350" marB="0" anchor="ctr"/>
                </a:tc>
                <a:extLst>
                  <a:ext uri="{0D108BD9-81ED-4DB2-BD59-A6C34878D82A}">
                    <a16:rowId xmlns:a16="http://schemas.microsoft.com/office/drawing/2014/main" xmlns="" val="10002"/>
                  </a:ext>
                </a:extLst>
              </a:tr>
              <a:tr h="181583">
                <a:tc>
                  <a:txBody>
                    <a:bodyPr/>
                    <a:lstStyle/>
                    <a:p>
                      <a:pPr marL="0" marR="0" lvl="0" indent="0" algn="ctr" rtl="0">
                        <a:spcBef>
                          <a:spcPts val="0"/>
                        </a:spcBef>
                        <a:spcAft>
                          <a:spcPts val="0"/>
                        </a:spcAft>
                        <a:buNone/>
                      </a:pPr>
                      <a:r>
                        <a:rPr lang="en-US" sz="1400" u="none" strike="noStrike" cap="none" dirty="0">
                          <a:latin typeface="Arial"/>
                          <a:ea typeface="Arial"/>
                          <a:cs typeface="Arial"/>
                          <a:sym typeface="Arial"/>
                        </a:rPr>
                        <a:t>L</a:t>
                      </a:r>
                      <a:r>
                        <a:rPr lang="en-US" sz="1400" u="none" strike="noStrike" cap="none" dirty="0" smtClean="0">
                          <a:latin typeface="Arial"/>
                          <a:ea typeface="Arial"/>
                          <a:cs typeface="Arial"/>
                          <a:sym typeface="Arial"/>
                        </a:rPr>
                        <a:t>ength</a:t>
                      </a:r>
                      <a:endParaRPr sz="1400" b="0" i="0" u="none" strike="noStrike" cap="none" dirty="0">
                        <a:solidFill>
                          <a:srgbClr val="000000"/>
                        </a:solidFill>
                        <a:latin typeface="Arial"/>
                        <a:ea typeface="Arial"/>
                        <a:cs typeface="Arial"/>
                        <a:sym typeface="Arial"/>
                      </a:endParaRPr>
                    </a:p>
                  </a:txBody>
                  <a:tcPr marL="6350" marR="6350" marT="6350" marB="0" anchor="ctr"/>
                </a:tc>
                <a:tc>
                  <a:txBody>
                    <a:bodyPr/>
                    <a:lstStyle/>
                    <a:p>
                      <a:pPr marL="0" marR="0" lvl="0" indent="0" algn="ctr" rtl="0">
                        <a:spcBef>
                          <a:spcPts val="0"/>
                        </a:spcBef>
                        <a:spcAft>
                          <a:spcPts val="0"/>
                        </a:spcAft>
                        <a:buNone/>
                      </a:pPr>
                      <a:r>
                        <a:rPr lang="en-US" sz="1400" u="none" strike="noStrike" cap="none" dirty="0" smtClean="0">
                          <a:latin typeface="Arial"/>
                          <a:ea typeface="Arial"/>
                          <a:cs typeface="Arial"/>
                          <a:sym typeface="Arial"/>
                        </a:rPr>
                        <a:t>6 m</a:t>
                      </a:r>
                      <a:endParaRPr sz="1400" b="0" i="0" u="none" strike="noStrike" cap="none" dirty="0">
                        <a:solidFill>
                          <a:srgbClr val="000000"/>
                        </a:solidFill>
                        <a:latin typeface="Arial"/>
                        <a:ea typeface="Arial"/>
                        <a:cs typeface="Arial"/>
                        <a:sym typeface="Arial"/>
                      </a:endParaRPr>
                    </a:p>
                  </a:txBody>
                  <a:tcPr marL="6350" marR="6350" marT="6350" marB="0" anchor="ctr"/>
                </a:tc>
                <a:extLst>
                  <a:ext uri="{0D108BD9-81ED-4DB2-BD59-A6C34878D82A}">
                    <a16:rowId xmlns:a16="http://schemas.microsoft.com/office/drawing/2014/main" xmlns="" val="10003"/>
                  </a:ext>
                </a:extLst>
              </a:tr>
              <a:tr h="181583">
                <a:tc>
                  <a:txBody>
                    <a:bodyPr/>
                    <a:lstStyle/>
                    <a:p>
                      <a:pPr marL="0" marR="0" lvl="0" indent="0" algn="ctr" rtl="0">
                        <a:spcBef>
                          <a:spcPts val="0"/>
                        </a:spcBef>
                        <a:spcAft>
                          <a:spcPts val="0"/>
                        </a:spcAft>
                        <a:buNone/>
                      </a:pPr>
                      <a:r>
                        <a:rPr lang="en-US" sz="1400" u="none" strike="noStrike" cap="none" dirty="0" smtClean="0">
                          <a:latin typeface="Arial"/>
                          <a:ea typeface="Arial"/>
                          <a:cs typeface="Arial"/>
                          <a:sym typeface="Arial"/>
                        </a:rPr>
                        <a:t>Outer</a:t>
                      </a:r>
                      <a:r>
                        <a:rPr lang="en-US" sz="1400" u="none" strike="noStrike" cap="none" baseline="0" dirty="0" smtClean="0">
                          <a:latin typeface="Arial"/>
                          <a:ea typeface="Arial"/>
                          <a:cs typeface="Arial"/>
                          <a:sym typeface="Arial"/>
                        </a:rPr>
                        <a:t> D</a:t>
                      </a:r>
                      <a:r>
                        <a:rPr lang="en-US" sz="1400" u="none" strike="noStrike" cap="none" dirty="0" smtClean="0">
                          <a:latin typeface="Arial"/>
                          <a:ea typeface="Arial"/>
                          <a:cs typeface="Arial"/>
                          <a:sym typeface="Arial"/>
                        </a:rPr>
                        <a:t>iameter</a:t>
                      </a:r>
                      <a:endParaRPr sz="1400" b="0" i="0" u="none" strike="noStrike" cap="none" dirty="0">
                        <a:solidFill>
                          <a:srgbClr val="000000"/>
                        </a:solidFill>
                        <a:latin typeface="Arial"/>
                        <a:ea typeface="Arial"/>
                        <a:cs typeface="Arial"/>
                        <a:sym typeface="Arial"/>
                      </a:endParaRPr>
                    </a:p>
                  </a:txBody>
                  <a:tcPr marL="6350" marR="6350" marT="6350" marB="0" anchor="ctr"/>
                </a:tc>
                <a:tc>
                  <a:txBody>
                    <a:bodyPr/>
                    <a:lstStyle/>
                    <a:p>
                      <a:pPr marL="0" marR="0" lvl="0" indent="0" algn="ctr" rtl="0">
                        <a:spcBef>
                          <a:spcPts val="0"/>
                        </a:spcBef>
                        <a:spcAft>
                          <a:spcPts val="0"/>
                        </a:spcAft>
                        <a:buNone/>
                      </a:pPr>
                      <a:r>
                        <a:rPr lang="en-US" sz="1400" b="0" i="0" u="none" strike="noStrike" cap="none" dirty="0" smtClean="0">
                          <a:solidFill>
                            <a:schemeClr val="dk1"/>
                          </a:solidFill>
                          <a:latin typeface="Arial"/>
                          <a:ea typeface="Arial"/>
                          <a:cs typeface="Arial"/>
                          <a:sym typeface="Arial"/>
                        </a:rPr>
                        <a:t>0.012m</a:t>
                      </a:r>
                      <a:endParaRPr sz="1400" b="0" i="0" u="none" strike="noStrike" cap="none" dirty="0">
                        <a:solidFill>
                          <a:srgbClr val="000000"/>
                        </a:solidFill>
                        <a:latin typeface="Arial"/>
                        <a:ea typeface="Arial"/>
                        <a:cs typeface="Arial"/>
                        <a:sym typeface="Arial"/>
                      </a:endParaRPr>
                    </a:p>
                  </a:txBody>
                  <a:tcPr marL="6350" marR="6350" marT="6350" marB="0" anchor="ctr"/>
                </a:tc>
                <a:extLst>
                  <a:ext uri="{0D108BD9-81ED-4DB2-BD59-A6C34878D82A}">
                    <a16:rowId xmlns:a16="http://schemas.microsoft.com/office/drawing/2014/main" xmlns="" val="10004"/>
                  </a:ext>
                </a:extLst>
              </a:tr>
              <a:tr h="181583">
                <a:tc>
                  <a:txBody>
                    <a:bodyPr/>
                    <a:lstStyle/>
                    <a:p>
                      <a:pPr marL="0" marR="0" lvl="0" indent="0" algn="ctr" rtl="0">
                        <a:spcBef>
                          <a:spcPts val="0"/>
                        </a:spcBef>
                        <a:spcAft>
                          <a:spcPts val="0"/>
                        </a:spcAft>
                        <a:buNone/>
                      </a:pPr>
                      <a:r>
                        <a:rPr lang="en-US" sz="1400" u="none" strike="noStrike" cap="none" dirty="0">
                          <a:latin typeface="Arial"/>
                          <a:ea typeface="Arial"/>
                          <a:cs typeface="Arial"/>
                          <a:sym typeface="Arial"/>
                        </a:rPr>
                        <a:t>W</a:t>
                      </a:r>
                      <a:r>
                        <a:rPr lang="en-US" sz="1400" u="none" strike="noStrike" cap="none" dirty="0" smtClean="0">
                          <a:latin typeface="Arial"/>
                          <a:ea typeface="Arial"/>
                          <a:cs typeface="Arial"/>
                          <a:sym typeface="Arial"/>
                        </a:rPr>
                        <a:t>eight</a:t>
                      </a:r>
                      <a:endParaRPr sz="1400" b="0" i="0" u="none" strike="noStrike" cap="none" dirty="0">
                        <a:solidFill>
                          <a:srgbClr val="000000"/>
                        </a:solidFill>
                        <a:latin typeface="Arial"/>
                        <a:ea typeface="Arial"/>
                        <a:cs typeface="Arial"/>
                        <a:sym typeface="Arial"/>
                      </a:endParaRPr>
                    </a:p>
                  </a:txBody>
                  <a:tcPr marL="6350" marR="6350" marT="6350" marB="0" anchor="ctr"/>
                </a:tc>
                <a:tc>
                  <a:txBody>
                    <a:bodyPr/>
                    <a:lstStyle/>
                    <a:p>
                      <a:pPr marL="0" marR="0" lvl="0" indent="0" algn="ctr" rtl="0">
                        <a:spcBef>
                          <a:spcPts val="0"/>
                        </a:spcBef>
                        <a:spcAft>
                          <a:spcPts val="0"/>
                        </a:spcAft>
                        <a:buNone/>
                      </a:pPr>
                      <a:r>
                        <a:rPr lang="en-US" sz="1400" u="none" strike="noStrike" cap="none" dirty="0">
                          <a:latin typeface="Arial"/>
                          <a:ea typeface="Arial"/>
                          <a:cs typeface="Arial"/>
                          <a:sym typeface="Arial"/>
                        </a:rPr>
                        <a:t>5 kg</a:t>
                      </a:r>
                      <a:endParaRPr sz="1400" b="0" i="0" u="none" strike="noStrike" cap="none" dirty="0">
                        <a:solidFill>
                          <a:srgbClr val="000000"/>
                        </a:solidFill>
                        <a:latin typeface="Arial"/>
                        <a:ea typeface="Arial"/>
                        <a:cs typeface="Arial"/>
                        <a:sym typeface="Arial"/>
                      </a:endParaRPr>
                    </a:p>
                  </a:txBody>
                  <a:tcPr marL="6350" marR="6350" marT="6350" marB="0" anchor="ctr"/>
                </a:tc>
                <a:extLst>
                  <a:ext uri="{0D108BD9-81ED-4DB2-BD59-A6C34878D82A}">
                    <a16:rowId xmlns:a16="http://schemas.microsoft.com/office/drawing/2014/main" xmlns="" val="10005"/>
                  </a:ext>
                </a:extLst>
              </a:tr>
              <a:tr h="181583">
                <a:tc>
                  <a:txBody>
                    <a:bodyPr/>
                    <a:lstStyle/>
                    <a:p>
                      <a:pPr marL="0" marR="0" lvl="0" indent="0" algn="ctr" rtl="0">
                        <a:spcBef>
                          <a:spcPts val="0"/>
                        </a:spcBef>
                        <a:spcAft>
                          <a:spcPts val="0"/>
                        </a:spcAft>
                        <a:buNone/>
                      </a:pPr>
                      <a:r>
                        <a:rPr lang="en-US" sz="1400" u="none" strike="noStrike" cap="none" dirty="0">
                          <a:latin typeface="Arial"/>
                          <a:ea typeface="Arial"/>
                          <a:cs typeface="Arial"/>
                          <a:sym typeface="Arial"/>
                        </a:rPr>
                        <a:t>Thickness </a:t>
                      </a:r>
                      <a:endParaRPr sz="1400" b="0" i="0" u="none" strike="noStrike" cap="none" dirty="0">
                        <a:solidFill>
                          <a:srgbClr val="000000"/>
                        </a:solidFill>
                        <a:latin typeface="Arial"/>
                        <a:ea typeface="Arial"/>
                        <a:cs typeface="Arial"/>
                        <a:sym typeface="Arial"/>
                      </a:endParaRPr>
                    </a:p>
                  </a:txBody>
                  <a:tcPr marL="6350" marR="6350" marT="6350" marB="0" anchor="ctr"/>
                </a:tc>
                <a:tc>
                  <a:txBody>
                    <a:bodyPr/>
                    <a:lstStyle/>
                    <a:p>
                      <a:pPr marL="0" marR="0" lvl="0" indent="0" algn="ctr" rtl="0">
                        <a:spcBef>
                          <a:spcPts val="0"/>
                        </a:spcBef>
                        <a:spcAft>
                          <a:spcPts val="0"/>
                        </a:spcAft>
                        <a:buNone/>
                      </a:pPr>
                      <a:r>
                        <a:rPr lang="en-US" sz="1400" u="none" strike="noStrike" cap="none" dirty="0">
                          <a:latin typeface="Arial"/>
                          <a:ea typeface="Arial"/>
                          <a:cs typeface="Arial"/>
                          <a:sym typeface="Arial"/>
                        </a:rPr>
                        <a:t> </a:t>
                      </a:r>
                      <a:r>
                        <a:rPr lang="en-US" sz="1400" u="none" strike="noStrike" cap="none" dirty="0" smtClean="0">
                          <a:latin typeface="Arial"/>
                          <a:ea typeface="Arial"/>
                          <a:cs typeface="Arial"/>
                          <a:sym typeface="Arial"/>
                        </a:rPr>
                        <a:t>0.001m</a:t>
                      </a:r>
                      <a:endParaRPr sz="1400" b="0" i="0" u="none" strike="noStrike" cap="none" dirty="0">
                        <a:solidFill>
                          <a:srgbClr val="000000"/>
                        </a:solidFill>
                        <a:latin typeface="Arial"/>
                        <a:ea typeface="Arial"/>
                        <a:cs typeface="Arial"/>
                        <a:sym typeface="Arial"/>
                      </a:endParaRPr>
                    </a:p>
                  </a:txBody>
                  <a:tcPr marL="6350" marR="6350" marT="6350" marB="0" anchor="ctr"/>
                </a:tc>
                <a:extLst>
                  <a:ext uri="{0D108BD9-81ED-4DB2-BD59-A6C34878D82A}">
                    <a16:rowId xmlns:a16="http://schemas.microsoft.com/office/drawing/2014/main" xmlns="" val="10006"/>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648575202"/>
              </p:ext>
            </p:extLst>
          </p:nvPr>
        </p:nvGraphicFramePr>
        <p:xfrm>
          <a:off x="1703943" y="4527884"/>
          <a:ext cx="8784113" cy="219710"/>
        </p:xfrm>
        <a:graphic>
          <a:graphicData uri="http://schemas.openxmlformats.org/drawingml/2006/table">
            <a:tbl>
              <a:tblPr/>
              <a:tblGrid>
                <a:gridCol w="2499660">
                  <a:extLst>
                    <a:ext uri="{9D8B030D-6E8A-4147-A177-3AD203B41FA5}">
                      <a16:colId xmlns:a16="http://schemas.microsoft.com/office/drawing/2014/main" xmlns="" val="20000"/>
                    </a:ext>
                  </a:extLst>
                </a:gridCol>
                <a:gridCol w="1991253">
                  <a:extLst>
                    <a:ext uri="{9D8B030D-6E8A-4147-A177-3AD203B41FA5}">
                      <a16:colId xmlns:a16="http://schemas.microsoft.com/office/drawing/2014/main" xmlns="" val="20001"/>
                    </a:ext>
                  </a:extLst>
                </a:gridCol>
                <a:gridCol w="2047743">
                  <a:extLst>
                    <a:ext uri="{9D8B030D-6E8A-4147-A177-3AD203B41FA5}">
                      <a16:colId xmlns:a16="http://schemas.microsoft.com/office/drawing/2014/main" xmlns="" val="20002"/>
                    </a:ext>
                  </a:extLst>
                </a:gridCol>
                <a:gridCol w="2245457">
                  <a:extLst>
                    <a:ext uri="{9D8B030D-6E8A-4147-A177-3AD203B41FA5}">
                      <a16:colId xmlns:a16="http://schemas.microsoft.com/office/drawing/2014/main" xmlns="" val="20003"/>
                    </a:ext>
                  </a:extLst>
                </a:gridCol>
              </a:tblGrid>
              <a:tr h="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rtl="0" fontAlgn="ctr"/>
                      <a:r>
                        <a:rPr lang="en-US" sz="1400" u="none" strike="noStrike" dirty="0">
                          <a:effectLst/>
                        </a:rPr>
                        <a:t>Conical</a:t>
                      </a:r>
                      <a:endParaRPr lang="en-US" sz="1400" b="1" i="0" u="none" strike="noStrike" dirty="0">
                        <a:solidFill>
                          <a:srgbClr val="000000"/>
                        </a:solidFill>
                        <a:effectLst/>
                        <a:latin typeface="Times New Roman"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400" b="0" i="0" u="none" strike="noStrike" dirty="0" smtClean="0">
                          <a:solidFill>
                            <a:schemeClr val="tx1"/>
                          </a:solidFill>
                          <a:effectLst/>
                          <a:latin typeface="Arial"/>
                        </a:rPr>
                        <a:t>Cylindrical</a:t>
                      </a:r>
                      <a:endParaRPr lang="en-US" sz="1400" b="1" i="0" u="none" strike="noStrike" dirty="0" smtClean="0">
                        <a:solidFill>
                          <a:srgbClr val="000000"/>
                        </a:solidFill>
                        <a:effectLst/>
                        <a:latin typeface="Calibri"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rtl="0" fontAlgn="ctr"/>
                      <a:r>
                        <a:rPr lang="en-US" sz="1400" u="none" strike="noStrike" dirty="0" smtClean="0">
                          <a:effectLst/>
                        </a:rPr>
                        <a:t>Barrel</a:t>
                      </a:r>
                      <a:endParaRPr lang="en-US" sz="1400" b="1" i="0" u="none" strike="noStrike" dirty="0">
                        <a:solidFill>
                          <a:srgbClr val="000000"/>
                        </a:solidFill>
                        <a:effectLst/>
                        <a:latin typeface="Calibri"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rtl="0" fontAlgn="ctr"/>
                      <a:r>
                        <a:rPr lang="en-US" sz="1400" u="none" strike="noStrike" dirty="0" smtClean="0">
                          <a:effectLst/>
                        </a:rPr>
                        <a:t>Hourglass</a:t>
                      </a:r>
                      <a:endParaRPr lang="en-US" sz="1400" b="1" i="0" u="none" strike="noStrike" dirty="0">
                        <a:solidFill>
                          <a:srgbClr val="000000"/>
                        </a:solidFill>
                        <a:effectLst/>
                        <a:latin typeface="Calibri" charset="0"/>
                      </a:endParaRPr>
                    </a:p>
                  </a:txBody>
                  <a:tcPr marL="6350" marR="6350" marT="635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6364448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specification </a:t>
            </a:r>
          </a:p>
        </p:txBody>
      </p:sp>
      <p:graphicFrame>
        <p:nvGraphicFramePr>
          <p:cNvPr id="4" name="Content Placeholder 3"/>
          <p:cNvGraphicFramePr>
            <a:graphicFrameLocks/>
          </p:cNvGraphicFramePr>
          <p:nvPr>
            <p:extLst>
              <p:ext uri="{D42A27DB-BD31-4B8C-83A1-F6EECF244321}">
                <p14:modId xmlns:p14="http://schemas.microsoft.com/office/powerpoint/2010/main" val="2631438922"/>
              </p:ext>
            </p:extLst>
          </p:nvPr>
        </p:nvGraphicFramePr>
        <p:xfrm>
          <a:off x="951592" y="2271049"/>
          <a:ext cx="4662147" cy="2710576"/>
        </p:xfrm>
        <a:graphic>
          <a:graphicData uri="http://schemas.openxmlformats.org/drawingml/2006/table">
            <a:tbl>
              <a:tblPr>
                <a:tableStyleId>{5C22544A-7EE6-4342-B048-85BDC9FD1C3A}</a:tableStyleId>
              </a:tblPr>
              <a:tblGrid>
                <a:gridCol w="2735126">
                  <a:extLst>
                    <a:ext uri="{9D8B030D-6E8A-4147-A177-3AD203B41FA5}">
                      <a16:colId xmlns:a16="http://schemas.microsoft.com/office/drawing/2014/main" xmlns="" val="20000"/>
                    </a:ext>
                  </a:extLst>
                </a:gridCol>
                <a:gridCol w="1927021">
                  <a:extLst>
                    <a:ext uri="{9D8B030D-6E8A-4147-A177-3AD203B41FA5}">
                      <a16:colId xmlns:a16="http://schemas.microsoft.com/office/drawing/2014/main" xmlns="" val="20001"/>
                    </a:ext>
                  </a:extLst>
                </a:gridCol>
              </a:tblGrid>
              <a:tr h="553265">
                <a:tc gridSpan="2">
                  <a:txBody>
                    <a:bodyPr/>
                    <a:lstStyle/>
                    <a:p>
                      <a:pPr marL="0" algn="ctr" defTabSz="914400" rtl="0" eaLnBrk="1" fontAlgn="ctr" latinLnBrk="0" hangingPunct="1"/>
                      <a:r>
                        <a:rPr lang="en-US" sz="1800" b="1" u="none" strike="noStrike" kern="1200" dirty="0" smtClean="0">
                          <a:solidFill>
                            <a:schemeClr val="bg1"/>
                          </a:solidFill>
                          <a:effectLst/>
                          <a:latin typeface="Arial" panose="020B0604020202020204" pitchFamily="34" charset="0"/>
                          <a:ea typeface="+mn-ea"/>
                          <a:cs typeface="Arial" panose="020B0604020202020204" pitchFamily="34" charset="0"/>
                        </a:rPr>
                        <a:t>Radiation Source</a:t>
                      </a:r>
                    </a:p>
                  </a:txBody>
                  <a:tcPr marL="6216" marR="6216" marT="6216" marB="0" anchor="ctr">
                    <a:solidFill>
                      <a:srgbClr val="1A3260"/>
                    </a:solidFill>
                  </a:tcPr>
                </a:tc>
                <a:tc hMerge="1">
                  <a:txBody>
                    <a:bodyPr/>
                    <a:lstStyle/>
                    <a:p>
                      <a:endParaRPr lang="en-US"/>
                    </a:p>
                  </a:txBody>
                  <a:tcPr/>
                </a:tc>
                <a:extLst>
                  <a:ext uri="{0D108BD9-81ED-4DB2-BD59-A6C34878D82A}">
                    <a16:rowId xmlns:a16="http://schemas.microsoft.com/office/drawing/2014/main" xmlns="" val="10000"/>
                  </a:ext>
                </a:extLst>
              </a:tr>
              <a:tr h="434707">
                <a:tc>
                  <a:txBody>
                    <a:bodyPr/>
                    <a:lstStyle/>
                    <a:p>
                      <a:pPr marL="0" algn="ctr" defTabSz="914400" rtl="0" eaLnBrk="1" fontAlgn="ctr" latinLnBrk="0" hangingPunct="1"/>
                      <a:r>
                        <a:rPr lang="en-US" sz="1600" u="none" strike="noStrike" kern="1200" dirty="0" smtClean="0">
                          <a:solidFill>
                            <a:schemeClr val="bg1"/>
                          </a:solidFill>
                          <a:effectLst/>
                          <a:latin typeface="Arial" panose="020B0604020202020204" pitchFamily="34" charset="0"/>
                          <a:ea typeface="+mn-ea"/>
                          <a:cs typeface="Arial" panose="020B0604020202020204" pitchFamily="34" charset="0"/>
                        </a:rPr>
                        <a:t>Specification</a:t>
                      </a:r>
                      <a:endParaRPr lang="en-US" sz="1600" u="none" strike="noStrike" kern="1200" dirty="0">
                        <a:solidFill>
                          <a:schemeClr val="bg1"/>
                        </a:solidFill>
                        <a:effectLst/>
                        <a:latin typeface="Arial" panose="020B0604020202020204" pitchFamily="34" charset="0"/>
                        <a:ea typeface="+mn-ea"/>
                        <a:cs typeface="Arial" panose="020B0604020202020204" pitchFamily="34" charset="0"/>
                      </a:endParaRPr>
                    </a:p>
                  </a:txBody>
                  <a:tcPr marL="6216" marR="6216" marT="6216" marB="0" anchor="ctr">
                    <a:solidFill>
                      <a:srgbClr val="1A3260"/>
                    </a:solidFill>
                  </a:tcPr>
                </a:tc>
                <a:tc>
                  <a:txBody>
                    <a:bodyPr/>
                    <a:lstStyle/>
                    <a:p>
                      <a:pPr marL="0" algn="ctr" defTabSz="914400" rtl="0" eaLnBrk="1" fontAlgn="ctr" latinLnBrk="0" hangingPunct="1"/>
                      <a:r>
                        <a:rPr lang="en-US" sz="1600" u="none" strike="noStrike" kern="1200" dirty="0">
                          <a:solidFill>
                            <a:schemeClr val="bg1"/>
                          </a:solidFill>
                          <a:effectLst/>
                          <a:latin typeface="Arial" panose="020B0604020202020204" pitchFamily="34" charset="0"/>
                          <a:ea typeface="+mn-ea"/>
                          <a:cs typeface="Arial" panose="020B0604020202020204" pitchFamily="34" charset="0"/>
                        </a:rPr>
                        <a:t>Description</a:t>
                      </a:r>
                    </a:p>
                  </a:txBody>
                  <a:tcPr marL="6216" marR="6216" marT="6216" marB="0" anchor="ctr">
                    <a:solidFill>
                      <a:srgbClr val="1A3260"/>
                    </a:solidFill>
                  </a:tcPr>
                </a:tc>
                <a:extLst>
                  <a:ext uri="{0D108BD9-81ED-4DB2-BD59-A6C34878D82A}">
                    <a16:rowId xmlns:a16="http://schemas.microsoft.com/office/drawing/2014/main" xmlns="" val="10001"/>
                  </a:ext>
                </a:extLst>
              </a:tr>
              <a:tr h="430651">
                <a:tc>
                  <a:txBody>
                    <a:bodyPr/>
                    <a:lstStyle/>
                    <a:p>
                      <a:pPr marL="0" marR="0" lvl="0" indent="0" algn="ctr" rtl="0">
                        <a:spcBef>
                          <a:spcPts val="0"/>
                        </a:spcBef>
                        <a:spcAft>
                          <a:spcPts val="0"/>
                        </a:spcAft>
                        <a:buNone/>
                      </a:pPr>
                      <a:r>
                        <a:rPr lang="en-US" sz="1400" b="0" i="0" u="none" strike="noStrike" cap="none" dirty="0" smtClean="0">
                          <a:solidFill>
                            <a:schemeClr val="dk1"/>
                          </a:solidFill>
                          <a:latin typeface="Arial"/>
                          <a:ea typeface="Arial"/>
                          <a:cs typeface="Arial"/>
                          <a:sym typeface="Arial"/>
                        </a:rPr>
                        <a:t>Lamp Power</a:t>
                      </a:r>
                      <a:endParaRPr sz="1400" b="0" i="0" u="none" strike="noStrike" cap="none" dirty="0">
                        <a:solidFill>
                          <a:schemeClr val="dk1"/>
                        </a:solidFill>
                        <a:latin typeface="Arial"/>
                        <a:ea typeface="Arial"/>
                        <a:cs typeface="Arial"/>
                        <a:sym typeface="Arial"/>
                      </a:endParaRPr>
                    </a:p>
                  </a:txBody>
                  <a:tcPr marL="6350" marR="6350" marT="6350" marB="0" anchor="ctr"/>
                </a:tc>
                <a:tc>
                  <a:txBody>
                    <a:bodyPr/>
                    <a:lstStyle/>
                    <a:p>
                      <a:pPr marL="0" marR="0" lvl="0" indent="0" algn="ctr" rtl="0">
                        <a:spcBef>
                          <a:spcPts val="0"/>
                        </a:spcBef>
                        <a:spcAft>
                          <a:spcPts val="0"/>
                        </a:spcAft>
                        <a:buNone/>
                      </a:pPr>
                      <a:r>
                        <a:rPr lang="en-US" sz="1400" u="none" strike="noStrike" cap="none" dirty="0" smtClean="0">
                          <a:latin typeface="Arial"/>
                          <a:ea typeface="Arial"/>
                          <a:cs typeface="Arial"/>
                          <a:sym typeface="Arial"/>
                        </a:rPr>
                        <a:t>1000 </a:t>
                      </a:r>
                      <a:r>
                        <a:rPr lang="en-US" sz="1400" u="none" strike="noStrike" cap="none" dirty="0">
                          <a:latin typeface="Arial"/>
                          <a:ea typeface="Arial"/>
                          <a:cs typeface="Arial"/>
                          <a:sym typeface="Arial"/>
                        </a:rPr>
                        <a:t>W</a:t>
                      </a:r>
                      <a:endParaRPr sz="1400" b="0" i="0" u="none" strike="noStrike" cap="none" dirty="0">
                        <a:solidFill>
                          <a:srgbClr val="000000"/>
                        </a:solidFill>
                        <a:latin typeface="Arial"/>
                        <a:ea typeface="Arial"/>
                        <a:cs typeface="Arial"/>
                        <a:sym typeface="Arial"/>
                      </a:endParaRPr>
                    </a:p>
                  </a:txBody>
                  <a:tcPr marL="6350" marR="6350" marT="6350" marB="0" anchor="ctr"/>
                </a:tc>
                <a:extLst>
                  <a:ext uri="{0D108BD9-81ED-4DB2-BD59-A6C34878D82A}">
                    <a16:rowId xmlns:a16="http://schemas.microsoft.com/office/drawing/2014/main" xmlns="" val="10002"/>
                  </a:ext>
                </a:extLst>
              </a:tr>
              <a:tr h="430651">
                <a:tc>
                  <a:txBody>
                    <a:bodyPr/>
                    <a:lstStyle/>
                    <a:p>
                      <a:pPr marL="0" marR="0" lvl="0" indent="0" algn="ctr" rtl="0">
                        <a:spcBef>
                          <a:spcPts val="0"/>
                        </a:spcBef>
                        <a:spcAft>
                          <a:spcPts val="0"/>
                        </a:spcAft>
                        <a:buNone/>
                      </a:pPr>
                      <a:r>
                        <a:rPr lang="en-US" sz="1400" u="none" strike="noStrike" cap="none" dirty="0" smtClean="0">
                          <a:latin typeface="Arial"/>
                          <a:ea typeface="Arial"/>
                          <a:cs typeface="Arial"/>
                          <a:sym typeface="Arial"/>
                        </a:rPr>
                        <a:t>Length</a:t>
                      </a:r>
                      <a:endParaRPr sz="1400" b="0" i="0" u="none" strike="noStrike" cap="none" dirty="0">
                        <a:solidFill>
                          <a:srgbClr val="000000"/>
                        </a:solidFill>
                        <a:latin typeface="Arial"/>
                        <a:ea typeface="Arial"/>
                        <a:cs typeface="Arial"/>
                        <a:sym typeface="Arial"/>
                      </a:endParaRPr>
                    </a:p>
                  </a:txBody>
                  <a:tcPr marL="6350" marR="6350" marT="6350" marB="0" anchor="ctr"/>
                </a:tc>
                <a:tc>
                  <a:txBody>
                    <a:bodyPr/>
                    <a:lstStyle/>
                    <a:p>
                      <a:pPr marL="0" marR="0" lvl="0" indent="0" algn="ctr" rtl="0">
                        <a:spcBef>
                          <a:spcPts val="0"/>
                        </a:spcBef>
                        <a:spcAft>
                          <a:spcPts val="0"/>
                        </a:spcAft>
                        <a:buNone/>
                      </a:pPr>
                      <a:r>
                        <a:rPr lang="en-US" sz="1400" b="0" i="0" u="none" strike="noStrike" cap="none" dirty="0" smtClean="0">
                          <a:solidFill>
                            <a:schemeClr val="dk1"/>
                          </a:solidFill>
                          <a:effectLst/>
                          <a:latin typeface="Gill Sans MT"/>
                          <a:ea typeface="Gill Sans MT"/>
                          <a:cs typeface="Gill Sans MT"/>
                          <a:sym typeface="Arial"/>
                        </a:rPr>
                        <a:t>0.17m</a:t>
                      </a:r>
                      <a:endParaRPr sz="1400" b="0" i="0" u="none" strike="noStrike" cap="none" dirty="0">
                        <a:solidFill>
                          <a:srgbClr val="000000"/>
                        </a:solidFill>
                        <a:latin typeface="Arial"/>
                        <a:ea typeface="Arial"/>
                        <a:cs typeface="Arial"/>
                        <a:sym typeface="Arial"/>
                      </a:endParaRPr>
                    </a:p>
                  </a:txBody>
                  <a:tcPr marL="6350" marR="6350" marT="6350" marB="0" anchor="ctr"/>
                </a:tc>
                <a:extLst>
                  <a:ext uri="{0D108BD9-81ED-4DB2-BD59-A6C34878D82A}">
                    <a16:rowId xmlns:a16="http://schemas.microsoft.com/office/drawing/2014/main" xmlns="" val="10003"/>
                  </a:ext>
                </a:extLst>
              </a:tr>
              <a:tr h="430651">
                <a:tc>
                  <a:txBody>
                    <a:bodyPr/>
                    <a:lstStyle/>
                    <a:p>
                      <a:pPr marL="0" marR="0" lvl="0" indent="0" algn="ctr" rtl="0">
                        <a:spcBef>
                          <a:spcPts val="0"/>
                        </a:spcBef>
                        <a:spcAft>
                          <a:spcPts val="0"/>
                        </a:spcAft>
                        <a:buNone/>
                      </a:pPr>
                      <a:r>
                        <a:rPr lang="en-US" sz="1400" u="none" strike="noStrike" cap="none" dirty="0" smtClean="0">
                          <a:latin typeface="Arial"/>
                          <a:ea typeface="Arial"/>
                          <a:cs typeface="Arial"/>
                          <a:sym typeface="Arial"/>
                        </a:rPr>
                        <a:t>Diameter</a:t>
                      </a:r>
                      <a:endParaRPr sz="1400" b="0" i="0" u="none" strike="noStrike" cap="none" dirty="0">
                        <a:solidFill>
                          <a:srgbClr val="000000"/>
                        </a:solidFill>
                        <a:latin typeface="Arial"/>
                        <a:ea typeface="Arial"/>
                        <a:cs typeface="Arial"/>
                        <a:sym typeface="Arial"/>
                      </a:endParaRPr>
                    </a:p>
                  </a:txBody>
                  <a:tcPr marL="6350" marR="6350" marT="6350" marB="0" anchor="ctr"/>
                </a:tc>
                <a:tc>
                  <a:txBody>
                    <a:bodyPr/>
                    <a:lstStyle/>
                    <a:p>
                      <a:pPr marL="0" marR="0" lvl="0" indent="0" algn="ctr" rtl="0">
                        <a:spcBef>
                          <a:spcPts val="0"/>
                        </a:spcBef>
                        <a:spcAft>
                          <a:spcPts val="0"/>
                        </a:spcAft>
                        <a:buNone/>
                      </a:pPr>
                      <a:r>
                        <a:rPr lang="en-US" sz="1400" u="none" strike="noStrike" cap="none" dirty="0" smtClean="0">
                          <a:latin typeface="Arial"/>
                          <a:ea typeface="Arial"/>
                          <a:cs typeface="Arial"/>
                          <a:sym typeface="Arial"/>
                        </a:rPr>
                        <a:t>0.1m</a:t>
                      </a:r>
                      <a:endParaRPr sz="1400" b="0" i="0" u="none" strike="noStrike" cap="none" dirty="0">
                        <a:solidFill>
                          <a:srgbClr val="000000"/>
                        </a:solidFill>
                        <a:latin typeface="Arial"/>
                        <a:ea typeface="Arial"/>
                        <a:cs typeface="Arial"/>
                        <a:sym typeface="Arial"/>
                      </a:endParaRPr>
                    </a:p>
                  </a:txBody>
                  <a:tcPr marL="6350" marR="6350" marT="6350" marB="0" anchor="ctr"/>
                </a:tc>
                <a:extLst>
                  <a:ext uri="{0D108BD9-81ED-4DB2-BD59-A6C34878D82A}">
                    <a16:rowId xmlns:a16="http://schemas.microsoft.com/office/drawing/2014/main" xmlns="" val="10004"/>
                  </a:ext>
                </a:extLst>
              </a:tr>
              <a:tr h="430651">
                <a:tc>
                  <a:txBody>
                    <a:bodyPr/>
                    <a:lstStyle/>
                    <a:p>
                      <a:pPr marL="0" marR="0" lvl="0" indent="0" algn="ctr" rtl="0">
                        <a:lnSpc>
                          <a:spcPct val="100000"/>
                        </a:lnSpc>
                        <a:spcBef>
                          <a:spcPts val="0"/>
                        </a:spcBef>
                        <a:spcAft>
                          <a:spcPts val="0"/>
                        </a:spcAft>
                        <a:buClr>
                          <a:srgbClr val="000000"/>
                        </a:buClr>
                        <a:buFont typeface="Arial"/>
                        <a:buNone/>
                      </a:pPr>
                      <a:r>
                        <a:rPr lang="en-US" sz="1400" b="0" i="0" u="none" strike="noStrike" cap="none" baseline="0" dirty="0" smtClean="0">
                          <a:solidFill>
                            <a:srgbClr val="000000"/>
                          </a:solidFill>
                          <a:latin typeface="Arial"/>
                          <a:ea typeface="Arial"/>
                          <a:cs typeface="Arial"/>
                          <a:sym typeface="Arial"/>
                        </a:rPr>
                        <a:t> Lamp Type</a:t>
                      </a:r>
                      <a:endParaRPr sz="1400" b="0" i="0" u="none" strike="noStrike" cap="none" baseline="0" dirty="0">
                        <a:solidFill>
                          <a:srgbClr val="000000"/>
                        </a:solidFill>
                        <a:latin typeface="Arial"/>
                        <a:ea typeface="Arial"/>
                        <a:cs typeface="Arial"/>
                        <a:sym typeface="Arial"/>
                      </a:endParaRPr>
                    </a:p>
                  </a:txBody>
                  <a:tcPr marL="6350" marR="6350" marT="6350" marB="0" anchor="ctr"/>
                </a:tc>
                <a:tc>
                  <a:txBody>
                    <a:bodyPr/>
                    <a:lstStyle/>
                    <a:p>
                      <a:pPr marL="0" marR="0" lvl="0" indent="0" algn="ctr" rtl="0">
                        <a:lnSpc>
                          <a:spcPct val="100000"/>
                        </a:lnSpc>
                        <a:spcBef>
                          <a:spcPts val="0"/>
                        </a:spcBef>
                        <a:spcAft>
                          <a:spcPts val="0"/>
                        </a:spcAft>
                        <a:buClr>
                          <a:srgbClr val="000000"/>
                        </a:buClr>
                        <a:buFont typeface="Arial"/>
                        <a:buNone/>
                      </a:pPr>
                      <a:r>
                        <a:rPr lang="en-US" sz="1400" b="0" i="0" u="none" strike="noStrike" cap="none" baseline="0" dirty="0" smtClean="0">
                          <a:solidFill>
                            <a:srgbClr val="000000"/>
                          </a:solidFill>
                          <a:latin typeface="Arial"/>
                          <a:ea typeface="Arial"/>
                          <a:cs typeface="Arial"/>
                          <a:sym typeface="Arial"/>
                        </a:rPr>
                        <a:t>Halogen</a:t>
                      </a:r>
                      <a:endParaRPr sz="1400" b="0" i="0" u="none" strike="noStrike" cap="none" baseline="0" dirty="0">
                        <a:solidFill>
                          <a:srgbClr val="000000"/>
                        </a:solidFill>
                        <a:latin typeface="Arial"/>
                        <a:ea typeface="Arial"/>
                        <a:cs typeface="Arial"/>
                        <a:sym typeface="Arial"/>
                      </a:endParaRPr>
                    </a:p>
                  </a:txBody>
                  <a:tcPr marL="6350" marR="6350" marT="6350" marB="0" anchor="ctr"/>
                </a:tc>
                <a:extLst>
                  <a:ext uri="{0D108BD9-81ED-4DB2-BD59-A6C34878D82A}">
                    <a16:rowId xmlns:a16="http://schemas.microsoft.com/office/drawing/2014/main" xmlns="" val="10005"/>
                  </a:ext>
                </a:extLst>
              </a:tr>
            </a:tbl>
          </a:graphicData>
        </a:graphic>
      </p:graphicFrame>
      <p:pic>
        <p:nvPicPr>
          <p:cNvPr id="5" name="Picture 4" descr="Image result for light 1000 w"/>
          <p:cNvPicPr/>
          <p:nvPr/>
        </p:nvPicPr>
        <p:blipFill>
          <a:blip r:embed="rId3">
            <a:extLst>
              <a:ext uri="{28A0092B-C50C-407E-A947-70E740481C1C}">
                <a14:useLocalDpi xmlns:a14="http://schemas.microsoft.com/office/drawing/2010/main" val="0"/>
              </a:ext>
            </a:extLst>
          </a:blip>
          <a:srcRect/>
          <a:stretch>
            <a:fillRect/>
          </a:stretch>
        </p:blipFill>
        <p:spPr bwMode="auto">
          <a:xfrm flipH="1">
            <a:off x="7118434" y="2078933"/>
            <a:ext cx="4282640" cy="4083824"/>
          </a:xfrm>
          <a:prstGeom prst="rect">
            <a:avLst/>
          </a:prstGeom>
          <a:noFill/>
          <a:ln>
            <a:noFill/>
          </a:ln>
        </p:spPr>
      </p:pic>
    </p:spTree>
    <p:extLst>
      <p:ext uri="{BB962C8B-B14F-4D97-AF65-F5344CB8AC3E}">
        <p14:creationId xmlns:p14="http://schemas.microsoft.com/office/powerpoint/2010/main" val="2954097750"/>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785</TotalTime>
  <Words>1188</Words>
  <Application>Microsoft Office PowerPoint</Application>
  <PresentationFormat>Custom</PresentationFormat>
  <Paragraphs>328</Paragraphs>
  <Slides>28</Slides>
  <Notes>10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Dividend</vt:lpstr>
      <vt:lpstr>Design of Solar Thermal Collector for The Purpose of Optimizing Coil View Factor</vt:lpstr>
      <vt:lpstr>Content</vt:lpstr>
      <vt:lpstr>Project Objectives </vt:lpstr>
      <vt:lpstr>Background</vt:lpstr>
      <vt:lpstr>Motivation and Relevance </vt:lpstr>
      <vt:lpstr>Engineering Standards and Design Constraints</vt:lpstr>
      <vt:lpstr>design specification </vt:lpstr>
      <vt:lpstr>design specification </vt:lpstr>
      <vt:lpstr>design specification </vt:lpstr>
      <vt:lpstr>design specification </vt:lpstr>
      <vt:lpstr>PowerPoint Presentation</vt:lpstr>
      <vt:lpstr>conceptual design</vt:lpstr>
      <vt:lpstr>Experimental  and theoretical calculations </vt:lpstr>
      <vt:lpstr>Experimental  and theoretical calculations </vt:lpstr>
      <vt:lpstr>Experimental Results</vt:lpstr>
      <vt:lpstr>Assemble fabrication</vt:lpstr>
      <vt:lpstr>Assemble fabrication</vt:lpstr>
      <vt:lpstr>Assemble fabrication</vt:lpstr>
      <vt:lpstr>Assemble fabrication</vt:lpstr>
      <vt:lpstr>Assemble fabrication</vt:lpstr>
      <vt:lpstr>Design problems and system improvement</vt:lpstr>
      <vt:lpstr>Thermal collector Tinfoil</vt:lpstr>
      <vt:lpstr>High fluid velocity and air bubbles in the flow system</vt:lpstr>
      <vt:lpstr>Radiation source (Heater)</vt:lpstr>
      <vt:lpstr>Collector box glass door &amp; light bulb glass cover</vt:lpstr>
      <vt:lpstr>Copper coil color</vt:lpstr>
      <vt:lpstr>Project Bill of Materials and Budget</vt:lpstr>
      <vt:lpstr>CONCLUSION</vt:lpstr>
    </vt:vector>
  </TitlesOfParts>
  <Company>SABIC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of a solar thermal collector for the purpose of optimizing coil geometry</dc:title>
  <dc:creator>Otaibi-Al, Omar Majed</dc:creator>
  <cp:lastModifiedBy>Mr Meshal Thabet E Alsaiari</cp:lastModifiedBy>
  <cp:revision>71</cp:revision>
  <dcterms:created xsi:type="dcterms:W3CDTF">2018-04-01T06:30:45Z</dcterms:created>
  <dcterms:modified xsi:type="dcterms:W3CDTF">2018-05-03T07:05:19Z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3321747-f206-4919-9520-29762f698e8e_Enabled">
    <vt:lpwstr>True</vt:lpwstr>
  </property>
  <property fmtid="{D5CDD505-2E9C-101B-9397-08002B2CF9AE}" pid="3" name="MSIP_Label_13321747-f206-4919-9520-29762f698e8e_SiteId">
    <vt:lpwstr>a77c517c-e95e-435b-bbb4-cb17e462491f</vt:lpwstr>
  </property>
  <property fmtid="{D5CDD505-2E9C-101B-9397-08002B2CF9AE}" pid="4" name="MSIP_Label_13321747-f206-4919-9520-29762f698e8e_Owner">
    <vt:lpwstr>38732@SABIC.com</vt:lpwstr>
  </property>
  <property fmtid="{D5CDD505-2E9C-101B-9397-08002B2CF9AE}" pid="5" name="MSIP_Label_13321747-f206-4919-9520-29762f698e8e_SetDate">
    <vt:lpwstr>2018-04-01T07:14:26.7485156Z</vt:lpwstr>
  </property>
  <property fmtid="{D5CDD505-2E9C-101B-9397-08002B2CF9AE}" pid="6" name="MSIP_Label_13321747-f206-4919-9520-29762f698e8e_Name">
    <vt:lpwstr>General Business Use</vt:lpwstr>
  </property>
  <property fmtid="{D5CDD505-2E9C-101B-9397-08002B2CF9AE}" pid="7" name="MSIP_Label_13321747-f206-4919-9520-29762f698e8e_Application">
    <vt:lpwstr>Microsoft Azure Information Protection</vt:lpwstr>
  </property>
  <property fmtid="{D5CDD505-2E9C-101B-9397-08002B2CF9AE}" pid="8" name="MSIP_Label_13321747-f206-4919-9520-29762f698e8e_Extended_MSFT_Method">
    <vt:lpwstr>Manual</vt:lpwstr>
  </property>
  <property fmtid="{D5CDD505-2E9C-101B-9397-08002B2CF9AE}" pid="9" name="Sensitivity">
    <vt:lpwstr>General Business Use</vt:lpwstr>
  </property>
</Properties>
</file>