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5" r:id="rId1"/>
  </p:sldMasterIdLst>
  <p:notesMasterIdLst>
    <p:notesMasterId r:id="rId23"/>
  </p:notesMasterIdLst>
  <p:sldIdLst>
    <p:sldId id="256" r:id="rId2"/>
    <p:sldId id="262" r:id="rId3"/>
    <p:sldId id="259" r:id="rId4"/>
    <p:sldId id="287" r:id="rId5"/>
    <p:sldId id="360" r:id="rId6"/>
    <p:sldId id="344" r:id="rId7"/>
    <p:sldId id="361" r:id="rId8"/>
    <p:sldId id="365" r:id="rId9"/>
    <p:sldId id="368" r:id="rId10"/>
    <p:sldId id="369" r:id="rId11"/>
    <p:sldId id="292" r:id="rId12"/>
    <p:sldId id="334" r:id="rId13"/>
    <p:sldId id="337" r:id="rId14"/>
    <p:sldId id="347" r:id="rId15"/>
    <p:sldId id="367" r:id="rId16"/>
    <p:sldId id="363" r:id="rId17"/>
    <p:sldId id="362" r:id="rId18"/>
    <p:sldId id="339" r:id="rId19"/>
    <p:sldId id="358" r:id="rId20"/>
    <p:sldId id="359" r:id="rId21"/>
    <p:sldId id="311" r:id="rId22"/>
  </p:sldIdLst>
  <p:sldSz cx="9144000" cy="5143500" type="screen16x9"/>
  <p:notesSz cx="7102475" cy="93884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0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30AC59B-DCE0-4D7B-BE5D-E21963AA8CC9}">
  <a:tblStyle styleId="{030AC59B-DCE0-4D7B-BE5D-E21963AA8CC9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7" autoAdjust="0"/>
    <p:restoredTop sz="94690" autoAdjust="0"/>
  </p:normalViewPr>
  <p:slideViewPr>
    <p:cSldViewPr>
      <p:cViewPr>
        <p:scale>
          <a:sx n="75" d="100"/>
          <a:sy n="75" d="100"/>
        </p:scale>
        <p:origin x="-996" y="-93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79" cy="4224814"/>
          </a:xfrm>
          <a:prstGeom prst="rect">
            <a:avLst/>
          </a:prstGeom>
          <a:noFill/>
          <a:ln>
            <a:noFill/>
          </a:ln>
        </p:spPr>
        <p:txBody>
          <a:bodyPr lIns="94213" tIns="94213" rIns="94213" bIns="94213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067601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79" cy="4224814"/>
          </a:xfrm>
          <a:prstGeom prst="rect">
            <a:avLst/>
          </a:prstGeom>
        </p:spPr>
        <p:txBody>
          <a:bodyPr lIns="94213" tIns="94213" rIns="94213" bIns="9421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9879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79" cy="4224814"/>
          </a:xfrm>
          <a:prstGeom prst="rect">
            <a:avLst/>
          </a:prstGeom>
        </p:spPr>
        <p:txBody>
          <a:bodyPr lIns="94213" tIns="94213" rIns="94213" bIns="94213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8479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79" cy="4224814"/>
          </a:xfrm>
          <a:prstGeom prst="rect">
            <a:avLst/>
          </a:prstGeom>
        </p:spPr>
        <p:txBody>
          <a:bodyPr lIns="94213" tIns="94213" rIns="94213" bIns="9421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1637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79" cy="4224814"/>
          </a:xfrm>
          <a:prstGeom prst="rect">
            <a:avLst/>
          </a:prstGeom>
        </p:spPr>
        <p:txBody>
          <a:bodyPr lIns="94213" tIns="94213" rIns="94213" bIns="9421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8900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79" cy="4224814"/>
          </a:xfrm>
          <a:prstGeom prst="rect">
            <a:avLst/>
          </a:prstGeom>
        </p:spPr>
        <p:txBody>
          <a:bodyPr lIns="94213" tIns="94213" rIns="94213" bIns="9421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7377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79" cy="4224814"/>
          </a:xfrm>
          <a:prstGeom prst="rect">
            <a:avLst/>
          </a:prstGeom>
        </p:spPr>
        <p:txBody>
          <a:bodyPr lIns="94213" tIns="94213" rIns="94213" bIns="9421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9630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Shape 540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79" cy="4224814"/>
          </a:xfrm>
          <a:prstGeom prst="rect">
            <a:avLst/>
          </a:prstGeom>
        </p:spPr>
        <p:txBody>
          <a:bodyPr lIns="94213" tIns="94213" rIns="94213" bIns="9421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9021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489413"/>
            <a:ext cx="6664606" cy="2957019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331373"/>
            <a:ext cx="3126510" cy="1819857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9" y="1501173"/>
            <a:ext cx="2679455" cy="3709528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2492469"/>
            <a:ext cx="7378073" cy="3418347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5" y="2724507"/>
            <a:ext cx="5985159" cy="1204577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6" y="3770423"/>
            <a:ext cx="4655297" cy="846371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1734964"/>
            <a:ext cx="1524000" cy="273844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1C295150-4FD7-4802-B0EB-D52217513A72}" type="datetime1">
              <a:rPr lang="en-US" smtClean="0"/>
              <a:pPr/>
              <a:t>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3" y="1146472"/>
            <a:ext cx="2465987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871546"/>
            <a:ext cx="2133600" cy="315779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574724"/>
            <a:ext cx="8332816" cy="4420785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3817214"/>
            <a:ext cx="8528044" cy="2183598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2879627"/>
            <a:ext cx="1011244" cy="2245763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1" y="-241378"/>
            <a:ext cx="1976541" cy="3054605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3" y="3570322"/>
            <a:ext cx="5004753" cy="974657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5" y="738436"/>
            <a:ext cx="6581279" cy="27035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4678877"/>
            <a:ext cx="1524000" cy="273844"/>
          </a:xfrm>
        </p:spPr>
        <p:txBody>
          <a:bodyPr/>
          <a:lstStyle/>
          <a:p>
            <a:fld id="{0461895A-832A-4167-BE9B-7448CA062309}" type="datetime1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4571096"/>
            <a:ext cx="3124200" cy="273844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1" y="2435203"/>
            <a:ext cx="907445" cy="273844"/>
          </a:xfrm>
        </p:spPr>
        <p:txBody>
          <a:bodyPr/>
          <a:lstStyle>
            <a:lvl1pPr algn="l">
              <a:defRPr/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469548"/>
            <a:ext cx="7440156" cy="5510345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6" y="4705698"/>
            <a:ext cx="4396677" cy="875604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5" y="4094793"/>
            <a:ext cx="1710569" cy="1154017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368048"/>
            <a:ext cx="3065776" cy="4358903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383560"/>
            <a:ext cx="1435608" cy="361416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3" y="806755"/>
            <a:ext cx="5398955" cy="38161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4416552"/>
            <a:ext cx="1243584" cy="273844"/>
          </a:xfrm>
        </p:spPr>
        <p:txBody>
          <a:bodyPr/>
          <a:lstStyle>
            <a:lvl1pPr algn="l">
              <a:defRPr/>
            </a:lvl1pPr>
          </a:lstStyle>
          <a:p>
            <a:fld id="{227571FF-D602-4BB6-9683-7A1E909D4296}" type="datetime1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4641183"/>
            <a:ext cx="2380306" cy="273844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4231386"/>
            <a:ext cx="1243584" cy="273844"/>
          </a:xfrm>
        </p:spPr>
        <p:txBody>
          <a:bodyPr/>
          <a:lstStyle>
            <a:lvl1pPr algn="l">
              <a:defRPr/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400175" y="1991825"/>
            <a:ext cx="63435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ubtitl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2743200" y="1735750"/>
            <a:ext cx="56388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600"/>
            </a:lvl1pPr>
            <a:lvl2pPr lvl="1" rtl="0">
              <a:spcBef>
                <a:spcPts val="0"/>
              </a:spcBef>
              <a:buSzPct val="100000"/>
              <a:defRPr sz="3600"/>
            </a:lvl2pPr>
            <a:lvl3pPr lvl="2" rtl="0">
              <a:spcBef>
                <a:spcPts val="0"/>
              </a:spcBef>
              <a:buSzPct val="100000"/>
              <a:defRPr sz="3600"/>
            </a:lvl3pPr>
            <a:lvl4pPr lvl="3" rtl="0">
              <a:spcBef>
                <a:spcPts val="0"/>
              </a:spcBef>
              <a:buSzPct val="100000"/>
              <a:defRPr sz="3600"/>
            </a:lvl4pPr>
            <a:lvl5pPr lvl="4" rtl="0">
              <a:spcBef>
                <a:spcPts val="0"/>
              </a:spcBef>
              <a:buSzPct val="100000"/>
              <a:defRPr sz="3600"/>
            </a:lvl5pPr>
            <a:lvl6pPr lvl="5" rtl="0">
              <a:spcBef>
                <a:spcPts val="0"/>
              </a:spcBef>
              <a:buSzPct val="100000"/>
              <a:defRPr sz="3600"/>
            </a:lvl6pPr>
            <a:lvl7pPr lvl="6" rtl="0">
              <a:spcBef>
                <a:spcPts val="0"/>
              </a:spcBef>
              <a:buSzPct val="100000"/>
              <a:defRPr sz="3600"/>
            </a:lvl7pPr>
            <a:lvl8pPr lvl="7" rtl="0">
              <a:spcBef>
                <a:spcPts val="0"/>
              </a:spcBef>
              <a:buSzPct val="100000"/>
              <a:defRPr sz="3600"/>
            </a:lvl8pPr>
            <a:lvl9pPr lvl="8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2743200" y="2821004"/>
            <a:ext cx="5696099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637949"/>
            <a:ext cx="3615441" cy="4613793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383632"/>
            <a:ext cx="3735394" cy="1040836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2" y="4942649"/>
            <a:ext cx="1981025" cy="4017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2" y="-415225"/>
            <a:ext cx="6782931" cy="5869905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775" y="1979538"/>
            <a:ext cx="3798715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9" y="719788"/>
            <a:ext cx="4658735" cy="3808217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456236"/>
            <a:ext cx="1789355" cy="273844"/>
          </a:xfrm>
        </p:spPr>
        <p:txBody>
          <a:bodyPr/>
          <a:lstStyle/>
          <a:p>
            <a:fld id="{41DD9A38-6BB5-4EEA-893E-FB9A48BA1F3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1" y="4633160"/>
            <a:ext cx="2392237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1" y="225598"/>
            <a:ext cx="2287319" cy="273844"/>
          </a:xfrm>
        </p:spPr>
        <p:txBody>
          <a:bodyPr/>
          <a:lstStyle/>
          <a:p>
            <a:fld id="{27C1E660-A324-4E2D-890C-0A25519678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763264"/>
            <a:ext cx="7411427" cy="2578633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1813365"/>
            <a:ext cx="6998365" cy="381006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8" y="2831859"/>
            <a:ext cx="3102275" cy="2658025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80" y="-78234"/>
            <a:ext cx="2350627" cy="2865650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7" y="2191372"/>
            <a:ext cx="5690855" cy="117801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3370651"/>
            <a:ext cx="5271544" cy="1125140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2821039"/>
            <a:ext cx="1524000" cy="273844"/>
          </a:xfrm>
        </p:spPr>
        <p:txBody>
          <a:bodyPr/>
          <a:lstStyle>
            <a:lvl1pPr algn="l">
              <a:defRPr/>
            </a:lvl1pPr>
          </a:lstStyle>
          <a:p>
            <a:fld id="{D242B6C6-10FF-4510-A888-F0B9C6A788B0}" type="datetime1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6" y="2378097"/>
            <a:ext cx="1926305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4" y="1995868"/>
            <a:ext cx="683979" cy="273844"/>
          </a:xfrm>
        </p:spPr>
        <p:txBody>
          <a:bodyPr/>
          <a:lstStyle>
            <a:lvl1pPr algn="l">
              <a:defRPr/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4" y="-469492"/>
            <a:ext cx="7439907" cy="550844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8" y="4706622"/>
            <a:ext cx="4387395" cy="873756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4096762"/>
            <a:ext cx="1709024" cy="1152002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5" y="-367910"/>
            <a:ext cx="3064333" cy="4358904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774431" y="1493749"/>
            <a:ext cx="3615226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001296"/>
            <a:ext cx="2578608" cy="36298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463504"/>
            <a:ext cx="2580010" cy="3627882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4415559"/>
            <a:ext cx="1241980" cy="273844"/>
          </a:xfrm>
        </p:spPr>
        <p:txBody>
          <a:bodyPr/>
          <a:lstStyle>
            <a:lvl1pPr algn="l">
              <a:defRPr/>
            </a:lvl1pPr>
          </a:lstStyle>
          <a:p>
            <a:fld id="{C2847B31-A4E1-4FCE-8661-5EC33A675437}" type="datetime1">
              <a:rPr lang="en-US" smtClean="0"/>
              <a:pPr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4120781"/>
            <a:ext cx="3124200" cy="273844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5" y="4232333"/>
            <a:ext cx="1241693" cy="273844"/>
          </a:xfrm>
        </p:spPr>
        <p:txBody>
          <a:bodyPr/>
          <a:lstStyle>
            <a:lvl1pPr algn="l">
              <a:defRPr/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4" y="-469492"/>
            <a:ext cx="7439907" cy="550844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8" y="4706622"/>
            <a:ext cx="4387395" cy="873756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4096762"/>
            <a:ext cx="1709024" cy="1152002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5" y="-367910"/>
            <a:ext cx="3064333" cy="4358904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777865" y="1493901"/>
            <a:ext cx="3614166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055152"/>
            <a:ext cx="2213148" cy="569900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1670921"/>
            <a:ext cx="2578608" cy="2954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10" y="515628"/>
            <a:ext cx="2214753" cy="56478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121911"/>
            <a:ext cx="2578608" cy="29669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4416552"/>
            <a:ext cx="1243584" cy="273844"/>
          </a:xfrm>
        </p:spPr>
        <p:txBody>
          <a:bodyPr/>
          <a:lstStyle>
            <a:lvl1pPr algn="l">
              <a:defRPr/>
            </a:lvl1pPr>
          </a:lstStyle>
          <a:p>
            <a:fld id="{7CAD832D-B7F8-4A85-B115-3F84BE9AC26D}" type="datetime1">
              <a:rPr lang="en-US" smtClean="0"/>
              <a:pPr/>
              <a:t>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4121658"/>
            <a:ext cx="3124200" cy="273844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4231386"/>
            <a:ext cx="1243584" cy="273844"/>
          </a:xfrm>
        </p:spPr>
        <p:txBody>
          <a:bodyPr/>
          <a:lstStyle>
            <a:lvl1pPr algn="l">
              <a:defRPr/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637949"/>
            <a:ext cx="3615441" cy="4613793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383632"/>
            <a:ext cx="3735394" cy="1040836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2" y="4942649"/>
            <a:ext cx="1981025" cy="4017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2" y="-415225"/>
            <a:ext cx="6782931" cy="5869905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2286" y="1983105"/>
            <a:ext cx="3799332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459486"/>
            <a:ext cx="1792224" cy="273844"/>
          </a:xfrm>
        </p:spPr>
        <p:txBody>
          <a:bodyPr/>
          <a:lstStyle/>
          <a:p>
            <a:fld id="{E10B34F3-05F7-41C1-B84E-68CE2E00C83C}" type="datetime1">
              <a:rPr lang="en-US" smtClean="0"/>
              <a:pPr/>
              <a:t>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2" y="4575775"/>
            <a:ext cx="3052113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226314"/>
            <a:ext cx="2286000" cy="273844"/>
          </a:xfrm>
        </p:spPr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913615"/>
            <a:ext cx="8577953" cy="4758086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3905917"/>
            <a:ext cx="7470000" cy="1865035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4862494"/>
            <a:ext cx="1932834" cy="476723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5" y="69294"/>
            <a:ext cx="1878991" cy="4810675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4445337"/>
            <a:ext cx="1524000" cy="273844"/>
          </a:xfrm>
        </p:spPr>
        <p:txBody>
          <a:bodyPr/>
          <a:lstStyle>
            <a:lvl1pPr algn="l">
              <a:defRPr/>
            </a:lvl1pPr>
          </a:lstStyle>
          <a:p>
            <a:fld id="{B8D47F82-2B2E-4837-B3AB-C94C672FBECB}" type="datetime1">
              <a:rPr lang="en-US" smtClean="0"/>
              <a:pPr/>
              <a:t>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4490472"/>
            <a:ext cx="3124200" cy="221372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4177583"/>
            <a:ext cx="716206" cy="273844"/>
          </a:xfrm>
        </p:spPr>
        <p:txBody>
          <a:bodyPr/>
          <a:lstStyle>
            <a:lvl1pPr algn="l">
              <a:defRPr/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468404"/>
            <a:ext cx="7286946" cy="4531004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7" y="4033615"/>
            <a:ext cx="7443151" cy="1857323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5" y="4094948"/>
            <a:ext cx="1709023" cy="1153727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1" y="-367377"/>
            <a:ext cx="3059119" cy="4357057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777865" y="1493901"/>
            <a:ext cx="3614166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748450"/>
            <a:ext cx="5343100" cy="2916165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4" y="3858442"/>
            <a:ext cx="3930375" cy="741098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4416552"/>
            <a:ext cx="1243584" cy="273844"/>
          </a:xfrm>
        </p:spPr>
        <p:txBody>
          <a:bodyPr/>
          <a:lstStyle>
            <a:lvl1pPr algn="l">
              <a:defRPr/>
            </a:lvl1pPr>
          </a:lstStyle>
          <a:p>
            <a:fld id="{81E57738-F4B0-48EA-9B71-E0F723F8BF6C}" type="datetime1">
              <a:rPr lang="en-US" smtClean="0"/>
              <a:pPr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7" y="4574328"/>
            <a:ext cx="3063047" cy="273844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4231386"/>
            <a:ext cx="1243584" cy="273844"/>
          </a:xfrm>
        </p:spPr>
        <p:txBody>
          <a:bodyPr/>
          <a:lstStyle>
            <a:lvl1pPr algn="l">
              <a:defRPr/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734814"/>
            <a:ext cx="6672870" cy="51162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4477291"/>
            <a:ext cx="5300494" cy="1121966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3" y="-181972"/>
            <a:ext cx="2434235" cy="1037717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961575"/>
            <a:ext cx="3842742" cy="4633838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5207822" y="1809060"/>
            <a:ext cx="3777287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461798"/>
            <a:ext cx="4323504" cy="2470814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90" y="3120844"/>
            <a:ext cx="4310915" cy="902655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428442"/>
            <a:ext cx="1524000" cy="273844"/>
          </a:xfrm>
        </p:spPr>
        <p:txBody>
          <a:bodyPr/>
          <a:lstStyle>
            <a:lvl1pPr algn="l">
              <a:defRPr/>
            </a:lvl1pPr>
          </a:lstStyle>
          <a:p>
            <a:fld id="{E600D5EF-7D26-425F-8C45-B9312ACE18BC}" type="datetime1">
              <a:rPr lang="en-US" smtClean="0"/>
              <a:pPr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3" y="3871899"/>
            <a:ext cx="2977453" cy="273844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1" y="293291"/>
            <a:ext cx="1963187" cy="273844"/>
          </a:xfrm>
        </p:spPr>
        <p:txBody>
          <a:bodyPr/>
          <a:lstStyle>
            <a:lvl1pPr algn="l">
              <a:defRPr/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5" cstate="print">
            <a:lum bright="-38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8380" y="1875281"/>
            <a:ext cx="3990448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742950"/>
            <a:ext cx="5027024" cy="3587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4572001"/>
            <a:ext cx="1524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F1909345-DEE0-4B07-8E32-441AC9DA095E}" type="datetime1">
              <a:rPr lang="en-US" smtClean="0"/>
              <a:pPr/>
              <a:t>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4572001"/>
            <a:ext cx="3124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39936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e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ctrTitle"/>
          </p:nvPr>
        </p:nvSpPr>
        <p:spPr>
          <a:xfrm>
            <a:off x="0" y="2143725"/>
            <a:ext cx="9144000" cy="9609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and Manufacturing of desiccant disk for use in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dehumidifiers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air conditioners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t="1190"/>
          <a:stretch>
            <a:fillRect/>
          </a:stretch>
        </p:blipFill>
        <p:spPr bwMode="auto">
          <a:xfrm>
            <a:off x="533400" y="322326"/>
            <a:ext cx="1808528" cy="1563624"/>
          </a:xfrm>
          <a:prstGeom prst="hex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90600" y="3257312"/>
            <a:ext cx="3762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: </a:t>
            </a:r>
            <a:r>
              <a:rPr lang="en-US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Khalil Ahmed*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201400545</a:t>
            </a:r>
            <a:endParaRPr lang="en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Abdulkarim Alharbi</a:t>
            </a:r>
            <a:r>
              <a:rPr lang="e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201401466</a:t>
            </a:r>
            <a:endParaRPr lang="e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Saud Aljar</a:t>
            </a:r>
            <a:r>
              <a:rPr lang="e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201402823</a:t>
            </a:r>
            <a:endParaRPr lang="e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Mohammed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Alraqtan</a:t>
            </a:r>
            <a:r>
              <a:rPr lang="e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201400114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Abdulelah Alshehri</a:t>
            </a:r>
            <a:r>
              <a:rPr lang="e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201200553</a:t>
            </a:r>
            <a:endParaRPr lang="e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0721" y="3699133"/>
            <a:ext cx="15760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Advisor</a:t>
            </a:r>
          </a:p>
          <a:p>
            <a:pPr algn="ctr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Panos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Sphicas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40303" y="3699132"/>
            <a:ext cx="21226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Co-Advisor</a:t>
            </a:r>
          </a:p>
          <a:p>
            <a:pPr algn="ctr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Mohammed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Almahdi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2" descr="D:\Users\201400545\Downloads\WhatsApp Image 2019-01-08 at 5.19.30 PM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6" t="13780" r="9843" b="2756"/>
          <a:stretch/>
        </p:blipFill>
        <p:spPr bwMode="auto">
          <a:xfrm>
            <a:off x="2667000" y="96301"/>
            <a:ext cx="4495800" cy="207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85750"/>
            <a:ext cx="5638800" cy="1159799"/>
          </a:xfrm>
        </p:spPr>
        <p:txBody>
          <a:bodyPr/>
          <a:lstStyle/>
          <a:p>
            <a:pPr algn="l"/>
            <a:r>
              <a:rPr lang="en-US" u="sng" dirty="0">
                <a:latin typeface="Times New Roman" pitchFamily="18" charset="0"/>
                <a:cs typeface="Times New Roman" pitchFamily="18" charset="0"/>
              </a:rPr>
              <a:t>Engineering Standards</a:t>
            </a:r>
            <a:endParaRPr lang="en-US" u="sn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t="39445" r="20833" b="41388"/>
          <a:stretch/>
        </p:blipFill>
        <p:spPr bwMode="auto">
          <a:xfrm>
            <a:off x="609600" y="1962150"/>
            <a:ext cx="7931426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87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ctrTitle"/>
          </p:nvPr>
        </p:nvSpPr>
        <p:spPr>
          <a:xfrm>
            <a:off x="1066800" y="2038350"/>
            <a:ext cx="6629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/>
            <a:r>
              <a:rPr lang="en-US" sz="4000" u="sng" dirty="0">
                <a:latin typeface="Times New Roman" pitchFamily="18" charset="0"/>
                <a:cs typeface="Times New Roman" pitchFamily="18" charset="0"/>
              </a:rPr>
              <a:t>Conceptual Design, Calculations &amp; fabrication</a:t>
            </a:r>
            <a:endParaRPr lang="en-US" sz="40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351"/>
          <p:cNvSpPr txBox="1"/>
          <p:nvPr/>
        </p:nvSpPr>
        <p:spPr>
          <a:xfrm>
            <a:off x="304800" y="361950"/>
            <a:ext cx="457200" cy="49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xie One"/>
                <a:ea typeface="Nixie One"/>
                <a:cs typeface="Nixie One"/>
                <a:sym typeface="Nixie One"/>
              </a:rPr>
              <a:t>4</a:t>
            </a:r>
            <a:endParaRPr lang="en" sz="4800" b="1" dirty="0">
              <a:solidFill>
                <a:schemeClr val="accent1">
                  <a:lumMod val="60000"/>
                  <a:lumOff val="40000"/>
                </a:schemeClr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85750"/>
            <a:ext cx="609600" cy="68580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5200" y="133350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user\Desktop\c5cd8f0c-2bae-4838-b20c-52ec63190d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308100"/>
            <a:ext cx="3965222" cy="1341995"/>
          </a:xfrm>
          <a:prstGeom prst="rect">
            <a:avLst/>
          </a:prstGeom>
          <a:noFill/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931803"/>
              </p:ext>
            </p:extLst>
          </p:nvPr>
        </p:nvGraphicFramePr>
        <p:xfrm>
          <a:off x="815704" y="2998466"/>
          <a:ext cx="6999766" cy="1561951"/>
        </p:xfrm>
        <a:graphic>
          <a:graphicData uri="http://schemas.openxmlformats.org/drawingml/2006/table">
            <a:tbl>
              <a:tblPr/>
              <a:tblGrid>
                <a:gridCol w="9186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50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72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98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788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677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Item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Type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Speed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Power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Efficiency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941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Motor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Car window motor for Chevrolet Caprice 1995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The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speed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is 52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RPM 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The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motor should have the appropriate torque to rotate the desiccant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wheel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19 N.M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The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efficiency should be high to reduce the power consumption of the system.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968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15153" y="470245"/>
            <a:ext cx="3048000" cy="1002609"/>
          </a:xfrm>
        </p:spPr>
        <p:txBody>
          <a:bodyPr>
            <a:noAutofit/>
          </a:bodyPr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we need: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Torque (Disk) = 9 Nm</a:t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RPM (Disk) = 0.08 rpm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4884" y="645780"/>
            <a:ext cx="2191626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 window motor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Torque =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19 Nm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RPM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 52 rpm</a:t>
            </a:r>
          </a:p>
          <a:p>
            <a:endParaRPr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0" t="36666" r="21130" b="36667"/>
          <a:stretch/>
        </p:blipFill>
        <p:spPr>
          <a:xfrm>
            <a:off x="7162800" y="1889312"/>
            <a:ext cx="1524000" cy="137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4294" y="2067280"/>
            <a:ext cx="2844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Using two aluminum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pulleys with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 3:1 ratio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00" b="100000" l="4800" r="9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933" y="3596850"/>
            <a:ext cx="1561396" cy="15613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23292" y="3715828"/>
            <a:ext cx="2494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DC speed controller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361950"/>
            <a:ext cx="2895600" cy="12192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33" b="96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17883"/>
            <a:ext cx="1487556" cy="11156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08106" y="64578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1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08106" y="202719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2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8106" y="372309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3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62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7844" y="438150"/>
            <a:ext cx="2983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Evaporative Cooler</a:t>
            </a:r>
            <a:endParaRPr lang="en-US" sz="28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12395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Evaporator 1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Direct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74793"/>
            <a:ext cx="2743200" cy="2590800"/>
          </a:xfrm>
          <a:prstGeom prst="rect">
            <a:avLst/>
          </a:prstGeom>
        </p:spPr>
      </p:pic>
      <p:pic>
        <p:nvPicPr>
          <p:cNvPr id="4099" name="Picture 3" descr="D:\Users\201400545\Downloads\Structure-working-principle-and-psychometric-chart-of-a-direct-evaporative-cooler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687" y="1352550"/>
            <a:ext cx="5999914" cy="353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84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" t="34783" r="65590" b="41366"/>
          <a:stretch/>
        </p:blipFill>
        <p:spPr>
          <a:xfrm>
            <a:off x="413244" y="2038350"/>
            <a:ext cx="2514600" cy="251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017141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Evaporator 2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indirect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7844" y="438150"/>
            <a:ext cx="2983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Evaporative Cooler</a:t>
            </a:r>
            <a:endParaRPr lang="en-US" sz="28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8" t="36042" r="25729" b="23611"/>
          <a:stretch/>
        </p:blipFill>
        <p:spPr bwMode="auto">
          <a:xfrm>
            <a:off x="3320553" y="1276350"/>
            <a:ext cx="5740400" cy="368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72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7600" y="5715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tx1"/>
                </a:solidFill>
              </a:rPr>
              <a:t>Overall</a:t>
            </a:r>
            <a:endParaRPr lang="en-US" sz="3600" b="1" u="sng" dirty="0">
              <a:solidFill>
                <a:schemeClr val="tx1"/>
              </a:solidFill>
            </a:endParaRPr>
          </a:p>
        </p:txBody>
      </p:sp>
      <p:pic>
        <p:nvPicPr>
          <p:cNvPr id="2050" name="Picture 2" descr="D:\Users\201400545\Downloads\WhatsApp Image 2019-01-08 at 5.19.30 PM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6" t="13780" r="9843" b="2756"/>
          <a:stretch/>
        </p:blipFill>
        <p:spPr bwMode="auto">
          <a:xfrm>
            <a:off x="1905000" y="855880"/>
            <a:ext cx="5441074" cy="423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52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ctrTitle"/>
          </p:nvPr>
        </p:nvSpPr>
        <p:spPr>
          <a:xfrm>
            <a:off x="2819400" y="1657350"/>
            <a:ext cx="5638800" cy="1159799"/>
          </a:xfrm>
        </p:spPr>
        <p:txBody>
          <a:bodyPr/>
          <a:lstStyle/>
          <a:p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Testing &amp; Results</a:t>
            </a:r>
            <a:endParaRPr lang="ar-SA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85750"/>
            <a:ext cx="609600" cy="68580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42900" y="285749"/>
            <a:ext cx="38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xie One"/>
                <a:ea typeface="Nixie One"/>
                <a:cs typeface="Nixie One"/>
                <a:sym typeface="Nixie One"/>
              </a:rPr>
              <a:t>5</a:t>
            </a:r>
            <a:endParaRPr lang="en" sz="3200" b="1" dirty="0">
              <a:solidFill>
                <a:schemeClr val="accent1">
                  <a:lumMod val="60000"/>
                  <a:lumOff val="40000"/>
                </a:schemeClr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41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33400" y="209550"/>
            <a:ext cx="3657600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None/>
              <a:defRPr sz="3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Formulas</a:t>
            </a:r>
            <a:endParaRPr lang="en-US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00150"/>
            <a:ext cx="67818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chemeClr val="tx1"/>
                </a:solidFill>
                <a:latin typeface="+mj-lt"/>
              </a:rPr>
              <a:t>Speed of air calculation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F =0.5 C𝑑ρ𝑢2𝐴      Equation 1</a:t>
            </a:r>
            <a:endParaRPr lang="en-US" sz="2200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                        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     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                            Equation 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40" y="2944906"/>
            <a:ext cx="1867360" cy="69464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2" t="16061" r="30919" b="18116"/>
          <a:stretch/>
        </p:blipFill>
        <p:spPr bwMode="auto">
          <a:xfrm>
            <a:off x="4368800" y="1130393"/>
            <a:ext cx="4448175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90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atsApp Image 2018-04-26 at 8.22.40 P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5610"/>
            <a:ext cx="3207774" cy="2329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WhatsApp Image 2018-04-26 at 8.23.53 P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773" y="775609"/>
            <a:ext cx="3428999" cy="2329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WhatsApp Image 2018-04-26 at 8.21.01 P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5151"/>
            <a:ext cx="3207774" cy="2038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WhatsApp Image 2018-04-26 at 8.20.49 PM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773" y="3105151"/>
            <a:ext cx="3428998" cy="20383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971800" y="209403"/>
            <a:ext cx="21339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Testing &amp; Results</a:t>
            </a:r>
            <a:endParaRPr lang="en-US" sz="2000" b="1" dirty="0">
              <a:solidFill>
                <a:srgbClr val="FFC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474760"/>
              </p:ext>
            </p:extLst>
          </p:nvPr>
        </p:nvGraphicFramePr>
        <p:xfrm>
          <a:off x="6636771" y="209403"/>
          <a:ext cx="2507229" cy="4684170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9632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439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613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#No. of sensor</a:t>
                      </a:r>
                      <a:endParaRPr lang="en-US" sz="11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Place of sensor</a:t>
                      </a:r>
                      <a:endParaRPr lang="en-US" sz="14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97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Sensor </a:t>
                      </a: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mbria"/>
                          <a:ea typeface="MS Mincho"/>
                          <a:cs typeface="Arial"/>
                        </a:rPr>
                        <a:t>Hot</a:t>
                      </a:r>
                      <a:r>
                        <a:rPr lang="en-US" sz="1600" b="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mbria"/>
                          <a:ea typeface="MS Mincho"/>
                          <a:cs typeface="Arial"/>
                        </a:rPr>
                        <a:t> Air</a:t>
                      </a:r>
                      <a:endParaRPr lang="en-US" sz="16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63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Sensor </a:t>
                      </a: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US" sz="14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Dry Air(</a:t>
                      </a:r>
                      <a:r>
                        <a:rPr lang="en-US" sz="1600" baseline="0" dirty="0" smtClean="0">
                          <a:effectLst/>
                        </a:rPr>
                        <a:t> outlet to </a:t>
                      </a:r>
                      <a:r>
                        <a:rPr lang="en-US" sz="1600" dirty="0" smtClean="0">
                          <a:effectLst/>
                        </a:rPr>
                        <a:t>evaporator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)</a:t>
                      </a:r>
                      <a:endParaRPr lang="en-US" sz="16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84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Sensor </a:t>
                      </a:r>
                      <a:r>
                        <a:rPr lang="en-US" sz="1400" dirty="0">
                          <a:effectLst/>
                        </a:rPr>
                        <a:t>3</a:t>
                      </a:r>
                      <a:endParaRPr lang="en-US" sz="14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mbria"/>
                          <a:ea typeface="MS Mincho"/>
                          <a:cs typeface="Arial"/>
                        </a:rPr>
                        <a:t>Hot</a:t>
                      </a:r>
                      <a:r>
                        <a:rPr lang="en-US" sz="1600" b="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mbria"/>
                          <a:ea typeface="MS Mincho"/>
                          <a:cs typeface="Arial"/>
                        </a:rPr>
                        <a:t> Wet Air</a:t>
                      </a:r>
                      <a:endParaRPr lang="en-US" sz="16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674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Sensor </a:t>
                      </a:r>
                      <a:r>
                        <a:rPr lang="en-US" sz="1400" dirty="0">
                          <a:effectLst/>
                        </a:rPr>
                        <a:t>4</a:t>
                      </a:r>
                      <a:endParaRPr lang="en-US" sz="14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from room after evaporative cooler</a:t>
                      </a:r>
                      <a:endParaRPr lang="en-US" sz="16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255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Sensor </a:t>
                      </a:r>
                      <a:r>
                        <a:rPr lang="en-US" sz="1400" dirty="0">
                          <a:effectLst/>
                        </a:rPr>
                        <a:t>5</a:t>
                      </a:r>
                      <a:endParaRPr lang="en-US" sz="14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Before</a:t>
                      </a:r>
                      <a:r>
                        <a:rPr lang="en-US" sz="1600" b="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evaporative cooler</a:t>
                      </a:r>
                      <a:endParaRPr lang="en-US" sz="16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7255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Sensor </a:t>
                      </a:r>
                      <a:r>
                        <a:rPr lang="en-US" sz="1400" dirty="0">
                          <a:effectLst/>
                        </a:rPr>
                        <a:t>6</a:t>
                      </a:r>
                      <a:endParaRPr lang="en-US" sz="14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After </a:t>
                      </a:r>
                      <a:r>
                        <a:rPr lang="en-US" sz="1600" dirty="0" smtClean="0">
                          <a:effectLst/>
                        </a:rPr>
                        <a:t>evaporative cooler</a:t>
                      </a:r>
                      <a:endParaRPr lang="en-US" sz="1600" b="0" dirty="0" smtClean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8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ctrTitle" idx="4294967295"/>
          </p:nvPr>
        </p:nvSpPr>
        <p:spPr>
          <a:xfrm>
            <a:off x="0" y="361950"/>
            <a:ext cx="2438400" cy="99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4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" sz="48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990600" y="1504950"/>
            <a:ext cx="6705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Background &amp; Motivation and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relevance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Design 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Constraints Engineering Standards &amp;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Design specification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Conceptual Design, Calculations &amp; 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fabrication 	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Experimental setup, Testing 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&amp; Results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&amp; Feature Recommendation 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217"/>
            <a:ext cx="7391400" cy="1174750"/>
          </a:xfrm>
        </p:spPr>
        <p:txBody>
          <a:bodyPr/>
          <a:lstStyle/>
          <a:p>
            <a:r>
              <a:rPr lang="en-US" u="sng" dirty="0" smtClean="0"/>
              <a:t> Conclusion</a:t>
            </a:r>
            <a:r>
              <a:rPr lang="en-US" u="sng" dirty="0" smtClean="0"/>
              <a:t>&amp; </a:t>
            </a:r>
            <a:r>
              <a:rPr lang="en-US" u="sng" dirty="0" smtClean="0"/>
              <a:t>Recommendation 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1962150"/>
            <a:ext cx="5696099" cy="327660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/>
              <a:t>Make it a solar energy dependent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C</a:t>
            </a:r>
            <a:r>
              <a:rPr lang="en-US" sz="1800" dirty="0" smtClean="0"/>
              <a:t>hanging the Silica gel from time to time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 </a:t>
            </a:r>
            <a:r>
              <a:rPr lang="en-US" sz="1800" dirty="0" smtClean="0"/>
              <a:t>Find an alternative solution to measure Velocity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  <a:p>
            <a:pPr marL="0" indent="0"/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42900" y="285749"/>
            <a:ext cx="38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Nixie One"/>
                <a:ea typeface="Nixie One"/>
                <a:cs typeface="Nixie One"/>
                <a:sym typeface="Nixie One"/>
              </a:rPr>
              <a:t>6</a:t>
            </a:r>
            <a:endParaRPr lang="en" sz="3200" b="1" dirty="0">
              <a:solidFill>
                <a:schemeClr val="accent1">
                  <a:lumMod val="60000"/>
                  <a:lumOff val="40000"/>
                </a:schemeClr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85750"/>
            <a:ext cx="609600" cy="68580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4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/>
          <p:nvPr/>
        </p:nvSpPr>
        <p:spPr>
          <a:xfrm rot="-5400000">
            <a:off x="1053600" y="533300"/>
            <a:ext cx="1855800" cy="2142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3" name="Shape 543"/>
          <p:cNvSpPr txBox="1">
            <a:spLocks noGrp="1"/>
          </p:cNvSpPr>
          <p:nvPr>
            <p:ph type="ctrTitle" idx="4294967295"/>
          </p:nvPr>
        </p:nvSpPr>
        <p:spPr>
          <a:xfrm>
            <a:off x="0" y="3714750"/>
            <a:ext cx="4562475" cy="116046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egards</a:t>
            </a:r>
            <a:endParaRPr lang="en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5" name="Shape 545"/>
          <p:cNvSpPr/>
          <p:nvPr/>
        </p:nvSpPr>
        <p:spPr>
          <a:xfrm>
            <a:off x="1591718" y="1212579"/>
            <a:ext cx="779560" cy="779560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ctrTitle"/>
          </p:nvPr>
        </p:nvSpPr>
        <p:spPr>
          <a:xfrm>
            <a:off x="-228600" y="239250"/>
            <a:ext cx="4724400" cy="778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/>
            <a:r>
              <a:rPr lang="en-US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 </a:t>
            </a:r>
          </a:p>
        </p:txBody>
      </p:sp>
      <p:sp>
        <p:nvSpPr>
          <p:cNvPr id="350" name="Shape 350"/>
          <p:cNvSpPr txBox="1">
            <a:spLocks noGrp="1"/>
          </p:cNvSpPr>
          <p:nvPr>
            <p:ph type="subTitle" idx="1"/>
          </p:nvPr>
        </p:nvSpPr>
        <p:spPr>
          <a:xfrm>
            <a:off x="552450" y="1428750"/>
            <a:ext cx="7677150" cy="304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dirty="0">
                <a:effectLst/>
                <a:latin typeface="Times New Roman" pitchFamily="18" charset="0"/>
                <a:cs typeface="Times New Roman" pitchFamily="18" charset="0"/>
              </a:rPr>
              <a:t>. Improve the instrumentation and data acquisition (newer and more thermocouples, installed fan anemometers, installed more RH sensors).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effectLst/>
                <a:latin typeface="Times New Roman" pitchFamily="18" charset="0"/>
                <a:cs typeface="Times New Roman" pitchFamily="18" charset="0"/>
              </a:rPr>
              <a:t>2. Design and build a direct and an indirect evaporative cooler. Test and compare the results from the two coolers.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effectLst/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1600" dirty="0" smtClean="0">
                <a:effectLst/>
                <a:latin typeface="Times New Roman" pitchFamily="18" charset="0"/>
                <a:cs typeface="Times New Roman" pitchFamily="18" charset="0"/>
              </a:rPr>
              <a:t>Installed DC </a:t>
            </a:r>
            <a:r>
              <a:rPr lang="en-US" sz="1600" dirty="0">
                <a:effectLst/>
                <a:latin typeface="Times New Roman" pitchFamily="18" charset="0"/>
                <a:cs typeface="Times New Roman" pitchFamily="18" charset="0"/>
              </a:rPr>
              <a:t>fans that can be powered by </a:t>
            </a:r>
            <a:r>
              <a:rPr lang="en-US" sz="1600" dirty="0" smtClean="0">
                <a:effectLst/>
                <a:latin typeface="Times New Roman" pitchFamily="18" charset="0"/>
                <a:cs typeface="Times New Roman" pitchFamily="18" charset="0"/>
              </a:rPr>
              <a:t>a 12V 15amp Battery. </a:t>
            </a:r>
            <a:endParaRPr lang="en-US" sz="16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effectLst/>
                <a:latin typeface="Times New Roman" pitchFamily="18" charset="0"/>
                <a:cs typeface="Times New Roman" pitchFamily="18" charset="0"/>
              </a:rPr>
              <a:t>4. Create inspection hatch and close leaks in the desiccant disk.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effectLst/>
                <a:latin typeface="Times New Roman" pitchFamily="18" charset="0"/>
                <a:cs typeface="Times New Roman" pitchFamily="18" charset="0"/>
              </a:rPr>
              <a:t>5. Test the system and acquire </a:t>
            </a:r>
            <a:r>
              <a:rPr lang="en-US" sz="1600" dirty="0" smtClean="0">
                <a:effectLst/>
                <a:latin typeface="Times New Roman" pitchFamily="18" charset="0"/>
                <a:cs typeface="Times New Roman" pitchFamily="18" charset="0"/>
              </a:rPr>
              <a:t>new improved data</a:t>
            </a:r>
            <a:r>
              <a:rPr lang="en-US" sz="1600" dirty="0"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Shape 351"/>
          <p:cNvSpPr txBox="1"/>
          <p:nvPr/>
        </p:nvSpPr>
        <p:spPr>
          <a:xfrm>
            <a:off x="304800" y="361950"/>
            <a:ext cx="457200" cy="49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Nixie One"/>
                <a:ea typeface="Nixie One"/>
                <a:cs typeface="Nixie One"/>
                <a:sym typeface="Nixie One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285750"/>
            <a:ext cx="609600" cy="68580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ctrTitle"/>
          </p:nvPr>
        </p:nvSpPr>
        <p:spPr>
          <a:xfrm>
            <a:off x="838200" y="209550"/>
            <a:ext cx="8153400" cy="70485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/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&amp; motivation and Relevance </a:t>
            </a:r>
          </a:p>
        </p:txBody>
      </p:sp>
      <p:sp>
        <p:nvSpPr>
          <p:cNvPr id="351" name="Shape 351"/>
          <p:cNvSpPr txBox="1"/>
          <p:nvPr/>
        </p:nvSpPr>
        <p:spPr>
          <a:xfrm>
            <a:off x="304800" y="361950"/>
            <a:ext cx="457200" cy="49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Nixie One"/>
                <a:ea typeface="Nixie One"/>
                <a:cs typeface="Nixie One"/>
                <a:sym typeface="Nixie One"/>
              </a:rPr>
              <a:t>2</a:t>
            </a:r>
          </a:p>
        </p:txBody>
      </p:sp>
      <p:pic>
        <p:nvPicPr>
          <p:cNvPr id="4" name="image5.jpg" descr="Image result for desiccant air dehumidifiers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096000" y="1905000"/>
            <a:ext cx="2971800" cy="1902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صورة ذات صلة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85950"/>
            <a:ext cx="2971800" cy="1902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228600" y="285750"/>
            <a:ext cx="609600" cy="68580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394335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Silica Gel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4097238"/>
            <a:ext cx="285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DHT11 Sensors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1" name="Picture 10" descr="&lt;strong&gt;DHT11&lt;/strong&gt; - Humidity and Temperature Sensor - ElectroDrago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50" y="2023255"/>
            <a:ext cx="1765300" cy="176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49"/>
          <p:cNvSpPr txBox="1">
            <a:spLocks noGrp="1"/>
          </p:cNvSpPr>
          <p:nvPr>
            <p:ph type="ctrTitle"/>
          </p:nvPr>
        </p:nvSpPr>
        <p:spPr>
          <a:xfrm>
            <a:off x="1393219" y="244560"/>
            <a:ext cx="6629400" cy="79784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/>
            <a:r>
              <a:rPr lang="en-US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Specifications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33" b="96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07871" y="3584724"/>
            <a:ext cx="1092607" cy="8194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9667" r="80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222" y="1279793"/>
            <a:ext cx="922967" cy="98204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778384" y="2484693"/>
            <a:ext cx="11128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Tachometer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26900" y="2741365"/>
            <a:ext cx="14157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10-100000 RPM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600836" y="2543690"/>
            <a:ext cx="1382811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369845" y="3905249"/>
            <a:ext cx="817077" cy="49984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hape 351"/>
          <p:cNvSpPr txBox="1"/>
          <p:nvPr/>
        </p:nvSpPr>
        <p:spPr>
          <a:xfrm>
            <a:off x="304800" y="361950"/>
            <a:ext cx="457200" cy="49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xie One"/>
                <a:ea typeface="Nixie One"/>
                <a:cs typeface="Nixie One"/>
                <a:sym typeface="Nixie One"/>
              </a:rPr>
              <a:t>3</a:t>
            </a:r>
            <a:endParaRPr lang="en" sz="4800" b="1" dirty="0">
              <a:solidFill>
                <a:schemeClr val="accent1">
                  <a:lumMod val="60000"/>
                  <a:lumOff val="40000"/>
                </a:schemeClr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8600" y="285750"/>
            <a:ext cx="609600" cy="68580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 descr="D:\Users\201400545\Downloads\WhatsApp Image 2019-01-08 at 5.19.30 PM.jpe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6" t="13780" r="9843" b="2756"/>
          <a:stretch/>
        </p:blipFill>
        <p:spPr bwMode="auto">
          <a:xfrm>
            <a:off x="3492222" y="1945020"/>
            <a:ext cx="2864715" cy="213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49758" y="3895066"/>
            <a:ext cx="8170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</a:rPr>
              <a:t>52 RPM</a:t>
            </a:r>
          </a:p>
          <a:p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</a:rPr>
              <a:t>19 N.M</a:t>
            </a:r>
            <a:endParaRPr lang="en-US" b="1" dirty="0">
              <a:solidFill>
                <a:schemeClr val="tx1"/>
              </a:solidFill>
              <a:latin typeface="Calibri"/>
              <a:ea typeface="Times New Roman"/>
            </a:endParaRPr>
          </a:p>
          <a:p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3187422" y="2513626"/>
            <a:ext cx="1390345" cy="9932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063902" y="2349807"/>
            <a:ext cx="818692" cy="3915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997422" y="3294258"/>
            <a:ext cx="546378" cy="39094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Fan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5168622" y="3013486"/>
            <a:ext cx="1803176" cy="4933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851" y="1344731"/>
            <a:ext cx="837357" cy="1141317"/>
          </a:xfrm>
          <a:prstGeom prst="rect">
            <a:avLst/>
          </a:prstGeom>
        </p:spPr>
      </p:pic>
      <p:cxnSp>
        <p:nvCxnSpPr>
          <p:cNvPr id="41" name="Straight Arrow Connector 40"/>
          <p:cNvCxnSpPr/>
          <p:nvPr/>
        </p:nvCxnSpPr>
        <p:spPr>
          <a:xfrm flipH="1">
            <a:off x="4577767" y="1770813"/>
            <a:ext cx="1779171" cy="3656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7543800" y="2028576"/>
            <a:ext cx="1382811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548813" y="2107945"/>
            <a:ext cx="12811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Anemometer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75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0"/>
            <a:ext cx="7315200" cy="721649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Specifications</a:t>
            </a:r>
            <a:endParaRPr lang="ar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19150"/>
            <a:ext cx="4267200" cy="3962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5" t="13194" r="28984" b="10625"/>
          <a:stretch/>
        </p:blipFill>
        <p:spPr bwMode="auto">
          <a:xfrm rot="5400000">
            <a:off x="4857649" y="552549"/>
            <a:ext cx="3848101" cy="441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5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3" t="11475" r="13245" b="10364"/>
          <a:stretch/>
        </p:blipFill>
        <p:spPr bwMode="auto">
          <a:xfrm>
            <a:off x="2326999" y="1944894"/>
            <a:ext cx="3095903" cy="205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107087"/>
              </p:ext>
            </p:extLst>
          </p:nvPr>
        </p:nvGraphicFramePr>
        <p:xfrm>
          <a:off x="5937254" y="1851092"/>
          <a:ext cx="3142615" cy="1804851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2074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352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34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#No. of sensor</a:t>
                      </a:r>
                      <a:endParaRPr lang="en-US" sz="12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Place of sensor</a:t>
                      </a:r>
                      <a:endParaRPr lang="en-US" sz="16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34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Sensor 1</a:t>
                      </a:r>
                      <a:endParaRPr lang="en-US" sz="1600" b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mbria"/>
                          <a:ea typeface="MS Mincho"/>
                          <a:cs typeface="Arial"/>
                        </a:rPr>
                        <a:t>Hot</a:t>
                      </a:r>
                      <a:r>
                        <a:rPr lang="en-US" sz="1600" b="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mbria"/>
                          <a:ea typeface="MS Mincho"/>
                          <a:cs typeface="Arial"/>
                        </a:rPr>
                        <a:t> Air</a:t>
                      </a:r>
                      <a:endParaRPr lang="en-US" sz="16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34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Sensor 2</a:t>
                      </a:r>
                      <a:endParaRPr lang="en-US" sz="16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Dry Air(</a:t>
                      </a:r>
                      <a:r>
                        <a:rPr lang="en-US" sz="1600" baseline="0" dirty="0" smtClean="0">
                          <a:effectLst/>
                        </a:rPr>
                        <a:t> outlet to </a:t>
                      </a:r>
                      <a:r>
                        <a:rPr lang="en-US" sz="1600" dirty="0" smtClean="0">
                          <a:effectLst/>
                        </a:rPr>
                        <a:t>evaporator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)</a:t>
                      </a:r>
                      <a:endParaRPr lang="en-US" sz="16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34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Sensor 3</a:t>
                      </a:r>
                      <a:endParaRPr lang="en-US" sz="16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mbria"/>
                          <a:ea typeface="MS Mincho"/>
                          <a:cs typeface="Arial"/>
                        </a:rPr>
                        <a:t>Hot</a:t>
                      </a:r>
                      <a:r>
                        <a:rPr lang="en-US" sz="1600" b="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mbria"/>
                          <a:ea typeface="MS Mincho"/>
                          <a:cs typeface="Arial"/>
                        </a:rPr>
                        <a:t> Wet Air</a:t>
                      </a:r>
                      <a:endParaRPr lang="en-US" sz="16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68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Sensor 4</a:t>
                      </a:r>
                      <a:endParaRPr lang="en-US" sz="16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from room after evaporative cooler</a:t>
                      </a:r>
                      <a:endParaRPr lang="en-US" sz="16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>
            <a:off x="1790702" y="3049794"/>
            <a:ext cx="812800" cy="381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790702" y="4467362"/>
            <a:ext cx="17272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112950" y="1805194"/>
            <a:ext cx="762000" cy="4915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751253" y="3064012"/>
            <a:ext cx="824049" cy="7477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Flowchart: Connector 17"/>
          <p:cNvSpPr/>
          <p:nvPr/>
        </p:nvSpPr>
        <p:spPr>
          <a:xfrm>
            <a:off x="1447802" y="2903744"/>
            <a:ext cx="381000" cy="381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19" name="Flowchart: Connector 18"/>
          <p:cNvSpPr/>
          <p:nvPr/>
        </p:nvSpPr>
        <p:spPr>
          <a:xfrm>
            <a:off x="1447802" y="4276862"/>
            <a:ext cx="381000" cy="381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20" name="Flowchart: Connector 19"/>
          <p:cNvSpPr/>
          <p:nvPr/>
        </p:nvSpPr>
        <p:spPr>
          <a:xfrm>
            <a:off x="2654302" y="1424194"/>
            <a:ext cx="381000" cy="381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22" name="Flowchart: Connector 21"/>
          <p:cNvSpPr/>
          <p:nvPr/>
        </p:nvSpPr>
        <p:spPr>
          <a:xfrm>
            <a:off x="5575304" y="3722618"/>
            <a:ext cx="381000" cy="381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16" name="Shape 349"/>
          <p:cNvSpPr txBox="1">
            <a:spLocks noGrp="1"/>
          </p:cNvSpPr>
          <p:nvPr>
            <p:ph type="ctrTitle"/>
          </p:nvPr>
        </p:nvSpPr>
        <p:spPr>
          <a:xfrm>
            <a:off x="1473200" y="211801"/>
            <a:ext cx="6629400" cy="79784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/>
            <a:r>
              <a:rPr lang="en-US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Specifications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530602" y="3646418"/>
            <a:ext cx="0" cy="82094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98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382077"/>
            <a:ext cx="2209800" cy="116014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294519"/>
              </p:ext>
            </p:extLst>
          </p:nvPr>
        </p:nvGraphicFramePr>
        <p:xfrm>
          <a:off x="5791200" y="1193619"/>
          <a:ext cx="3142615" cy="1238794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2074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352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34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#No. of sensor</a:t>
                      </a:r>
                      <a:endParaRPr lang="en-US" sz="12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Place of sensor</a:t>
                      </a:r>
                      <a:endParaRPr lang="en-US" sz="16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66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Sensor 5</a:t>
                      </a:r>
                      <a:endParaRPr lang="en-US" sz="16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Before</a:t>
                      </a:r>
                      <a:r>
                        <a:rPr lang="en-US" sz="1600" b="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evaporative cooler</a:t>
                      </a:r>
                      <a:endParaRPr lang="en-US" sz="16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66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Sensor 6</a:t>
                      </a:r>
                      <a:endParaRPr lang="en-US" sz="1600" b="0" dirty="0" smtClean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After </a:t>
                      </a:r>
                      <a:r>
                        <a:rPr lang="en-US" sz="1600" dirty="0" smtClean="0">
                          <a:effectLst/>
                        </a:rPr>
                        <a:t>evaporative cooler</a:t>
                      </a:r>
                      <a:endParaRPr lang="en-US" sz="1600" b="0" dirty="0" smtClean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Flowchart: Connector 19"/>
          <p:cNvSpPr/>
          <p:nvPr/>
        </p:nvSpPr>
        <p:spPr>
          <a:xfrm>
            <a:off x="1295399" y="3368399"/>
            <a:ext cx="381000" cy="381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</a:t>
            </a:r>
          </a:p>
        </p:txBody>
      </p:sp>
      <p:sp>
        <p:nvSpPr>
          <p:cNvPr id="22" name="Flowchart: Connector 21"/>
          <p:cNvSpPr/>
          <p:nvPr/>
        </p:nvSpPr>
        <p:spPr>
          <a:xfrm>
            <a:off x="6511456" y="4483944"/>
            <a:ext cx="381000" cy="381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-23192" y="858857"/>
            <a:ext cx="26371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Humidity and Temperature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Sensors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Arduino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Shape 349"/>
          <p:cNvSpPr txBox="1">
            <a:spLocks noGrp="1"/>
          </p:cNvSpPr>
          <p:nvPr>
            <p:ph type="ctrTitle"/>
          </p:nvPr>
        </p:nvSpPr>
        <p:spPr>
          <a:xfrm>
            <a:off x="1393219" y="244560"/>
            <a:ext cx="6629400" cy="79784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/>
            <a:r>
              <a:rPr lang="en-US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Specifications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294" y="2082524"/>
            <a:ext cx="3429000" cy="257175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1772056" y="2800350"/>
            <a:ext cx="1752600" cy="6789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963504" y="3959086"/>
            <a:ext cx="1547952" cy="6510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03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/>
          <p:nvPr/>
        </p:nvSpPr>
        <p:spPr>
          <a:xfrm>
            <a:off x="409575" y="1676400"/>
            <a:ext cx="2067000" cy="177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lang="en" sz="4800" b="1" dirty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76600" y="534375"/>
            <a:ext cx="6210226" cy="4371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None/>
              <a:defRPr sz="3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u="sng" dirty="0" smtClean="0">
                <a:solidFill>
                  <a:schemeClr val="tx1"/>
                </a:solidFill>
                <a:latin typeface="+mj-lt"/>
              </a:rPr>
              <a:t>Constraints</a:t>
            </a:r>
            <a:endParaRPr lang="en-US" sz="2800" u="sng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971550"/>
            <a:ext cx="6096000" cy="4019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Environments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Economical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Manufacturability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Safety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Sustainability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Geometrical constraints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Engineering standards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69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TM01859865[[fn=Kilter]]</Template>
  <TotalTime>2829</TotalTime>
  <Words>445</Words>
  <Application>Microsoft Office PowerPoint</Application>
  <PresentationFormat>On-screen Show (16:9)</PresentationFormat>
  <Paragraphs>147</Paragraphs>
  <Slides>21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Kilter</vt:lpstr>
      <vt:lpstr>Design and Manufacturing of desiccant disk for use in dehumidifiers and air conditioners </vt:lpstr>
      <vt:lpstr>Outline</vt:lpstr>
      <vt:lpstr>Objectives </vt:lpstr>
      <vt:lpstr>Background &amp; motivation and Relevance </vt:lpstr>
      <vt:lpstr>Design &amp; Specifications</vt:lpstr>
      <vt:lpstr>Design &amp; Specifications</vt:lpstr>
      <vt:lpstr>Design &amp; Specifications</vt:lpstr>
      <vt:lpstr>Design &amp; Specifications</vt:lpstr>
      <vt:lpstr>PowerPoint Presentation</vt:lpstr>
      <vt:lpstr>Engineering Standards</vt:lpstr>
      <vt:lpstr>Conceptual Design, Calculations &amp; fabrication</vt:lpstr>
      <vt:lpstr>PowerPoint Presentation</vt:lpstr>
      <vt:lpstr>What we need: - Torque (Disk) = 9 Nm - RPM (Disk) = 0.08 rpm</vt:lpstr>
      <vt:lpstr>PowerPoint Presentation</vt:lpstr>
      <vt:lpstr>PowerPoint Presentation</vt:lpstr>
      <vt:lpstr>PowerPoint Presentation</vt:lpstr>
      <vt:lpstr>Testing &amp; Results</vt:lpstr>
      <vt:lpstr>PowerPoint Presentation</vt:lpstr>
      <vt:lpstr>PowerPoint Presentation</vt:lpstr>
      <vt:lpstr> Conclusion&amp; Recommendation </vt:lpstr>
      <vt:lpstr>Regards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Fully Electric Car with Solar Panels as a Secondary Source of Power</dc:title>
  <dc:creator>Ali Raza</dc:creator>
  <cp:lastModifiedBy>Khalil Ahmed Khalil Ahmed Abouhasirah</cp:lastModifiedBy>
  <cp:revision>199</cp:revision>
  <cp:lastPrinted>2018-05-03T06:36:01Z</cp:lastPrinted>
  <dcterms:modified xsi:type="dcterms:W3CDTF">2019-01-09T13:23:37Z</dcterms:modified>
</cp:coreProperties>
</file>