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8" r:id="rId4"/>
    <p:sldId id="259" r:id="rId5"/>
    <p:sldId id="280" r:id="rId6"/>
    <p:sldId id="260" r:id="rId7"/>
    <p:sldId id="271" r:id="rId8"/>
    <p:sldId id="263" r:id="rId9"/>
    <p:sldId id="261" r:id="rId10"/>
    <p:sldId id="264" r:id="rId11"/>
    <p:sldId id="267" r:id="rId12"/>
    <p:sldId id="266" r:id="rId13"/>
    <p:sldId id="265" r:id="rId14"/>
    <p:sldId id="273" r:id="rId15"/>
    <p:sldId id="277" r:id="rId16"/>
    <p:sldId id="281" r:id="rId17"/>
    <p:sldId id="268" r:id="rId18"/>
    <p:sldId id="276" r:id="rId19"/>
    <p:sldId id="269" r:id="rId20"/>
    <p:sldId id="272" r:id="rId21"/>
    <p:sldId id="282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9" autoAdjust="0"/>
    <p:restoredTop sz="93955" autoAdjust="0"/>
  </p:normalViewPr>
  <p:slideViewPr>
    <p:cSldViewPr>
      <p:cViewPr varScale="1">
        <p:scale>
          <a:sx n="73" d="100"/>
          <a:sy n="73" d="100"/>
        </p:scale>
        <p:origin x="426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0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446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9591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8291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45438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2266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605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75202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1736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52743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0636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64223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D9FD15-D629-488E-A239-43B17EAD7170}" type="datetimeFigureOut">
              <a:rPr lang="en-US" smtClean="0"/>
              <a:pPr/>
              <a:t>5/3/2018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670559-A786-424E-B7DC-8C67C526344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206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2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31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447675" y="3886200"/>
            <a:ext cx="8696325" cy="2438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 rtl="0"/>
            <a:endParaRPr lang="en-US" sz="1800" b="1" dirty="0"/>
          </a:p>
          <a:p>
            <a:pPr algn="l" rtl="0"/>
            <a:r>
              <a:rPr lang="en-US" sz="1800" b="1" dirty="0"/>
              <a:t>Mohammed Al-</a:t>
            </a:r>
            <a:r>
              <a:rPr lang="en-US" sz="1800" b="1" dirty="0" err="1"/>
              <a:t>Nasheri</a:t>
            </a:r>
            <a:r>
              <a:rPr lang="en-US" sz="1800" b="1" dirty="0"/>
              <a:t>		200901642</a:t>
            </a:r>
          </a:p>
          <a:p>
            <a:pPr algn="l" rtl="0"/>
            <a:r>
              <a:rPr lang="en-US" sz="1800" b="1" dirty="0" err="1"/>
              <a:t>Madi</a:t>
            </a:r>
            <a:r>
              <a:rPr lang="en-US" sz="1800" b="1" dirty="0"/>
              <a:t> Al-</a:t>
            </a:r>
            <a:r>
              <a:rPr lang="en-US" sz="1800" b="1" dirty="0" err="1"/>
              <a:t>Hajri</a:t>
            </a:r>
            <a:r>
              <a:rPr lang="en-US" sz="1800" b="1" dirty="0"/>
              <a:t> 			201202517</a:t>
            </a:r>
          </a:p>
          <a:p>
            <a:pPr algn="l" rtl="0"/>
            <a:r>
              <a:rPr lang="en-US" sz="1800" b="1" dirty="0" err="1"/>
              <a:t>Fahad</a:t>
            </a:r>
            <a:r>
              <a:rPr lang="en-US" sz="1800" b="1" dirty="0"/>
              <a:t> Al-</a:t>
            </a:r>
            <a:r>
              <a:rPr lang="en-US" sz="1800" b="1" dirty="0" err="1"/>
              <a:t>Jubreen</a:t>
            </a:r>
            <a:r>
              <a:rPr lang="en-US" sz="1800" b="1" dirty="0"/>
              <a:t> 		201300079</a:t>
            </a:r>
          </a:p>
          <a:p>
            <a:pPr algn="l" rtl="0"/>
            <a:r>
              <a:rPr lang="en-US" sz="1800" b="1" dirty="0"/>
              <a:t>Omar Hassan 			201300315</a:t>
            </a:r>
          </a:p>
          <a:p>
            <a:pPr algn="l" rtl="0"/>
            <a:r>
              <a:rPr lang="en-US" sz="1800" b="1" dirty="0" err="1"/>
              <a:t>Mohamad</a:t>
            </a:r>
            <a:r>
              <a:rPr lang="en-US" sz="1800" b="1" dirty="0"/>
              <a:t> Al-</a:t>
            </a:r>
            <a:r>
              <a:rPr lang="en-US" sz="1800" b="1" dirty="0" err="1"/>
              <a:t>Boushi</a:t>
            </a:r>
            <a:r>
              <a:rPr lang="en-US" sz="1800" b="1" dirty="0"/>
              <a:t> 		201303694</a:t>
            </a:r>
          </a:p>
          <a:p>
            <a:pPr algn="l" rtl="0"/>
            <a:endParaRPr lang="en-US" sz="1800" b="1" dirty="0"/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0" y="0"/>
            <a:ext cx="9144000" cy="4724400"/>
          </a:xfrm>
        </p:spPr>
        <p:txBody>
          <a:bodyPr>
            <a:normAutofit fontScale="90000"/>
          </a:bodyPr>
          <a:lstStyle/>
          <a:p>
            <a:pPr rtl="0"/>
            <a:r>
              <a:rPr lang="en-US" sz="3100" b="1" u="sng" dirty="0">
                <a:solidFill>
                  <a:schemeClr val="tx2">
                    <a:lumMod val="75000"/>
                  </a:schemeClr>
                </a:solidFill>
              </a:rPr>
              <a:t>Design and Construction of a Piping Network System for Domestic use</a:t>
            </a:r>
            <a:br>
              <a:rPr lang="en-US" sz="3100" b="1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b="1" u="sng" dirty="0"/>
              <a:t> </a:t>
            </a:r>
            <a:br>
              <a:rPr lang="en-US" sz="2800" b="1" u="sng" dirty="0"/>
            </a:br>
            <a:r>
              <a:rPr lang="en-US" sz="2800" b="1" u="sng" dirty="0">
                <a:solidFill>
                  <a:schemeClr val="tx2">
                    <a:lumMod val="75000"/>
                  </a:schemeClr>
                </a:solidFill>
              </a:rPr>
              <a:t>Group#7</a:t>
            </a:r>
            <a:r>
              <a:rPr lang="en-US" sz="2800" b="1" u="sng" dirty="0"/>
              <a:t/>
            </a:r>
            <a:br>
              <a:rPr lang="en-US" sz="2800" b="1" u="sng" dirty="0"/>
            </a:br>
            <a:r>
              <a:rPr lang="en-US" sz="2800" b="1" u="sng" dirty="0"/>
              <a:t/>
            </a:r>
            <a:br>
              <a:rPr lang="en-US" sz="2800" b="1" u="sng" dirty="0"/>
            </a:br>
            <a:endParaRPr lang="en-US" sz="2800" u="sng" dirty="0"/>
          </a:p>
        </p:txBody>
      </p:sp>
      <p:pic>
        <p:nvPicPr>
          <p:cNvPr id="4" name="Picture 3" descr="Logo-PMU-1-e136553800814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29000" y="1295400"/>
            <a:ext cx="2743200" cy="205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295400"/>
            <a:ext cx="249555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06041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Conceptual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77500" lnSpcReduction="20000"/>
              </a:bodyPr>
              <a:lstStyle/>
              <a:p>
                <a:pPr>
                  <a:lnSpc>
                    <a:spcPct val="200000"/>
                  </a:lnSpc>
                </a:pPr>
                <a:r>
                  <a:rPr lang="en-US" dirty="0" smtClean="0"/>
                  <a:t>Darcy-</a:t>
                </a:r>
                <a:r>
                  <a:rPr lang="en-US" dirty="0" err="1"/>
                  <a:t>Weisbach</a:t>
                </a:r>
                <a:r>
                  <a:rPr lang="en-US" dirty="0"/>
                  <a:t> Friction Head loss Equation</a:t>
                </a:r>
              </a:p>
              <a:p>
                <a:pPr marL="342900" indent="-342900">
                  <a:lnSpc>
                    <a:spcPct val="200000"/>
                  </a:lnSpc>
                  <a:buFont typeface="Arial" pitchFamily="34" charset="0"/>
                  <a:buChar char="•"/>
                </a:pPr>
                <a:r>
                  <a:rPr lang="en-US" dirty="0"/>
                  <a:t>HL Major =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𝒇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𝑳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𝑫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𝒈</m:t>
                        </m:r>
                      </m:den>
                    </m:f>
                    <m:r>
                      <a:rPr lang="en-US" sz="2400" b="1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en-US" sz="2400" dirty="0">
                    <a:sym typeface="Wingdings" pitchFamily="2" charset="2"/>
                  </a:rPr>
                  <a:t>→ </a:t>
                </a:r>
              </a:p>
              <a:p>
                <a:pPr marL="342900" indent="-342900">
                  <a:lnSpc>
                    <a:spcPct val="200000"/>
                  </a:lnSpc>
                  <a:buFont typeface="Arial" pitchFamily="34" charset="0"/>
                  <a:buChar char="•"/>
                </a:pPr>
                <a:r>
                  <a:rPr lang="en-US" dirty="0"/>
                  <a:t>HL Minor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1" i="1" smtClean="0">
                            <a:latin typeface="Cambria Math"/>
                          </a:rPr>
                          <m:t>𝑲</m:t>
                        </m:r>
                        <m:r>
                          <a:rPr lang="en-US" sz="2400" b="1" i="1" smtClean="0">
                            <a:latin typeface="Cambria Math" panose="02040503050406030204" pitchFamily="18" charset="0"/>
                          </a:rPr>
                          <m:t>𝑳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US" sz="2400" b="1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1" i="1" smtClean="0">
                                <a:latin typeface="Cambria Math"/>
                              </a:rPr>
                              <m:t>𝑽</m:t>
                            </m:r>
                          </m:e>
                          <m:sup>
                            <m:r>
                              <a:rPr lang="en-US" sz="2400" b="1" i="1" smtClean="0">
                                <a:latin typeface="Cambria Math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400" b="1" i="1" smtClean="0">
                            <a:latin typeface="Cambria Math"/>
                          </a:rPr>
                          <m:t>𝟐</m:t>
                        </m:r>
                        <m:r>
                          <a:rPr lang="en-US" sz="2400" b="1" i="1" smtClean="0">
                            <a:latin typeface="Cambria Math"/>
                          </a:rPr>
                          <m:t> 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𝒈</m:t>
                        </m:r>
                      </m:den>
                    </m:f>
                    <m:r>
                      <m:rPr>
                        <m:nor/>
                      </m:rPr>
                      <a:rPr lang="en-US" sz="2400" b="1" i="0" smtClean="0"/>
                      <m:t>  </m:t>
                    </m:r>
                    <m:r>
                      <m:rPr>
                        <m:nor/>
                      </m:rPr>
                      <a:rPr lang="en-US" sz="2400" dirty="0">
                        <a:sym typeface="Wingdings" pitchFamily="2" charset="2"/>
                      </a:rPr>
                      <m:t>→</m:t>
                    </m:r>
                  </m:oMath>
                </a14:m>
                <a:endParaRPr lang="en-US" b="0" i="1" dirty="0"/>
              </a:p>
              <a:p>
                <a:pPr>
                  <a:lnSpc>
                    <a:spcPct val="200000"/>
                  </a:lnSpc>
                </a:pPr>
                <a:r>
                  <a:rPr lang="en-US" dirty="0"/>
                  <a:t>Pumping Power Requirement</a:t>
                </a:r>
              </a:p>
              <a:p>
                <a:pPr marL="457200" lvl="1" indent="0">
                  <a:lnSpc>
                    <a:spcPct val="200000"/>
                  </a:lnSpc>
                  <a:buNone/>
                </a:pPr>
                <a:r>
                  <a:rPr lang="en-US" dirty="0">
                    <a:sym typeface="Wingdings" pitchFamily="2" charset="2"/>
                  </a:rPr>
                  <a:t>	P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Wingdings" pitchFamily="2" charset="2"/>
                          </a:rPr>
                          <m:t>Q</m:t>
                        </m:r>
                        <m:r>
                          <a:rPr lang="en-US" sz="2400">
                            <a:latin typeface="Cambria Math"/>
                            <a:sym typeface="Wingdings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Wingdings" pitchFamily="2" charset="2"/>
                          </a:rPr>
                          <m:t>x</m:t>
                        </m:r>
                        <m:r>
                          <a:rPr lang="en-US" sz="2400">
                            <a:latin typeface="Cambria Math"/>
                            <a:sym typeface="Wingdings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Wingdings" pitchFamily="2" charset="2"/>
                          </a:rPr>
                          <m:t>H</m:t>
                        </m:r>
                        <m:r>
                          <a:rPr lang="en-US" sz="2400">
                            <a:latin typeface="Cambria Math"/>
                            <a:sym typeface="Wingdings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Wingdings" pitchFamily="2" charset="2"/>
                          </a:rPr>
                          <m:t>x</m:t>
                        </m:r>
                        <m:r>
                          <a:rPr lang="en-US" sz="2400">
                            <a:latin typeface="Cambria Math"/>
                            <a:sym typeface="Wingdings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Wingdings" pitchFamily="2" charset="2"/>
                          </a:rPr>
                          <m:t>g</m:t>
                        </m:r>
                        <m:r>
                          <a:rPr lang="en-US" sz="2400">
                            <a:latin typeface="Cambria Math"/>
                            <a:sym typeface="Wingdings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Wingdings" pitchFamily="2" charset="2"/>
                          </a:rPr>
                          <m:t>x</m:t>
                        </m:r>
                        <m:r>
                          <m:rPr>
                            <m:nor/>
                          </m:rPr>
                          <a:rPr lang="en-US" sz="2400">
                            <a:latin typeface="Cambria Math"/>
                            <a:sym typeface="Wingdings" pitchFamily="2" charset="2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400" i="1">
                            <a:latin typeface="Cambria Math"/>
                            <a:sym typeface="Wingdings" pitchFamily="2" charset="2"/>
                          </a:rPr>
                          <m:t>p</m:t>
                        </m:r>
                      </m:num>
                      <m:den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Wingdings" pitchFamily="2" charset="2"/>
                          </a:rPr>
                          <m:t>Pump</m:t>
                        </m:r>
                        <m:r>
                          <a:rPr lang="en-US" sz="2400">
                            <a:latin typeface="Cambria Math"/>
                            <a:sym typeface="Wingdings" pitchFamily="2" charset="2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sz="2400">
                            <a:latin typeface="Cambria Math"/>
                            <a:sym typeface="Wingdings" pitchFamily="2" charset="2"/>
                          </a:rPr>
                          <m:t>Effe</m:t>
                        </m:r>
                        <m:r>
                          <a:rPr lang="en-US" sz="2400" i="1">
                            <a:latin typeface="Cambria Math"/>
                            <a:sym typeface="Wingdings" pitchFamily="2" charset="2"/>
                          </a:rPr>
                          <m:t>𝑐𝑖𝑒𝑛𝑐𝑦</m:t>
                        </m:r>
                      </m:den>
                    </m:f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3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/>
              <p:cNvSpPr txBox="1"/>
              <p:nvPr/>
            </p:nvSpPr>
            <p:spPr>
              <a:xfrm>
                <a:off x="4648200" y="2630269"/>
                <a:ext cx="3352800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𝑓</m:t>
                    </m:r>
                  </m:oMath>
                </a14:m>
                <a:r>
                  <a:rPr lang="en-US" dirty="0"/>
                  <a:t>=Friction, L=Length, V=Velocity</a:t>
                </a:r>
              </a:p>
              <a:p>
                <a:r>
                  <a:rPr lang="en-US" dirty="0"/>
                  <a:t>D=Diameter, g=Gravity</a:t>
                </a:r>
              </a:p>
            </p:txBody>
          </p:sp>
        </mc:Choice>
        <mc:Fallback xmlns=""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00" y="2630269"/>
                <a:ext cx="3352800" cy="646331"/>
              </a:xfrm>
              <a:prstGeom prst="rect">
                <a:avLst/>
              </a:prstGeom>
              <a:blipFill>
                <a:blip r:embed="rId3"/>
                <a:stretch>
                  <a:fillRect l="-1636" t="-4673" b="-1308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/>
          <p:cNvSpPr txBox="1"/>
          <p:nvPr/>
        </p:nvSpPr>
        <p:spPr>
          <a:xfrm>
            <a:off x="4724400" y="3810000"/>
            <a:ext cx="3352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K=Factor from the table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4876800" y="5029200"/>
                <a:ext cx="335280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/>
                  <a:t>Q =Mass Flow-Rate</a:t>
                </a:r>
              </a:p>
              <a:p>
                <a:r>
                  <a:rPr lang="en-US" dirty="0"/>
                  <a:t>H =Head Loss</a:t>
                </a:r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>
                        <a:latin typeface="Cambria Math"/>
                        <a:sym typeface="Wingdings" pitchFamily="2" charset="2"/>
                      </a:rPr>
                      <m:t>g</m:t>
                    </m:r>
                    <m:r>
                      <a:rPr lang="en-US" i="1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/>
                  <a:t>=Gravity</a:t>
                </a:r>
              </a:p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i="1">
                        <a:latin typeface="Cambria Math"/>
                        <a:sym typeface="Wingdings" pitchFamily="2" charset="2"/>
                      </a:rPr>
                      <m:t>p</m:t>
                    </m:r>
                    <m:r>
                      <m:rPr>
                        <m:nor/>
                      </m:rPr>
                      <a:rPr lang="en-US" b="0" i="1" smtClean="0">
                        <a:latin typeface="Cambria Math"/>
                        <a:sym typeface="Wingdings" pitchFamily="2" charset="2"/>
                      </a:rPr>
                      <m:t> </m:t>
                    </m:r>
                  </m:oMath>
                </a14:m>
                <a:r>
                  <a:rPr lang="en-US" dirty="0"/>
                  <a:t>=Density</a:t>
                </a: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76800" y="5029200"/>
                <a:ext cx="3352800" cy="1477328"/>
              </a:xfrm>
              <a:prstGeom prst="rect">
                <a:avLst/>
              </a:prstGeom>
              <a:blipFill>
                <a:blip r:embed="rId4"/>
                <a:stretch>
                  <a:fillRect l="-1455" t="-20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4014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Conceptual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229600" cy="4525963"/>
          </a:xfrm>
        </p:spPr>
        <p:txBody>
          <a:bodyPr/>
          <a:lstStyle/>
          <a:p>
            <a:pPr algn="l" rtl="0"/>
            <a:r>
              <a:rPr lang="en-US" dirty="0"/>
              <a:t>Collapse View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15467" t="2627" r="13854" b="10458"/>
          <a:stretch/>
        </p:blipFill>
        <p:spPr bwMode="auto">
          <a:xfrm rot="16200000">
            <a:off x="2661139" y="754222"/>
            <a:ext cx="3810000" cy="778795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8294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Conceptual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pPr algn="l" rtl="0"/>
            <a:r>
              <a:rPr lang="en-US" dirty="0"/>
              <a:t>Exploded View</a:t>
            </a:r>
          </a:p>
        </p:txBody>
      </p:sp>
      <p:pic>
        <p:nvPicPr>
          <p:cNvPr id="4" name="Picture 3"/>
          <p:cNvPicPr/>
          <p:nvPr/>
        </p:nvPicPr>
        <p:blipFill rotWithShape="1">
          <a:blip r:embed="rId2" cstate="print"/>
          <a:srcRect l="25789" t="2128" r="26842" b="10428"/>
          <a:stretch/>
        </p:blipFill>
        <p:spPr bwMode="auto">
          <a:xfrm rot="16200000">
            <a:off x="2362200" y="990599"/>
            <a:ext cx="4419600" cy="731520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36517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Conceptual Design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51037"/>
            <a:ext cx="8229600" cy="4525963"/>
          </a:xfrm>
        </p:spPr>
        <p:txBody>
          <a:bodyPr/>
          <a:lstStyle/>
          <a:p>
            <a:pPr algn="l" rtl="0"/>
            <a:r>
              <a:rPr lang="en-US" dirty="0"/>
              <a:t>2D Drawing </a:t>
            </a:r>
          </a:p>
          <a:p>
            <a:pPr algn="l" rtl="0"/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590800"/>
            <a:ext cx="6781800" cy="403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3156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37945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Calculations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2674" y="1522458"/>
            <a:ext cx="3505200" cy="5070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417638"/>
            <a:ext cx="5524500" cy="5440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9392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Pump </a:t>
            </a:r>
            <a:r>
              <a:rPr lang="en-US" dirty="0"/>
              <a:t>power = 0.272706772 </a:t>
            </a:r>
            <a:r>
              <a:rPr lang="en-US" dirty="0" smtClean="0"/>
              <a:t>kw</a:t>
            </a:r>
          </a:p>
          <a:p>
            <a:r>
              <a:rPr lang="en-US" dirty="0" smtClean="0"/>
              <a:t>And </a:t>
            </a:r>
            <a:r>
              <a:rPr lang="en-US" dirty="0"/>
              <a:t>safety factor 1.35  </a:t>
            </a:r>
          </a:p>
          <a:p>
            <a:r>
              <a:rPr lang="en-US" dirty="0" smtClean="0"/>
              <a:t>Power needed = </a:t>
            </a:r>
            <a:r>
              <a:rPr lang="en-US" dirty="0"/>
              <a:t>0.3565 KW 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7945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Calculations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700" y="3505200"/>
            <a:ext cx="7848600" cy="317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2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Compare the theory with experimental </a:t>
            </a:r>
            <a:r>
              <a:rPr lang="en-US" dirty="0" smtClean="0"/>
              <a:t>measurements:</a:t>
            </a:r>
          </a:p>
          <a:p>
            <a:pPr marL="0" indent="0">
              <a:buNone/>
            </a:pPr>
            <a:endParaRPr lang="en-US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 2 Digit-Flow Sensor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u="sng" dirty="0"/>
              <a:t>In our calculation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First         Q1= 9.99 L/m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Second    Q2= 3.3 L/m </a:t>
            </a:r>
          </a:p>
          <a:p>
            <a:pPr marL="0" indent="0">
              <a:buNone/>
            </a:pPr>
            <a:endParaRPr lang="en-US" b="1" u="sng" dirty="0"/>
          </a:p>
          <a:p>
            <a:pPr>
              <a:buFont typeface="Wingdings" panose="05000000000000000000" pitchFamily="2" charset="2"/>
              <a:buChar char="ü"/>
            </a:pPr>
            <a:r>
              <a:rPr lang="en-US" b="1" u="sng" dirty="0"/>
              <a:t>Flow Digi reading  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First          Q1= 7.22 L/m</a:t>
            </a:r>
          </a:p>
          <a:p>
            <a:pPr lvl="1">
              <a:buFont typeface="Courier New" panose="02070309020205020404" pitchFamily="49" charset="0"/>
              <a:buChar char="o"/>
            </a:pPr>
            <a:r>
              <a:rPr lang="en-US" sz="2000" dirty="0"/>
              <a:t>Second     Q2= 2.87 L/m 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lvl="1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457200" lvl="1" indent="0">
              <a:buNone/>
            </a:pPr>
            <a:endParaRPr lang="en-US" sz="2000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81000" y="379459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2">
                    <a:lumMod val="75000"/>
                  </a:schemeClr>
                </a:solidFill>
              </a:rPr>
              <a:t>Testing &amp; Results</a:t>
            </a:r>
            <a:endParaRPr lang="en-US" sz="6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5" name="Content Placeholder 3">
            <a:extLst>
              <a:ext uri="{FF2B5EF4-FFF2-40B4-BE49-F238E27FC236}">
                <a16:creationId xmlns:a16="http://schemas.microsoft.com/office/drawing/2014/main" id="{27667638-A1AA-4D1C-A0FB-5E70BFF13D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2209800"/>
            <a:ext cx="2926600" cy="4525963"/>
          </a:xfrm>
          <a:prstGeom prst="rect">
            <a:avLst/>
          </a:prstGeom>
        </p:spPr>
      </p:pic>
      <p:pic>
        <p:nvPicPr>
          <p:cNvPr id="6" name="Picture 2" descr="D:\Users\Ihab\Desktop\Abo Salah\716y5jVizkL._SY355_.jpg">
            <a:extLst>
              <a:ext uri="{FF2B5EF4-FFF2-40B4-BE49-F238E27FC236}">
                <a16:creationId xmlns:a16="http://schemas.microsoft.com/office/drawing/2014/main" id="{0E6D9AA8-551E-4B06-9F7C-51FAF26C0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28717" r="6666" b="9687"/>
          <a:stretch/>
        </p:blipFill>
        <p:spPr bwMode="auto">
          <a:xfrm>
            <a:off x="3810000" y="3328230"/>
            <a:ext cx="2438400" cy="8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42382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Site Visit 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Full calculations of the Flow for the System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Major Head Loss calculations for the System</a:t>
            </a:r>
          </a:p>
          <a:p>
            <a:pPr marL="457200" lvl="1" indent="0">
              <a:lnSpc>
                <a:spcPct val="200000"/>
              </a:lnSpc>
              <a:buNone/>
            </a:pP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endParaRPr lang="en-US" dirty="0"/>
          </a:p>
          <a:p>
            <a:pPr marL="342900" indent="-342900" algn="l" rtl="0"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9" name="Content Placeholder 5" descr="D:\Users\Ihab\Desktop\Abo Salah\001.jpg"/>
          <p:cNvPicPr>
            <a:picLocks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949701"/>
            <a:ext cx="2527300" cy="2753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 descr="D:\Users\Ihab\Desktop\Abo Salah\00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8623" y="3949700"/>
            <a:ext cx="2639695" cy="2755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Picture 10" descr="D:\Users\Ihab\Desktop\Abo Salah\004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211" y="3962400"/>
            <a:ext cx="2772911" cy="27559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381000" y="3794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smtClean="0">
                <a:solidFill>
                  <a:schemeClr val="tx2">
                    <a:lumMod val="75000"/>
                  </a:schemeClr>
                </a:solidFill>
              </a:rPr>
              <a:t>Conclusion &amp; Recommendation</a:t>
            </a:r>
            <a:endParaRPr lang="en-US" sz="6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1914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CAD design, </a:t>
            </a:r>
            <a:r>
              <a:rPr lang="en-US" dirty="0" smtClean="0"/>
              <a:t>purchase </a:t>
            </a:r>
            <a:r>
              <a:rPr lang="en-US" dirty="0"/>
              <a:t>the </a:t>
            </a:r>
            <a:r>
              <a:rPr lang="en-US" dirty="0" smtClean="0"/>
              <a:t>materials &amp; prototype built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Measurement and testing of the piping system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/>
              <a:t>Compare the theory with the experiment data</a:t>
            </a:r>
          </a:p>
          <a:p>
            <a:pPr lvl="1">
              <a:lnSpc>
                <a:spcPct val="150000"/>
              </a:lnSpc>
              <a:buFont typeface="Arial" pitchFamily="34" charset="0"/>
              <a:buChar char="•"/>
            </a:pPr>
            <a:endParaRPr lang="en-US" dirty="0"/>
          </a:p>
          <a:p>
            <a:pPr marL="457200" lvl="1" indent="0">
              <a:lnSpc>
                <a:spcPct val="200000"/>
              </a:lnSpc>
              <a:buNone/>
            </a:pP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endParaRPr lang="en-US" dirty="0"/>
          </a:p>
          <a:p>
            <a:pPr marL="342900" indent="-342900" algn="l" rtl="0"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1026" name="Picture 2" descr="D:\Users\Ihab\Downloads\WhatsApp Image 2018-03-30 at 1.25.35 AM.jpe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3" y="4343401"/>
            <a:ext cx="4162697" cy="24320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3794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smtClean="0">
                <a:solidFill>
                  <a:schemeClr val="tx2">
                    <a:lumMod val="75000"/>
                  </a:schemeClr>
                </a:solidFill>
              </a:rPr>
              <a:t>Conclusion &amp; Recommendation</a:t>
            </a:r>
            <a:endParaRPr lang="en-US" sz="6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7" name="Picture 6"/>
          <p:cNvPicPr/>
          <p:nvPr/>
        </p:nvPicPr>
        <p:blipFill rotWithShape="1">
          <a:blip r:embed="rId3" cstate="print"/>
          <a:srcRect l="15467" t="2627" r="13854" b="10458"/>
          <a:stretch/>
        </p:blipFill>
        <p:spPr bwMode="auto">
          <a:xfrm rot="16200000">
            <a:off x="5486400" y="3200401"/>
            <a:ext cx="2438400" cy="47244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034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381000" y="37945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 dirty="0" smtClean="0">
                <a:solidFill>
                  <a:schemeClr val="tx2">
                    <a:lumMod val="75000"/>
                  </a:schemeClr>
                </a:solidFill>
              </a:rPr>
              <a:t>Conclusion &amp; Recommendation</a:t>
            </a:r>
            <a:endParaRPr lang="en-US" sz="6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/>
          </a:bodyPr>
          <a:lstStyle/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dirty="0" smtClean="0"/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Add more Digit-Flow Sensor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Easy on big Scale project</a:t>
            </a:r>
          </a:p>
          <a:p>
            <a:pPr lvl="1">
              <a:lnSpc>
                <a:spcPct val="200000"/>
              </a:lnSpc>
              <a:buFont typeface="Arial" panose="020B0604020202020204" pitchFamily="34" charset="0"/>
              <a:buChar char="•"/>
            </a:pPr>
            <a:r>
              <a:rPr lang="en-US" dirty="0" smtClean="0"/>
              <a:t>Re-calculate in different angle</a:t>
            </a:r>
            <a:endParaRPr lang="en-US" dirty="0"/>
          </a:p>
          <a:p>
            <a:pPr lvl="1">
              <a:lnSpc>
                <a:spcPct val="200000"/>
              </a:lnSpc>
              <a:buFont typeface="Wingdings" pitchFamily="2" charset="2"/>
              <a:buChar char="Ø"/>
            </a:pPr>
            <a:endParaRPr lang="en-US" dirty="0"/>
          </a:p>
          <a:p>
            <a:pPr marL="342900" indent="-342900" algn="l" rtl="0">
              <a:lnSpc>
                <a:spcPct val="200000"/>
              </a:lnSpc>
              <a:buFont typeface="Arial" pitchFamily="34" charset="0"/>
              <a:buChar char="•"/>
            </a:pPr>
            <a:endParaRPr lang="en-US" dirty="0"/>
          </a:p>
          <a:p>
            <a:pPr algn="l" rtl="0"/>
            <a:endParaRPr lang="en-US" dirty="0"/>
          </a:p>
        </p:txBody>
      </p:sp>
      <p:pic>
        <p:nvPicPr>
          <p:cNvPr id="10" name="Picture 2" descr="D:\Users\Ihab\Desktop\Abo Salah\716y5jVizkL._SY355_.jpg">
            <a:extLst>
              <a:ext uri="{FF2B5EF4-FFF2-40B4-BE49-F238E27FC236}">
                <a16:creationId xmlns:a16="http://schemas.microsoft.com/office/drawing/2014/main" id="{0E6D9AA8-551E-4B06-9F7C-51FAF26C08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6" t="28717" r="6666" b="9687"/>
          <a:stretch/>
        </p:blipFill>
        <p:spPr bwMode="auto">
          <a:xfrm>
            <a:off x="5867400" y="2871030"/>
            <a:ext cx="2438400" cy="862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6931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 smtClean="0">
                <a:solidFill>
                  <a:schemeClr val="tx2">
                    <a:lumMod val="75000"/>
                  </a:schemeClr>
                </a:solidFill>
              </a:rPr>
              <a:t>Content</a:t>
            </a:r>
            <a:endParaRPr lang="en-US" sz="6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>
            <a:noAutofit/>
          </a:bodyPr>
          <a:lstStyle/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sz="2800" dirty="0"/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800" dirty="0"/>
              <a:t>Project Objective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800" dirty="0"/>
              <a:t>Project Background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800" dirty="0"/>
              <a:t>Engineering Standards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800" dirty="0"/>
              <a:t>Conceptual Design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800" dirty="0"/>
              <a:t>Calculations</a:t>
            </a:r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800" dirty="0" smtClean="0"/>
              <a:t>Testing &amp; Results</a:t>
            </a:r>
            <a:endParaRPr lang="en-US" sz="2800" dirty="0"/>
          </a:p>
          <a:p>
            <a:pPr marL="342900" indent="-342900" algn="l" rtl="0">
              <a:buFont typeface="Arial" pitchFamily="34" charset="0"/>
              <a:buChar char="•"/>
            </a:pPr>
            <a:r>
              <a:rPr lang="en-US" sz="2800" dirty="0"/>
              <a:t>Conclusion &amp; </a:t>
            </a:r>
            <a:r>
              <a:rPr lang="en-US" sz="2800" dirty="0" smtClean="0"/>
              <a:t>Recommendation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873776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6294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057401" y="-104239"/>
            <a:ext cx="4724399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8000" b="1" dirty="0">
                <a:ln w="10541" cmpd="sng">
                  <a:solidFill>
                    <a:srgbClr val="7D7D7D">
                      <a:tint val="100000"/>
                      <a:shade val="100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10819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Video_٢٠١٨٠٥٠٢١١٢٠٤٢٧٣٥_by_videoshow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790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Project Objective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Design and Build Water Piping System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Calculate the Major and Minor Losses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Determine Pumping Power Required for the highest head losses. 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Compare the theory outcome with experimental measurements</a:t>
            </a:r>
          </a:p>
        </p:txBody>
      </p:sp>
    </p:spTree>
    <p:extLst>
      <p:ext uri="{BB962C8B-B14F-4D97-AF65-F5344CB8AC3E}">
        <p14:creationId xmlns:p14="http://schemas.microsoft.com/office/powerpoint/2010/main" val="1303391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Project Background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/>
              <a:t>Water distribution system for domestic sustainability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Water piping systems are used everywhere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System Importance </a:t>
            </a:r>
          </a:p>
        </p:txBody>
      </p:sp>
    </p:spTree>
    <p:extLst>
      <p:ext uri="{BB962C8B-B14F-4D97-AF65-F5344CB8AC3E}">
        <p14:creationId xmlns:p14="http://schemas.microsoft.com/office/powerpoint/2010/main" val="101567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Project Background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525963"/>
          </a:xfrm>
        </p:spPr>
        <p:txBody>
          <a:bodyPr vert="horz" lIns="91440" tIns="45720" rIns="91440" bIns="45720" rtlCol="0">
            <a:noAutofit/>
          </a:bodyPr>
          <a:lstStyle/>
          <a:p>
            <a:pPr>
              <a:lnSpc>
                <a:spcPct val="200000"/>
              </a:lnSpc>
            </a:pPr>
            <a:r>
              <a:rPr lang="en-US" sz="2800" dirty="0" smtClean="0"/>
              <a:t>Theoretical and experimental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Calculate the major and minor </a:t>
            </a:r>
            <a:r>
              <a:rPr lang="en-US" sz="2800" dirty="0" smtClean="0"/>
              <a:t>losses</a:t>
            </a:r>
          </a:p>
          <a:p>
            <a:pPr>
              <a:lnSpc>
                <a:spcPct val="200000"/>
              </a:lnSpc>
            </a:pPr>
            <a:r>
              <a:rPr lang="en-US" sz="2800" dirty="0"/>
              <a:t>Determine the pumping power requirements</a:t>
            </a:r>
          </a:p>
        </p:txBody>
      </p:sp>
    </p:spTree>
    <p:extLst>
      <p:ext uri="{BB962C8B-B14F-4D97-AF65-F5344CB8AC3E}">
        <p14:creationId xmlns:p14="http://schemas.microsoft.com/office/powerpoint/2010/main" val="2548793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772400" cy="1371600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Engineering Standards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133600"/>
            <a:ext cx="8229600" cy="4525963"/>
          </a:xfrm>
        </p:spPr>
        <p:txBody>
          <a:bodyPr>
            <a:normAutofit/>
          </a:bodyPr>
          <a:lstStyle/>
          <a:p>
            <a:pPr lvl="0">
              <a:lnSpc>
                <a:spcPct val="150000"/>
              </a:lnSpc>
            </a:pPr>
            <a:r>
              <a:rPr lang="en-US" sz="2600" dirty="0"/>
              <a:t>ASME B31.1 :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u="sng" dirty="0"/>
              <a:t>Low Pressure pipes</a:t>
            </a:r>
          </a:p>
          <a:p>
            <a:pPr marL="914400" lvl="2" indent="0">
              <a:lnSpc>
                <a:spcPct val="150000"/>
              </a:lnSpc>
              <a:buNone/>
            </a:pPr>
            <a:r>
              <a:rPr lang="en-US" sz="2000" dirty="0"/>
              <a:t>Nominal diameter (4 to 24 inch)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	Internal pressure 545 </a:t>
            </a:r>
            <a:r>
              <a:rPr lang="en-US" sz="2000" dirty="0" err="1"/>
              <a:t>kPa</a:t>
            </a:r>
            <a:r>
              <a:rPr lang="en-US" sz="2000" dirty="0"/>
              <a:t> (79 psi) or less</a:t>
            </a:r>
          </a:p>
          <a:p>
            <a:pPr lvl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200" u="sng" dirty="0"/>
              <a:t>High Pressure pipes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400" dirty="0"/>
              <a:t>	</a:t>
            </a:r>
            <a:r>
              <a:rPr lang="en-US" sz="2000" dirty="0"/>
              <a:t>Nominal diameter  (0.5 to 27 inch)</a:t>
            </a:r>
          </a:p>
          <a:p>
            <a:pPr marL="457200" lvl="1" indent="0">
              <a:lnSpc>
                <a:spcPct val="150000"/>
              </a:lnSpc>
              <a:buNone/>
            </a:pPr>
            <a:r>
              <a:rPr lang="en-US" sz="2000" dirty="0"/>
              <a:t>	Internal pressure 550 to 2170 </a:t>
            </a:r>
            <a:r>
              <a:rPr lang="en-US" sz="2000" dirty="0" err="1"/>
              <a:t>kPa</a:t>
            </a:r>
            <a:r>
              <a:rPr lang="en-US" sz="2000" dirty="0"/>
              <a:t> (80 to 315 psi)</a:t>
            </a:r>
          </a:p>
          <a:p>
            <a:pPr marL="342900" indent="-342900" algn="l" rtl="0">
              <a:lnSpc>
                <a:spcPct val="150000"/>
              </a:lnSpc>
              <a:buFont typeface="Arial" pitchFamily="34" charset="0"/>
              <a:buChar char="•"/>
            </a:pPr>
            <a:endParaRPr lang="en-US" sz="3300" dirty="0"/>
          </a:p>
        </p:txBody>
      </p:sp>
    </p:spTree>
    <p:extLst>
      <p:ext uri="{BB962C8B-B14F-4D97-AF65-F5344CB8AC3E}">
        <p14:creationId xmlns:p14="http://schemas.microsoft.com/office/powerpoint/2010/main" val="1769327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718"/>
            <a:ext cx="7696200" cy="1371600"/>
          </a:xfrm>
        </p:spPr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Engineering Standards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70000"/>
                  </a:lnSpc>
                </a:pPr>
                <a:endParaRPr lang="en-US" sz="1800" dirty="0"/>
              </a:p>
              <a:p>
                <a:pPr>
                  <a:lnSpc>
                    <a:spcPct val="170000"/>
                  </a:lnSpc>
                </a:pPr>
                <a:r>
                  <a:rPr lang="en-US" sz="2800" dirty="0"/>
                  <a:t>Concept of Water Hammer</a:t>
                </a:r>
              </a:p>
              <a:p>
                <a:pPr lvl="1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Water hammer happens when a sudden change in velocity inside a pipe occurs</a:t>
                </a:r>
              </a:p>
              <a:p>
                <a:pPr lvl="1" indent="0">
                  <a:lnSpc>
                    <a:spcPct val="200000"/>
                  </a:lnSpc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r>
                        <a:rPr lang="en-US" sz="1600">
                          <a:latin typeface="Cambria Math" panose="02040503050406030204" pitchFamily="18" charset="0"/>
                          <a:sym typeface="Symbol"/>
                        </a:rPr>
                        <m:t>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𝑯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160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𝒂</m:t>
                              </m:r>
                            </m:num>
                            <m:den>
                              <m:r>
                                <a:rPr lang="en-US" sz="1600">
                                  <a:latin typeface="Cambria Math" panose="02040503050406030204" pitchFamily="18" charset="0"/>
                                </a:rPr>
                                <m:t>𝒈</m:t>
                              </m:r>
                            </m:den>
                          </m:f>
                        </m:e>
                      </m:d>
                      <m:r>
                        <a:rPr lang="en-US" sz="1600">
                          <a:latin typeface="Cambria Math" panose="02040503050406030204" pitchFamily="18" charset="0"/>
                          <a:sym typeface="Symbol"/>
                        </a:rPr>
                        <m:t></m:t>
                      </m:r>
                      <m:r>
                        <a:rPr lang="en-US" sz="1600">
                          <a:latin typeface="Cambria Math" panose="02040503050406030204" pitchFamily="18" charset="0"/>
                        </a:rPr>
                        <m:t>𝒗</m:t>
                      </m:r>
                    </m:oMath>
                  </m:oMathPara>
                </a14:m>
                <a:endParaRPr lang="en-US" sz="1200" dirty="0"/>
              </a:p>
              <a:p>
                <a:pPr lvl="1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sym typeface="Symbol"/>
                      </a:rPr>
                      <m:t></m:t>
                    </m:r>
                    <m:r>
                      <a:rPr lang="en-US" sz="1800">
                        <a:latin typeface="Cambria Math" panose="02040503050406030204" pitchFamily="18" charset="0"/>
                      </a:rPr>
                      <m:t>𝑯</m:t>
                    </m:r>
                  </m:oMath>
                </a14:m>
                <a:r>
                  <a:rPr lang="en-US" sz="1800" dirty="0"/>
                  <a:t> = Surge Pressure,	a =Pressure wave Velocity</a:t>
                </a:r>
              </a:p>
              <a:p>
                <a:pPr lvl="1">
                  <a:lnSpc>
                    <a:spcPct val="200000"/>
                  </a:lnSpc>
                  <a:buFont typeface="Wingdings" panose="05000000000000000000" pitchFamily="2" charset="2"/>
                  <a:buChar char="Ø"/>
                </a:pPr>
                <a:r>
                  <a:rPr lang="en-US" sz="1800" dirty="0"/>
                  <a:t>g= Gravity,		</a:t>
                </a:r>
                <a14:m>
                  <m:oMath xmlns:m="http://schemas.openxmlformats.org/officeDocument/2006/math">
                    <m:r>
                      <a:rPr lang="en-US" sz="1800">
                        <a:latin typeface="Cambria Math" panose="02040503050406030204" pitchFamily="18" charset="0"/>
                        <a:sym typeface="Symbol"/>
                      </a:rPr>
                      <m:t></m:t>
                    </m:r>
                    <m:r>
                      <a:rPr lang="en-US" sz="1800">
                        <a:latin typeface="Cambria Math" panose="02040503050406030204" pitchFamily="18" charset="0"/>
                        <a:sym typeface="Symbol"/>
                      </a:rPr>
                      <m:t>𝒗</m:t>
                    </m:r>
                  </m:oMath>
                </a14:m>
                <a:r>
                  <a:rPr lang="en-US" sz="1800" dirty="0"/>
                  <a:t>= Change in Fluid Velocity	</a:t>
                </a:r>
              </a:p>
              <a:p>
                <a:pPr marL="0" indent="0">
                  <a:buNone/>
                </a:pPr>
                <a:r>
                  <a:rPr lang="en-US" sz="1000" dirty="0"/>
                  <a:t>	</a:t>
                </a:r>
                <a:endParaRPr lang="en-US" sz="1000" b="1" dirty="0"/>
              </a:p>
              <a:p>
                <a:pPr algn="ctr"/>
                <a:endParaRPr lang="en-US" sz="1000" b="1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333" b="-700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35696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sz="2800" dirty="0"/>
              <a:t>Pipeline System Safety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Air in Pipelines</a:t>
            </a:r>
          </a:p>
          <a:p>
            <a:pPr>
              <a:lnSpc>
                <a:spcPct val="150000"/>
              </a:lnSpc>
              <a:spcAft>
                <a:spcPts val="600"/>
              </a:spcAft>
              <a:buClrTx/>
            </a:pPr>
            <a:r>
              <a:rPr lang="en-US" sz="2800" dirty="0"/>
              <a:t>Air release-vacuum relief valves</a:t>
            </a:r>
          </a:p>
          <a:p>
            <a:pPr>
              <a:lnSpc>
                <a:spcPct val="150000"/>
              </a:lnSpc>
            </a:pPr>
            <a:r>
              <a:rPr lang="en-US" sz="2800" dirty="0"/>
              <a:t>Surge Tanks</a:t>
            </a:r>
          </a:p>
        </p:txBody>
      </p:sp>
      <p:pic>
        <p:nvPicPr>
          <p:cNvPr id="1026" name="Picture 2" descr="D:\Users\Ihab\Desktop\Abo Salah\apco-vacuum-reliefair-inlet-valves-avr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6666" y="1600200"/>
            <a:ext cx="321733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Users\Ihab\Desktop\Abo Salah\Pipeline-system-by-one-way-surge-tank-in-end-of-pipe.ppm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37" b="13261"/>
          <a:stretch/>
        </p:blipFill>
        <p:spPr bwMode="auto">
          <a:xfrm>
            <a:off x="838200" y="5175738"/>
            <a:ext cx="8001000" cy="129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457200" y="152718"/>
            <a:ext cx="76962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b="1" u="sng">
                <a:solidFill>
                  <a:schemeClr val="tx2">
                    <a:lumMod val="75000"/>
                  </a:schemeClr>
                </a:solidFill>
              </a:rPr>
              <a:t>Engineering Standards</a:t>
            </a:r>
            <a:endParaRPr lang="en-US" sz="6000" b="1" u="sng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2957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6000" b="1" u="sng" dirty="0">
                <a:solidFill>
                  <a:schemeClr val="tx2">
                    <a:lumMod val="75000"/>
                  </a:schemeClr>
                </a:solidFill>
              </a:rPr>
              <a:t>Conceptual Design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600" dirty="0"/>
                  <a:t>Q= V x A</a:t>
                </a: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2600" dirty="0"/>
                  <a:t>Re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</a:rPr>
                          <m:t>𝑽𝒙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sz="2600">
                            <a:latin typeface="Cambria Math" panose="02040503050406030204" pitchFamily="18" charset="0"/>
                          </a:rPr>
                          <m:t>𝑫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</a:rPr>
                          <m:t>𝑴</m:t>
                        </m:r>
                      </m:den>
                    </m:f>
                  </m:oMath>
                </a14:m>
                <a:r>
                  <a:rPr lang="en-US" sz="2600" dirty="0">
                    <a:sym typeface="Wingdings" pitchFamily="2" charset="2"/>
                  </a:rPr>
                  <a:t>	</a:t>
                </a:r>
                <a:r>
                  <a:rPr lang="en-US" sz="2600" dirty="0" smtClean="0">
                    <a:sym typeface="Wingdings" pitchFamily="2" charset="2"/>
                  </a:rPr>
                  <a:t> →    if </a:t>
                </a:r>
                <a:r>
                  <a:rPr lang="en-US" sz="2600" dirty="0">
                    <a:sym typeface="Wingdings" pitchFamily="2" charset="2"/>
                  </a:rPr>
                  <a:t>Re &gt; 4000 →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  <a:sym typeface="Wingdings" pitchFamily="2" charset="2"/>
                          </a:rPr>
                          <m:t>.</m:t>
                        </m:r>
                        <m:r>
                          <a:rPr lang="en-US" sz="260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𝟎𝟐𝟓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  <a:sym typeface="Wingdings" pitchFamily="2" charset="2"/>
                          </a:rPr>
                          <m:t>(</m:t>
                        </m:r>
                        <m:sSup>
                          <m:sSupPr>
                            <m:ctrlPr>
                              <a:rPr lang="en-US" sz="2600" i="1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</m:ctrlPr>
                          </m:sSupPr>
                          <m:e>
                            <m:r>
                              <a:rPr lang="en-US" sz="260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𝑳𝒐𝒈</m:t>
                            </m:r>
                            <m:d>
                              <m:dPr>
                                <m:ctrlPr>
                                  <a:rPr lang="en-US" sz="2600" i="1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𝒌</m:t>
                                    </m:r>
                                  </m:num>
                                  <m:den>
                                    <m:r>
                                      <a:rPr lang="en-US" sz="260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𝟑</m:t>
                                    </m:r>
                                    <m:r>
                                      <a:rPr lang="en-US" sz="260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.</m:t>
                                    </m:r>
                                    <m:r>
                                      <a:rPr lang="en-US" sz="260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𝟕</m:t>
                                    </m:r>
                                    <m:r>
                                      <a:rPr lang="en-US" sz="260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𝑫</m:t>
                                    </m:r>
                                  </m:den>
                                </m:f>
                                <m:r>
                                  <a:rPr lang="en-US" sz="2600">
                                    <a:latin typeface="Cambria Math" panose="02040503050406030204" pitchFamily="18" charset="0"/>
                                    <a:sym typeface="Wingdings" pitchFamily="2" charset="2"/>
                                  </a:rPr>
                                  <m:t>+</m:t>
                                </m:r>
                                <m:f>
                                  <m:fPr>
                                    <m:ctrlPr>
                                      <a:rPr lang="en-US" sz="2600" i="1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60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𝟓</m:t>
                                    </m:r>
                                    <m:r>
                                      <a:rPr lang="en-US" sz="260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.</m:t>
                                    </m:r>
                                    <m:r>
                                      <a:rPr lang="en-US" sz="2600">
                                        <a:latin typeface="Cambria Math" panose="02040503050406030204" pitchFamily="18" charset="0"/>
                                        <a:sym typeface="Wingdings" pitchFamily="2" charset="2"/>
                                      </a:rPr>
                                      <m:t>𝟕𝟒</m:t>
                                    </m:r>
                                  </m:num>
                                  <m:den>
                                    <m:sSup>
                                      <m:sSupPr>
                                        <m:ctrlPr>
                                          <a:rPr lang="en-US" sz="2600" i="1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260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𝑹𝒆</m:t>
                                        </m:r>
                                      </m:e>
                                      <m:sup>
                                        <m:r>
                                          <a:rPr lang="en-US" sz="260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𝟎</m:t>
                                        </m:r>
                                        <m:r>
                                          <a:rPr lang="en-US" sz="260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.</m:t>
                                        </m:r>
                                        <m:r>
                                          <a:rPr lang="en-US" sz="2600">
                                            <a:latin typeface="Cambria Math" panose="02040503050406030204" pitchFamily="18" charset="0"/>
                                            <a:sym typeface="Wingdings" pitchFamily="2" charset="2"/>
                                          </a:rPr>
                                          <m:t>𝟗</m:t>
                                        </m:r>
                                      </m:sup>
                                    </m:sSup>
                                  </m:den>
                                </m:f>
                              </m:e>
                            </m:d>
                            <m:r>
                              <a:rPr lang="en-US" sz="260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)</m:t>
                            </m:r>
                          </m:e>
                          <m:sup>
                            <m:r>
                              <a:rPr lang="en-US" sz="2600">
                                <a:latin typeface="Cambria Math" panose="02040503050406030204" pitchFamily="18" charset="0"/>
                                <a:sym typeface="Wingdings" pitchFamily="2" charset="2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600" dirty="0">
                    <a:sym typeface="Wingdings" pitchFamily="2" charset="2"/>
                  </a:rPr>
                  <a:t>  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r>
                  <a:rPr lang="en-US" sz="2600" dirty="0" smtClean="0">
                    <a:sym typeface="Wingdings" pitchFamily="2" charset="2"/>
                  </a:rPr>
                  <a:t>                         →     if </a:t>
                </a:r>
                <a:r>
                  <a:rPr lang="en-US" sz="2600" dirty="0">
                    <a:sym typeface="Wingdings" pitchFamily="2" charset="2"/>
                  </a:rPr>
                  <a:t>Re &lt; 4000 → f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600" i="1">
                            <a:latin typeface="Cambria Math" panose="02040503050406030204" pitchFamily="18" charset="0"/>
                            <a:sym typeface="Wingdings" pitchFamily="2" charset="2"/>
                          </a:rPr>
                        </m:ctrlPr>
                      </m:fPr>
                      <m:num>
                        <m:r>
                          <a:rPr lang="en-US" sz="260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𝟔𝟒</m:t>
                        </m:r>
                      </m:num>
                      <m:den>
                        <m:r>
                          <a:rPr lang="en-US" sz="2600">
                            <a:latin typeface="Cambria Math" panose="02040503050406030204" pitchFamily="18" charset="0"/>
                            <a:sym typeface="Wingdings" pitchFamily="2" charset="2"/>
                          </a:rPr>
                          <m:t>𝑹𝒆</m:t>
                        </m:r>
                      </m:den>
                    </m:f>
                  </m:oMath>
                </a14:m>
                <a:endParaRPr lang="en-US" sz="2600" dirty="0">
                  <a:sym typeface="Wingdings" pitchFamily="2" charset="2"/>
                </a:endParaRPr>
              </a:p>
              <a:p>
                <a:pPr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14:m>
                  <m:oMath xmlns:m="http://schemas.openxmlformats.org/officeDocument/2006/math">
                    <m:r>
                      <a:rPr lang="en-US" sz="2600">
                        <a:latin typeface="Cambria Math" panose="02040503050406030204" pitchFamily="18" charset="0"/>
                        <a:sym typeface="Wingdings" pitchFamily="2" charset="2"/>
                      </a:rPr>
                      <m:t>𝒌</m:t>
                    </m:r>
                  </m:oMath>
                </a14:m>
                <a:r>
                  <a:rPr lang="en-US" sz="2600" dirty="0">
                    <a:sym typeface="Wingdings" pitchFamily="2" charset="2"/>
                  </a:rPr>
                  <a:t> is Roughness Factor</a:t>
                </a:r>
              </a:p>
              <a:p>
                <a:pPr marL="0" indent="0">
                  <a:lnSpc>
                    <a:spcPct val="150000"/>
                  </a:lnSpc>
                  <a:buNone/>
                </a:pPr>
                <a:endParaRPr lang="en-US" sz="2600" b="1" dirty="0"/>
              </a:p>
              <a:p>
                <a:pPr>
                  <a:lnSpc>
                    <a:spcPct val="150000"/>
                  </a:lnSpc>
                </a:pPr>
                <a:endParaRPr lang="en-US" sz="26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2505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2263</TotalTime>
  <Words>324</Words>
  <Application>Microsoft Office PowerPoint</Application>
  <PresentationFormat>On-screen Show (4:3)</PresentationFormat>
  <Paragraphs>113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8" baseType="lpstr">
      <vt:lpstr>Arial</vt:lpstr>
      <vt:lpstr>Calibri</vt:lpstr>
      <vt:lpstr>Cambria Math</vt:lpstr>
      <vt:lpstr>Courier New</vt:lpstr>
      <vt:lpstr>Symbol</vt:lpstr>
      <vt:lpstr>Wingdings</vt:lpstr>
      <vt:lpstr>Office Theme</vt:lpstr>
      <vt:lpstr>Design and Construction of a Piping Network System for Domestic use        Group#7  </vt:lpstr>
      <vt:lpstr>Content</vt:lpstr>
      <vt:lpstr>Project Objective</vt:lpstr>
      <vt:lpstr>Project Background</vt:lpstr>
      <vt:lpstr>Project Background</vt:lpstr>
      <vt:lpstr>Engineering Standards</vt:lpstr>
      <vt:lpstr>Engineering Standards</vt:lpstr>
      <vt:lpstr>PowerPoint Presentation</vt:lpstr>
      <vt:lpstr>Conceptual Design</vt:lpstr>
      <vt:lpstr>Conceptual Design</vt:lpstr>
      <vt:lpstr>Conceptual Design</vt:lpstr>
      <vt:lpstr>Conceptual Design</vt:lpstr>
      <vt:lpstr>Conceptual Design</vt:lpstr>
      <vt:lpstr>Calculations</vt:lpstr>
      <vt:lpstr>Calculations</vt:lpstr>
      <vt:lpstr>Testing &amp; Results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Ihab</dc:creator>
  <cp:lastModifiedBy>Mohamad Khaled Alboushi</cp:lastModifiedBy>
  <cp:revision>54</cp:revision>
  <dcterms:created xsi:type="dcterms:W3CDTF">2018-03-27T02:09:34Z</dcterms:created>
  <dcterms:modified xsi:type="dcterms:W3CDTF">2018-05-03T07:19:14Z</dcterms:modified>
</cp:coreProperties>
</file>