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58" r:id="rId4"/>
    <p:sldId id="261" r:id="rId5"/>
    <p:sldId id="259" r:id="rId6"/>
    <p:sldId id="264" r:id="rId7"/>
    <p:sldId id="267" r:id="rId8"/>
    <p:sldId id="268" r:id="rId9"/>
    <p:sldId id="273" r:id="rId10"/>
    <p:sldId id="269" r:id="rId11"/>
    <p:sldId id="272" r:id="rId12"/>
    <p:sldId id="270" r:id="rId13"/>
    <p:sldId id="271" r:id="rId14"/>
    <p:sldId id="274" r:id="rId15"/>
    <p:sldId id="260" r:id="rId16"/>
    <p:sldId id="262" r:id="rId17"/>
    <p:sldId id="263" r:id="rId18"/>
    <p:sldId id="265" r:id="rId19"/>
    <p:sldId id="266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ad\Desktop\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ad\Desktop\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ad\Desktop\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RPM</a:t>
            </a:r>
            <a:r>
              <a:rPr lang="en-US" baseline="0"/>
              <a:t> &amp; Voltage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RPM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Sheet1!$C$4:$C$13</c:f>
              <c:numCache>
                <c:formatCode>General</c:formatCode>
                <c:ptCount val="10"/>
                <c:pt idx="0">
                  <c:v>0.68889999999999996</c:v>
                </c:pt>
                <c:pt idx="1">
                  <c:v>1.2430000000000001</c:v>
                </c:pt>
                <c:pt idx="2">
                  <c:v>1.411</c:v>
                </c:pt>
                <c:pt idx="3">
                  <c:v>1.788</c:v>
                </c:pt>
                <c:pt idx="4">
                  <c:v>2.0750000000000002</c:v>
                </c:pt>
                <c:pt idx="5">
                  <c:v>2.7309999999999999</c:v>
                </c:pt>
                <c:pt idx="6">
                  <c:v>3.085</c:v>
                </c:pt>
                <c:pt idx="7">
                  <c:v>3.2589999999999999</c:v>
                </c:pt>
                <c:pt idx="8">
                  <c:v>3.6669999999999998</c:v>
                </c:pt>
                <c:pt idx="9">
                  <c:v>4.0119999999999996</c:v>
                </c:pt>
              </c:numCache>
            </c:numRef>
          </c:xVal>
          <c:yVal>
            <c:numRef>
              <c:f>Sheet1!$B$4:$B$13</c:f>
              <c:numCache>
                <c:formatCode>General</c:formatCode>
                <c:ptCount val="10"/>
                <c:pt idx="0">
                  <c:v>150</c:v>
                </c:pt>
                <c:pt idx="1">
                  <c:v>250</c:v>
                </c:pt>
                <c:pt idx="2">
                  <c:v>350</c:v>
                </c:pt>
                <c:pt idx="3">
                  <c:v>450</c:v>
                </c:pt>
                <c:pt idx="4">
                  <c:v>550</c:v>
                </c:pt>
                <c:pt idx="5">
                  <c:v>650</c:v>
                </c:pt>
                <c:pt idx="6">
                  <c:v>750</c:v>
                </c:pt>
                <c:pt idx="7">
                  <c:v>850</c:v>
                </c:pt>
                <c:pt idx="8">
                  <c:v>950</c:v>
                </c:pt>
                <c:pt idx="9">
                  <c:v>1050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98629920"/>
        <c:axId val="-1298643520"/>
      </c:scatterChart>
      <c:valAx>
        <c:axId val="-1298629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Voltage</a:t>
                </a:r>
              </a:p>
            </c:rich>
          </c:tx>
          <c:layout>
            <c:manualLayout>
              <c:xMode val="edge"/>
              <c:yMode val="edge"/>
              <c:x val="0.48226268591426069"/>
              <c:y val="0.883310002916302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98643520"/>
        <c:crosses val="autoZero"/>
        <c:crossBetween val="midCat"/>
      </c:valAx>
      <c:valAx>
        <c:axId val="-129864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RPM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986299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RPM</a:t>
            </a:r>
            <a:r>
              <a:rPr lang="en-GB" baseline="0"/>
              <a:t> &amp; Current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Current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Sheet1!$B$4:$B$13</c:f>
              <c:numCache>
                <c:formatCode>General</c:formatCode>
                <c:ptCount val="10"/>
                <c:pt idx="0">
                  <c:v>150</c:v>
                </c:pt>
                <c:pt idx="1">
                  <c:v>250</c:v>
                </c:pt>
                <c:pt idx="2">
                  <c:v>350</c:v>
                </c:pt>
                <c:pt idx="3">
                  <c:v>450</c:v>
                </c:pt>
                <c:pt idx="4">
                  <c:v>550</c:v>
                </c:pt>
                <c:pt idx="5">
                  <c:v>650</c:v>
                </c:pt>
                <c:pt idx="6">
                  <c:v>750</c:v>
                </c:pt>
                <c:pt idx="7">
                  <c:v>850</c:v>
                </c:pt>
                <c:pt idx="8">
                  <c:v>950</c:v>
                </c:pt>
                <c:pt idx="9">
                  <c:v>1050</c:v>
                </c:pt>
              </c:numCache>
            </c:numRef>
          </c:xVal>
          <c:yVal>
            <c:numRef>
              <c:f>Sheet1!$D$4:$D$13</c:f>
              <c:numCache>
                <c:formatCode>General</c:formatCode>
                <c:ptCount val="10"/>
                <c:pt idx="0">
                  <c:v>5.6899999999999999E-2</c:v>
                </c:pt>
                <c:pt idx="1">
                  <c:v>0.1027</c:v>
                </c:pt>
                <c:pt idx="2">
                  <c:v>0.1166</c:v>
                </c:pt>
                <c:pt idx="3">
                  <c:v>0.1469</c:v>
                </c:pt>
                <c:pt idx="4">
                  <c:v>0.1714</c:v>
                </c:pt>
                <c:pt idx="5">
                  <c:v>0.22570000000000001</c:v>
                </c:pt>
                <c:pt idx="6">
                  <c:v>0.25490000000000002</c:v>
                </c:pt>
                <c:pt idx="7">
                  <c:v>0.26929999999999998</c:v>
                </c:pt>
                <c:pt idx="8">
                  <c:v>0.30280000000000001</c:v>
                </c:pt>
                <c:pt idx="9">
                  <c:v>0.33900000000000002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98640800"/>
        <c:axId val="-1298631008"/>
      </c:scatterChart>
      <c:valAx>
        <c:axId val="-1298640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RPM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98631008"/>
        <c:crosses val="autoZero"/>
        <c:crossBetween val="midCat"/>
      </c:valAx>
      <c:valAx>
        <c:axId val="-129863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Current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0.397110309128025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98640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RPM</a:t>
            </a:r>
            <a:r>
              <a:rPr lang="en-GB" baseline="0"/>
              <a:t> &amp; Power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50771549134518"/>
          <c:y val="0.19970169053653858"/>
          <c:w val="0.82636628555806768"/>
          <c:h val="0.6390696120512280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Sheet1!$E$3</c:f>
              <c:strCache>
                <c:ptCount val="1"/>
                <c:pt idx="0">
                  <c:v>Power (W)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Sheet1!$B$4:$B$13</c:f>
              <c:numCache>
                <c:formatCode>General</c:formatCode>
                <c:ptCount val="10"/>
                <c:pt idx="0">
                  <c:v>150</c:v>
                </c:pt>
                <c:pt idx="1">
                  <c:v>250</c:v>
                </c:pt>
                <c:pt idx="2">
                  <c:v>350</c:v>
                </c:pt>
                <c:pt idx="3">
                  <c:v>450</c:v>
                </c:pt>
                <c:pt idx="4">
                  <c:v>550</c:v>
                </c:pt>
                <c:pt idx="5">
                  <c:v>650</c:v>
                </c:pt>
                <c:pt idx="6">
                  <c:v>750</c:v>
                </c:pt>
                <c:pt idx="7">
                  <c:v>850</c:v>
                </c:pt>
                <c:pt idx="8">
                  <c:v>950</c:v>
                </c:pt>
                <c:pt idx="9">
                  <c:v>1050</c:v>
                </c:pt>
              </c:numCache>
            </c:numRef>
          </c:xVal>
          <c:yVal>
            <c:numRef>
              <c:f>Sheet1!$E$4:$E$13</c:f>
              <c:numCache>
                <c:formatCode>General</c:formatCode>
                <c:ptCount val="10"/>
                <c:pt idx="0">
                  <c:v>3.9198409999999996E-2</c:v>
                </c:pt>
                <c:pt idx="1">
                  <c:v>0.12765610000000002</c:v>
                </c:pt>
                <c:pt idx="2">
                  <c:v>0.16452259999999999</c:v>
                </c:pt>
                <c:pt idx="3">
                  <c:v>0.26265720000000004</c:v>
                </c:pt>
                <c:pt idx="4">
                  <c:v>0.355655</c:v>
                </c:pt>
                <c:pt idx="5">
                  <c:v>0.61638669999999995</c:v>
                </c:pt>
                <c:pt idx="6">
                  <c:v>0.78636650000000008</c:v>
                </c:pt>
                <c:pt idx="7">
                  <c:v>0.87764869999999995</c:v>
                </c:pt>
                <c:pt idx="8">
                  <c:v>1.1103676</c:v>
                </c:pt>
                <c:pt idx="9">
                  <c:v>1.3600680000000001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98639712"/>
        <c:axId val="-1298639168"/>
      </c:scatterChart>
      <c:valAx>
        <c:axId val="-1298639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RPM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98639168"/>
        <c:crosses val="autoZero"/>
        <c:crossBetween val="midCat"/>
      </c:valAx>
      <c:valAx>
        <c:axId val="-129863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Power</a:t>
                </a:r>
                <a:r>
                  <a:rPr lang="en-GB" baseline="0"/>
                  <a:t> (W)</a:t>
                </a:r>
                <a:endParaRPr lang="en-GB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986397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6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595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588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653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3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211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210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4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9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5300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4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2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0D822-82AF-46CE-B954-1E162A24A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865" y="1285592"/>
            <a:ext cx="10070592" cy="2877191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College of Engineering </a:t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Department of Mechanical Engineering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Fall 2018-2019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Design of Energy Harvesting by Shock Absorber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25FBD8-A02F-4F4A-B449-303B95710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341" y="5202936"/>
            <a:ext cx="7891272" cy="165506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Done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Team3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                          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Advisor:</a:t>
            </a:r>
          </a:p>
          <a:p>
            <a:pPr algn="l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Saad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Alumari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Nasser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Alajmi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Rajuraman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Kannan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Saad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Alqahtani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Mohammed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Alnaimi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/>
          </a:p>
        </p:txBody>
      </p:sp>
      <p:pic>
        <p:nvPicPr>
          <p:cNvPr id="5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2091" y="263305"/>
            <a:ext cx="6912321" cy="16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Modelling of shock-absorber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	  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Shock Absorber			New Shock Absorber Design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Canvas 65">
            <a:extLst>
              <a:ext uri="{FF2B5EF4-FFF2-40B4-BE49-F238E27FC236}">
                <a16:creationId xmlns="" xmlns:a16="http://schemas.microsoft.com/office/drawing/2014/main" id="{CE111DF6-DEEB-4257-A626-68E21C6BF702}"/>
              </a:ext>
            </a:extLst>
          </p:cNvPr>
          <p:cNvGrpSpPr/>
          <p:nvPr/>
        </p:nvGrpSpPr>
        <p:grpSpPr>
          <a:xfrm>
            <a:off x="1771333" y="2477608"/>
            <a:ext cx="5008731" cy="3699355"/>
            <a:chOff x="285621" y="32664"/>
            <a:chExt cx="5436870" cy="3397303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F6E2C3DF-D5B4-4FD3-9265-E64291A37974}"/>
                </a:ext>
              </a:extLst>
            </p:cNvPr>
            <p:cNvSpPr/>
            <p:nvPr/>
          </p:nvSpPr>
          <p:spPr>
            <a:xfrm>
              <a:off x="285621" y="258142"/>
              <a:ext cx="5436870" cy="3171825"/>
            </a:xfrm>
            <a:prstGeom prst="rect">
              <a:avLst/>
            </a:prstGeom>
            <a:solidFill>
              <a:schemeClr val="bg1"/>
            </a:solidFill>
          </p:spPr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A4FBD253-2517-477E-80E5-6418E7D50F9E}"/>
                </a:ext>
              </a:extLst>
            </p:cNvPr>
            <p:cNvSpPr/>
            <p:nvPr/>
          </p:nvSpPr>
          <p:spPr>
            <a:xfrm>
              <a:off x="1181101" y="32664"/>
              <a:ext cx="1581150" cy="7524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Freeform 26">
              <a:extLst>
                <a:ext uri="{FF2B5EF4-FFF2-40B4-BE49-F238E27FC236}">
                  <a16:creationId xmlns="" xmlns:a16="http://schemas.microsoft.com/office/drawing/2014/main" id="{57000324-2B2C-4DF4-B6F7-B8296A51ED03}"/>
                </a:ext>
              </a:extLst>
            </p:cNvPr>
            <p:cNvSpPr/>
            <p:nvPr/>
          </p:nvSpPr>
          <p:spPr>
            <a:xfrm>
              <a:off x="1466662" y="785150"/>
              <a:ext cx="122222" cy="887240"/>
            </a:xfrm>
            <a:custGeom>
              <a:avLst/>
              <a:gdLst>
                <a:gd name="connsiteX0" fmla="*/ 117695 w 122222"/>
                <a:gd name="connsiteY0" fmla="*/ 0 h 887240"/>
                <a:gd name="connsiteX1" fmla="*/ 122222 w 122222"/>
                <a:gd name="connsiteY1" fmla="*/ 167489 h 887240"/>
                <a:gd name="connsiteX2" fmla="*/ 117695 w 122222"/>
                <a:gd name="connsiteY2" fmla="*/ 181070 h 887240"/>
                <a:gd name="connsiteX3" fmla="*/ 90534 w 122222"/>
                <a:gd name="connsiteY3" fmla="*/ 190123 h 887240"/>
                <a:gd name="connsiteX4" fmla="*/ 49794 w 122222"/>
                <a:gd name="connsiteY4" fmla="*/ 203703 h 887240"/>
                <a:gd name="connsiteX5" fmla="*/ 36214 w 122222"/>
                <a:gd name="connsiteY5" fmla="*/ 208230 h 887240"/>
                <a:gd name="connsiteX6" fmla="*/ 22633 w 122222"/>
                <a:gd name="connsiteY6" fmla="*/ 212757 h 887240"/>
                <a:gd name="connsiteX7" fmla="*/ 63374 w 122222"/>
                <a:gd name="connsiteY7" fmla="*/ 235390 h 887240"/>
                <a:gd name="connsiteX8" fmla="*/ 90534 w 122222"/>
                <a:gd name="connsiteY8" fmla="*/ 262551 h 887240"/>
                <a:gd name="connsiteX9" fmla="*/ 104115 w 122222"/>
                <a:gd name="connsiteY9" fmla="*/ 267078 h 887240"/>
                <a:gd name="connsiteX10" fmla="*/ 113168 w 122222"/>
                <a:gd name="connsiteY10" fmla="*/ 280658 h 887240"/>
                <a:gd name="connsiteX11" fmla="*/ 99588 w 122222"/>
                <a:gd name="connsiteY11" fmla="*/ 289711 h 887240"/>
                <a:gd name="connsiteX12" fmla="*/ 58847 w 122222"/>
                <a:gd name="connsiteY12" fmla="*/ 303291 h 887240"/>
                <a:gd name="connsiteX13" fmla="*/ 45267 w 122222"/>
                <a:gd name="connsiteY13" fmla="*/ 307818 h 887240"/>
                <a:gd name="connsiteX14" fmla="*/ 31687 w 122222"/>
                <a:gd name="connsiteY14" fmla="*/ 312345 h 887240"/>
                <a:gd name="connsiteX15" fmla="*/ 45267 w 122222"/>
                <a:gd name="connsiteY15" fmla="*/ 321398 h 887240"/>
                <a:gd name="connsiteX16" fmla="*/ 67901 w 122222"/>
                <a:gd name="connsiteY16" fmla="*/ 339505 h 887240"/>
                <a:gd name="connsiteX17" fmla="*/ 81481 w 122222"/>
                <a:gd name="connsiteY17" fmla="*/ 344032 h 887240"/>
                <a:gd name="connsiteX18" fmla="*/ 104115 w 122222"/>
                <a:gd name="connsiteY18" fmla="*/ 357612 h 887240"/>
                <a:gd name="connsiteX19" fmla="*/ 122222 w 122222"/>
                <a:gd name="connsiteY19" fmla="*/ 375719 h 887240"/>
                <a:gd name="connsiteX20" fmla="*/ 113168 w 122222"/>
                <a:gd name="connsiteY20" fmla="*/ 384773 h 887240"/>
                <a:gd name="connsiteX21" fmla="*/ 49794 w 122222"/>
                <a:gd name="connsiteY21" fmla="*/ 402880 h 887240"/>
                <a:gd name="connsiteX22" fmla="*/ 22633 w 122222"/>
                <a:gd name="connsiteY22" fmla="*/ 411933 h 887240"/>
                <a:gd name="connsiteX23" fmla="*/ 13580 w 122222"/>
                <a:gd name="connsiteY23" fmla="*/ 420987 h 887240"/>
                <a:gd name="connsiteX24" fmla="*/ 31687 w 122222"/>
                <a:gd name="connsiteY24" fmla="*/ 439093 h 887240"/>
                <a:gd name="connsiteX25" fmla="*/ 40740 w 122222"/>
                <a:gd name="connsiteY25" fmla="*/ 448147 h 887240"/>
                <a:gd name="connsiteX26" fmla="*/ 67901 w 122222"/>
                <a:gd name="connsiteY26" fmla="*/ 457200 h 887240"/>
                <a:gd name="connsiteX27" fmla="*/ 95061 w 122222"/>
                <a:gd name="connsiteY27" fmla="*/ 484361 h 887240"/>
                <a:gd name="connsiteX28" fmla="*/ 104115 w 122222"/>
                <a:gd name="connsiteY28" fmla="*/ 493414 h 887240"/>
                <a:gd name="connsiteX29" fmla="*/ 113168 w 122222"/>
                <a:gd name="connsiteY29" fmla="*/ 502468 h 887240"/>
                <a:gd name="connsiteX30" fmla="*/ 81481 w 122222"/>
                <a:gd name="connsiteY30" fmla="*/ 511521 h 887240"/>
                <a:gd name="connsiteX31" fmla="*/ 31687 w 122222"/>
                <a:gd name="connsiteY31" fmla="*/ 516048 h 887240"/>
                <a:gd name="connsiteX32" fmla="*/ 0 w 122222"/>
                <a:gd name="connsiteY32" fmla="*/ 520575 h 887240"/>
                <a:gd name="connsiteX33" fmla="*/ 13580 w 122222"/>
                <a:gd name="connsiteY33" fmla="*/ 529628 h 887240"/>
                <a:gd name="connsiteX34" fmla="*/ 27160 w 122222"/>
                <a:gd name="connsiteY34" fmla="*/ 534155 h 887240"/>
                <a:gd name="connsiteX35" fmla="*/ 36214 w 122222"/>
                <a:gd name="connsiteY35" fmla="*/ 543208 h 887240"/>
                <a:gd name="connsiteX36" fmla="*/ 63374 w 122222"/>
                <a:gd name="connsiteY36" fmla="*/ 552262 h 887240"/>
                <a:gd name="connsiteX37" fmla="*/ 76954 w 122222"/>
                <a:gd name="connsiteY37" fmla="*/ 561315 h 887240"/>
                <a:gd name="connsiteX38" fmla="*/ 90534 w 122222"/>
                <a:gd name="connsiteY38" fmla="*/ 565842 h 887240"/>
                <a:gd name="connsiteX39" fmla="*/ 113168 w 122222"/>
                <a:gd name="connsiteY39" fmla="*/ 597529 h 887240"/>
                <a:gd name="connsiteX40" fmla="*/ 108641 w 122222"/>
                <a:gd name="connsiteY40" fmla="*/ 674484 h 887240"/>
                <a:gd name="connsiteX41" fmla="*/ 104115 w 122222"/>
                <a:gd name="connsiteY41" fmla="*/ 805759 h 887240"/>
                <a:gd name="connsiteX42" fmla="*/ 99588 w 122222"/>
                <a:gd name="connsiteY42" fmla="*/ 823866 h 887240"/>
                <a:gd name="connsiteX43" fmla="*/ 99588 w 122222"/>
                <a:gd name="connsiteY43" fmla="*/ 887240 h 88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2222" h="887240">
                  <a:moveTo>
                    <a:pt x="117695" y="0"/>
                  </a:moveTo>
                  <a:cubicBezTo>
                    <a:pt x="119204" y="55830"/>
                    <a:pt x="122222" y="111639"/>
                    <a:pt x="122222" y="167489"/>
                  </a:cubicBezTo>
                  <a:cubicBezTo>
                    <a:pt x="122222" y="172261"/>
                    <a:pt x="121578" y="178296"/>
                    <a:pt x="117695" y="181070"/>
                  </a:cubicBezTo>
                  <a:cubicBezTo>
                    <a:pt x="109929" y="186617"/>
                    <a:pt x="99588" y="187105"/>
                    <a:pt x="90534" y="190123"/>
                  </a:cubicBezTo>
                  <a:lnTo>
                    <a:pt x="49794" y="203703"/>
                  </a:lnTo>
                  <a:lnTo>
                    <a:pt x="36214" y="208230"/>
                  </a:lnTo>
                  <a:lnTo>
                    <a:pt x="22633" y="212757"/>
                  </a:lnTo>
                  <a:cubicBezTo>
                    <a:pt x="39709" y="218449"/>
                    <a:pt x="47810" y="219826"/>
                    <a:pt x="63374" y="235390"/>
                  </a:cubicBezTo>
                  <a:lnTo>
                    <a:pt x="90534" y="262551"/>
                  </a:lnTo>
                  <a:cubicBezTo>
                    <a:pt x="93908" y="265925"/>
                    <a:pt x="99588" y="265569"/>
                    <a:pt x="104115" y="267078"/>
                  </a:cubicBezTo>
                  <a:cubicBezTo>
                    <a:pt x="107133" y="271605"/>
                    <a:pt x="114235" y="275323"/>
                    <a:pt x="113168" y="280658"/>
                  </a:cubicBezTo>
                  <a:cubicBezTo>
                    <a:pt x="112101" y="285993"/>
                    <a:pt x="104559" y="287501"/>
                    <a:pt x="99588" y="289711"/>
                  </a:cubicBezTo>
                  <a:cubicBezTo>
                    <a:pt x="99566" y="289721"/>
                    <a:pt x="65649" y="301024"/>
                    <a:pt x="58847" y="303291"/>
                  </a:cubicBezTo>
                  <a:lnTo>
                    <a:pt x="45267" y="307818"/>
                  </a:lnTo>
                  <a:lnTo>
                    <a:pt x="31687" y="312345"/>
                  </a:lnTo>
                  <a:cubicBezTo>
                    <a:pt x="36214" y="315363"/>
                    <a:pt x="41019" y="317999"/>
                    <a:pt x="45267" y="321398"/>
                  </a:cubicBezTo>
                  <a:cubicBezTo>
                    <a:pt x="59303" y="332627"/>
                    <a:pt x="49322" y="330216"/>
                    <a:pt x="67901" y="339505"/>
                  </a:cubicBezTo>
                  <a:cubicBezTo>
                    <a:pt x="72169" y="341639"/>
                    <a:pt x="76954" y="342523"/>
                    <a:pt x="81481" y="344032"/>
                  </a:cubicBezTo>
                  <a:cubicBezTo>
                    <a:pt x="114923" y="377478"/>
                    <a:pt x="62989" y="328238"/>
                    <a:pt x="104115" y="357612"/>
                  </a:cubicBezTo>
                  <a:cubicBezTo>
                    <a:pt x="111061" y="362573"/>
                    <a:pt x="122222" y="375719"/>
                    <a:pt x="122222" y="375719"/>
                  </a:cubicBezTo>
                  <a:cubicBezTo>
                    <a:pt x="119204" y="378737"/>
                    <a:pt x="116986" y="382864"/>
                    <a:pt x="113168" y="384773"/>
                  </a:cubicBezTo>
                  <a:cubicBezTo>
                    <a:pt x="100183" y="391265"/>
                    <a:pt x="61392" y="399980"/>
                    <a:pt x="49794" y="402880"/>
                  </a:cubicBezTo>
                  <a:cubicBezTo>
                    <a:pt x="40536" y="405195"/>
                    <a:pt x="22633" y="411933"/>
                    <a:pt x="22633" y="411933"/>
                  </a:cubicBezTo>
                  <a:cubicBezTo>
                    <a:pt x="19615" y="414951"/>
                    <a:pt x="14417" y="416802"/>
                    <a:pt x="13580" y="420987"/>
                  </a:cubicBezTo>
                  <a:cubicBezTo>
                    <a:pt x="10563" y="436076"/>
                    <a:pt x="22633" y="436076"/>
                    <a:pt x="31687" y="439093"/>
                  </a:cubicBezTo>
                  <a:cubicBezTo>
                    <a:pt x="34705" y="442111"/>
                    <a:pt x="36923" y="446238"/>
                    <a:pt x="40740" y="448147"/>
                  </a:cubicBezTo>
                  <a:cubicBezTo>
                    <a:pt x="49276" y="452415"/>
                    <a:pt x="67901" y="457200"/>
                    <a:pt x="67901" y="457200"/>
                  </a:cubicBezTo>
                  <a:lnTo>
                    <a:pt x="95061" y="484361"/>
                  </a:lnTo>
                  <a:lnTo>
                    <a:pt x="104115" y="493414"/>
                  </a:lnTo>
                  <a:lnTo>
                    <a:pt x="113168" y="502468"/>
                  </a:lnTo>
                  <a:cubicBezTo>
                    <a:pt x="103861" y="505570"/>
                    <a:pt x="90950" y="510258"/>
                    <a:pt x="81481" y="511521"/>
                  </a:cubicBezTo>
                  <a:cubicBezTo>
                    <a:pt x="64961" y="513724"/>
                    <a:pt x="48252" y="514207"/>
                    <a:pt x="31687" y="516048"/>
                  </a:cubicBezTo>
                  <a:cubicBezTo>
                    <a:pt x="21083" y="517226"/>
                    <a:pt x="10562" y="519066"/>
                    <a:pt x="0" y="520575"/>
                  </a:cubicBezTo>
                  <a:cubicBezTo>
                    <a:pt x="4527" y="523593"/>
                    <a:pt x="8714" y="527195"/>
                    <a:pt x="13580" y="529628"/>
                  </a:cubicBezTo>
                  <a:cubicBezTo>
                    <a:pt x="17848" y="531762"/>
                    <a:pt x="23068" y="531700"/>
                    <a:pt x="27160" y="534155"/>
                  </a:cubicBezTo>
                  <a:cubicBezTo>
                    <a:pt x="30820" y="536351"/>
                    <a:pt x="32397" y="541299"/>
                    <a:pt x="36214" y="543208"/>
                  </a:cubicBezTo>
                  <a:cubicBezTo>
                    <a:pt x="44750" y="547476"/>
                    <a:pt x="54321" y="549244"/>
                    <a:pt x="63374" y="552262"/>
                  </a:cubicBezTo>
                  <a:cubicBezTo>
                    <a:pt x="68535" y="553982"/>
                    <a:pt x="72088" y="558882"/>
                    <a:pt x="76954" y="561315"/>
                  </a:cubicBezTo>
                  <a:cubicBezTo>
                    <a:pt x="81222" y="563449"/>
                    <a:pt x="86007" y="564333"/>
                    <a:pt x="90534" y="565842"/>
                  </a:cubicBezTo>
                  <a:cubicBezTo>
                    <a:pt x="112015" y="587323"/>
                    <a:pt x="105942" y="575851"/>
                    <a:pt x="113168" y="597529"/>
                  </a:cubicBezTo>
                  <a:cubicBezTo>
                    <a:pt x="111659" y="623181"/>
                    <a:pt x="109757" y="648812"/>
                    <a:pt x="108641" y="674484"/>
                  </a:cubicBezTo>
                  <a:cubicBezTo>
                    <a:pt x="106739" y="718227"/>
                    <a:pt x="106764" y="762055"/>
                    <a:pt x="104115" y="805759"/>
                  </a:cubicBezTo>
                  <a:cubicBezTo>
                    <a:pt x="103739" y="811969"/>
                    <a:pt x="99933" y="817654"/>
                    <a:pt x="99588" y="823866"/>
                  </a:cubicBezTo>
                  <a:cubicBezTo>
                    <a:pt x="98416" y="844958"/>
                    <a:pt x="99588" y="866115"/>
                    <a:pt x="99588" y="8872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800D22B0-B554-4DDE-A6C0-AFAC5EC4785C}"/>
                </a:ext>
              </a:extLst>
            </p:cNvPr>
            <p:cNvCxnSpPr/>
            <p:nvPr/>
          </p:nvCxnSpPr>
          <p:spPr>
            <a:xfrm>
              <a:off x="2317687" y="785160"/>
              <a:ext cx="4527" cy="2761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0BB89498-A253-4BCF-A139-20706D62F66C}"/>
                </a:ext>
              </a:extLst>
            </p:cNvPr>
            <p:cNvSpPr/>
            <p:nvPr/>
          </p:nvSpPr>
          <p:spPr>
            <a:xfrm>
              <a:off x="2168304" y="1066466"/>
              <a:ext cx="289711" cy="194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181E899E-208A-4F9B-84E8-E783F234E7FC}"/>
                </a:ext>
              </a:extLst>
            </p:cNvPr>
            <p:cNvCxnSpPr/>
            <p:nvPr/>
          </p:nvCxnSpPr>
          <p:spPr>
            <a:xfrm>
              <a:off x="2322214" y="1261126"/>
              <a:ext cx="4527" cy="4164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F443A803-FD2D-4780-B8D9-2A71CE0154A8}"/>
                </a:ext>
              </a:extLst>
            </p:cNvPr>
            <p:cNvSpPr/>
            <p:nvPr/>
          </p:nvSpPr>
          <p:spPr>
            <a:xfrm>
              <a:off x="1181100" y="1536351"/>
              <a:ext cx="1581150" cy="7524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 45">
              <a:extLst>
                <a:ext uri="{FF2B5EF4-FFF2-40B4-BE49-F238E27FC236}">
                  <a16:creationId xmlns="" xmlns:a16="http://schemas.microsoft.com/office/drawing/2014/main" id="{0B810895-6CB7-4BCD-8578-0C8CB117F57A}"/>
                </a:ext>
              </a:extLst>
            </p:cNvPr>
            <p:cNvSpPr/>
            <p:nvPr/>
          </p:nvSpPr>
          <p:spPr>
            <a:xfrm>
              <a:off x="1424978" y="2286116"/>
              <a:ext cx="121920" cy="887095"/>
            </a:xfrm>
            <a:custGeom>
              <a:avLst/>
              <a:gdLst>
                <a:gd name="connsiteX0" fmla="*/ 117695 w 122222"/>
                <a:gd name="connsiteY0" fmla="*/ 0 h 887240"/>
                <a:gd name="connsiteX1" fmla="*/ 122222 w 122222"/>
                <a:gd name="connsiteY1" fmla="*/ 167489 h 887240"/>
                <a:gd name="connsiteX2" fmla="*/ 117695 w 122222"/>
                <a:gd name="connsiteY2" fmla="*/ 181070 h 887240"/>
                <a:gd name="connsiteX3" fmla="*/ 90534 w 122222"/>
                <a:gd name="connsiteY3" fmla="*/ 190123 h 887240"/>
                <a:gd name="connsiteX4" fmla="*/ 49794 w 122222"/>
                <a:gd name="connsiteY4" fmla="*/ 203703 h 887240"/>
                <a:gd name="connsiteX5" fmla="*/ 36214 w 122222"/>
                <a:gd name="connsiteY5" fmla="*/ 208230 h 887240"/>
                <a:gd name="connsiteX6" fmla="*/ 22633 w 122222"/>
                <a:gd name="connsiteY6" fmla="*/ 212757 h 887240"/>
                <a:gd name="connsiteX7" fmla="*/ 63374 w 122222"/>
                <a:gd name="connsiteY7" fmla="*/ 235390 h 887240"/>
                <a:gd name="connsiteX8" fmla="*/ 90534 w 122222"/>
                <a:gd name="connsiteY8" fmla="*/ 262551 h 887240"/>
                <a:gd name="connsiteX9" fmla="*/ 104115 w 122222"/>
                <a:gd name="connsiteY9" fmla="*/ 267078 h 887240"/>
                <a:gd name="connsiteX10" fmla="*/ 113168 w 122222"/>
                <a:gd name="connsiteY10" fmla="*/ 280658 h 887240"/>
                <a:gd name="connsiteX11" fmla="*/ 99588 w 122222"/>
                <a:gd name="connsiteY11" fmla="*/ 289711 h 887240"/>
                <a:gd name="connsiteX12" fmla="*/ 58847 w 122222"/>
                <a:gd name="connsiteY12" fmla="*/ 303291 h 887240"/>
                <a:gd name="connsiteX13" fmla="*/ 45267 w 122222"/>
                <a:gd name="connsiteY13" fmla="*/ 307818 h 887240"/>
                <a:gd name="connsiteX14" fmla="*/ 31687 w 122222"/>
                <a:gd name="connsiteY14" fmla="*/ 312345 h 887240"/>
                <a:gd name="connsiteX15" fmla="*/ 45267 w 122222"/>
                <a:gd name="connsiteY15" fmla="*/ 321398 h 887240"/>
                <a:gd name="connsiteX16" fmla="*/ 67901 w 122222"/>
                <a:gd name="connsiteY16" fmla="*/ 339505 h 887240"/>
                <a:gd name="connsiteX17" fmla="*/ 81481 w 122222"/>
                <a:gd name="connsiteY17" fmla="*/ 344032 h 887240"/>
                <a:gd name="connsiteX18" fmla="*/ 104115 w 122222"/>
                <a:gd name="connsiteY18" fmla="*/ 357612 h 887240"/>
                <a:gd name="connsiteX19" fmla="*/ 122222 w 122222"/>
                <a:gd name="connsiteY19" fmla="*/ 375719 h 887240"/>
                <a:gd name="connsiteX20" fmla="*/ 113168 w 122222"/>
                <a:gd name="connsiteY20" fmla="*/ 384773 h 887240"/>
                <a:gd name="connsiteX21" fmla="*/ 49794 w 122222"/>
                <a:gd name="connsiteY21" fmla="*/ 402880 h 887240"/>
                <a:gd name="connsiteX22" fmla="*/ 22633 w 122222"/>
                <a:gd name="connsiteY22" fmla="*/ 411933 h 887240"/>
                <a:gd name="connsiteX23" fmla="*/ 13580 w 122222"/>
                <a:gd name="connsiteY23" fmla="*/ 420987 h 887240"/>
                <a:gd name="connsiteX24" fmla="*/ 31687 w 122222"/>
                <a:gd name="connsiteY24" fmla="*/ 439093 h 887240"/>
                <a:gd name="connsiteX25" fmla="*/ 40740 w 122222"/>
                <a:gd name="connsiteY25" fmla="*/ 448147 h 887240"/>
                <a:gd name="connsiteX26" fmla="*/ 67901 w 122222"/>
                <a:gd name="connsiteY26" fmla="*/ 457200 h 887240"/>
                <a:gd name="connsiteX27" fmla="*/ 95061 w 122222"/>
                <a:gd name="connsiteY27" fmla="*/ 484361 h 887240"/>
                <a:gd name="connsiteX28" fmla="*/ 104115 w 122222"/>
                <a:gd name="connsiteY28" fmla="*/ 493414 h 887240"/>
                <a:gd name="connsiteX29" fmla="*/ 113168 w 122222"/>
                <a:gd name="connsiteY29" fmla="*/ 502468 h 887240"/>
                <a:gd name="connsiteX30" fmla="*/ 81481 w 122222"/>
                <a:gd name="connsiteY30" fmla="*/ 511521 h 887240"/>
                <a:gd name="connsiteX31" fmla="*/ 31687 w 122222"/>
                <a:gd name="connsiteY31" fmla="*/ 516048 h 887240"/>
                <a:gd name="connsiteX32" fmla="*/ 0 w 122222"/>
                <a:gd name="connsiteY32" fmla="*/ 520575 h 887240"/>
                <a:gd name="connsiteX33" fmla="*/ 13580 w 122222"/>
                <a:gd name="connsiteY33" fmla="*/ 529628 h 887240"/>
                <a:gd name="connsiteX34" fmla="*/ 27160 w 122222"/>
                <a:gd name="connsiteY34" fmla="*/ 534155 h 887240"/>
                <a:gd name="connsiteX35" fmla="*/ 36214 w 122222"/>
                <a:gd name="connsiteY35" fmla="*/ 543208 h 887240"/>
                <a:gd name="connsiteX36" fmla="*/ 63374 w 122222"/>
                <a:gd name="connsiteY36" fmla="*/ 552262 h 887240"/>
                <a:gd name="connsiteX37" fmla="*/ 76954 w 122222"/>
                <a:gd name="connsiteY37" fmla="*/ 561315 h 887240"/>
                <a:gd name="connsiteX38" fmla="*/ 90534 w 122222"/>
                <a:gd name="connsiteY38" fmla="*/ 565842 h 887240"/>
                <a:gd name="connsiteX39" fmla="*/ 113168 w 122222"/>
                <a:gd name="connsiteY39" fmla="*/ 597529 h 887240"/>
                <a:gd name="connsiteX40" fmla="*/ 108641 w 122222"/>
                <a:gd name="connsiteY40" fmla="*/ 674484 h 887240"/>
                <a:gd name="connsiteX41" fmla="*/ 104115 w 122222"/>
                <a:gd name="connsiteY41" fmla="*/ 805759 h 887240"/>
                <a:gd name="connsiteX42" fmla="*/ 99588 w 122222"/>
                <a:gd name="connsiteY42" fmla="*/ 823866 h 887240"/>
                <a:gd name="connsiteX43" fmla="*/ 99588 w 122222"/>
                <a:gd name="connsiteY43" fmla="*/ 887240 h 88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2222" h="887240">
                  <a:moveTo>
                    <a:pt x="117695" y="0"/>
                  </a:moveTo>
                  <a:cubicBezTo>
                    <a:pt x="119204" y="55830"/>
                    <a:pt x="122222" y="111639"/>
                    <a:pt x="122222" y="167489"/>
                  </a:cubicBezTo>
                  <a:cubicBezTo>
                    <a:pt x="122222" y="172261"/>
                    <a:pt x="121578" y="178296"/>
                    <a:pt x="117695" y="181070"/>
                  </a:cubicBezTo>
                  <a:cubicBezTo>
                    <a:pt x="109929" y="186617"/>
                    <a:pt x="99588" y="187105"/>
                    <a:pt x="90534" y="190123"/>
                  </a:cubicBezTo>
                  <a:lnTo>
                    <a:pt x="49794" y="203703"/>
                  </a:lnTo>
                  <a:lnTo>
                    <a:pt x="36214" y="208230"/>
                  </a:lnTo>
                  <a:lnTo>
                    <a:pt x="22633" y="212757"/>
                  </a:lnTo>
                  <a:cubicBezTo>
                    <a:pt x="39709" y="218449"/>
                    <a:pt x="47810" y="219826"/>
                    <a:pt x="63374" y="235390"/>
                  </a:cubicBezTo>
                  <a:lnTo>
                    <a:pt x="90534" y="262551"/>
                  </a:lnTo>
                  <a:cubicBezTo>
                    <a:pt x="93908" y="265925"/>
                    <a:pt x="99588" y="265569"/>
                    <a:pt x="104115" y="267078"/>
                  </a:cubicBezTo>
                  <a:cubicBezTo>
                    <a:pt x="107133" y="271605"/>
                    <a:pt x="114235" y="275323"/>
                    <a:pt x="113168" y="280658"/>
                  </a:cubicBezTo>
                  <a:cubicBezTo>
                    <a:pt x="112101" y="285993"/>
                    <a:pt x="104559" y="287501"/>
                    <a:pt x="99588" y="289711"/>
                  </a:cubicBezTo>
                  <a:cubicBezTo>
                    <a:pt x="99566" y="289721"/>
                    <a:pt x="65649" y="301024"/>
                    <a:pt x="58847" y="303291"/>
                  </a:cubicBezTo>
                  <a:lnTo>
                    <a:pt x="45267" y="307818"/>
                  </a:lnTo>
                  <a:lnTo>
                    <a:pt x="31687" y="312345"/>
                  </a:lnTo>
                  <a:cubicBezTo>
                    <a:pt x="36214" y="315363"/>
                    <a:pt x="41019" y="317999"/>
                    <a:pt x="45267" y="321398"/>
                  </a:cubicBezTo>
                  <a:cubicBezTo>
                    <a:pt x="59303" y="332627"/>
                    <a:pt x="49322" y="330216"/>
                    <a:pt x="67901" y="339505"/>
                  </a:cubicBezTo>
                  <a:cubicBezTo>
                    <a:pt x="72169" y="341639"/>
                    <a:pt x="76954" y="342523"/>
                    <a:pt x="81481" y="344032"/>
                  </a:cubicBezTo>
                  <a:cubicBezTo>
                    <a:pt x="114923" y="377478"/>
                    <a:pt x="62989" y="328238"/>
                    <a:pt x="104115" y="357612"/>
                  </a:cubicBezTo>
                  <a:cubicBezTo>
                    <a:pt x="111061" y="362573"/>
                    <a:pt x="122222" y="375719"/>
                    <a:pt x="122222" y="375719"/>
                  </a:cubicBezTo>
                  <a:cubicBezTo>
                    <a:pt x="119204" y="378737"/>
                    <a:pt x="116986" y="382864"/>
                    <a:pt x="113168" y="384773"/>
                  </a:cubicBezTo>
                  <a:cubicBezTo>
                    <a:pt x="100183" y="391265"/>
                    <a:pt x="61392" y="399980"/>
                    <a:pt x="49794" y="402880"/>
                  </a:cubicBezTo>
                  <a:cubicBezTo>
                    <a:pt x="40536" y="405195"/>
                    <a:pt x="22633" y="411933"/>
                    <a:pt x="22633" y="411933"/>
                  </a:cubicBezTo>
                  <a:cubicBezTo>
                    <a:pt x="19615" y="414951"/>
                    <a:pt x="14417" y="416802"/>
                    <a:pt x="13580" y="420987"/>
                  </a:cubicBezTo>
                  <a:cubicBezTo>
                    <a:pt x="10563" y="436076"/>
                    <a:pt x="22633" y="436076"/>
                    <a:pt x="31687" y="439093"/>
                  </a:cubicBezTo>
                  <a:cubicBezTo>
                    <a:pt x="34705" y="442111"/>
                    <a:pt x="36923" y="446238"/>
                    <a:pt x="40740" y="448147"/>
                  </a:cubicBezTo>
                  <a:cubicBezTo>
                    <a:pt x="49276" y="452415"/>
                    <a:pt x="67901" y="457200"/>
                    <a:pt x="67901" y="457200"/>
                  </a:cubicBezTo>
                  <a:lnTo>
                    <a:pt x="95061" y="484361"/>
                  </a:lnTo>
                  <a:lnTo>
                    <a:pt x="104115" y="493414"/>
                  </a:lnTo>
                  <a:lnTo>
                    <a:pt x="113168" y="502468"/>
                  </a:lnTo>
                  <a:cubicBezTo>
                    <a:pt x="103861" y="505570"/>
                    <a:pt x="90950" y="510258"/>
                    <a:pt x="81481" y="511521"/>
                  </a:cubicBezTo>
                  <a:cubicBezTo>
                    <a:pt x="64961" y="513724"/>
                    <a:pt x="48252" y="514207"/>
                    <a:pt x="31687" y="516048"/>
                  </a:cubicBezTo>
                  <a:cubicBezTo>
                    <a:pt x="21083" y="517226"/>
                    <a:pt x="10562" y="519066"/>
                    <a:pt x="0" y="520575"/>
                  </a:cubicBezTo>
                  <a:cubicBezTo>
                    <a:pt x="4527" y="523593"/>
                    <a:pt x="8714" y="527195"/>
                    <a:pt x="13580" y="529628"/>
                  </a:cubicBezTo>
                  <a:cubicBezTo>
                    <a:pt x="17848" y="531762"/>
                    <a:pt x="23068" y="531700"/>
                    <a:pt x="27160" y="534155"/>
                  </a:cubicBezTo>
                  <a:cubicBezTo>
                    <a:pt x="30820" y="536351"/>
                    <a:pt x="32397" y="541299"/>
                    <a:pt x="36214" y="543208"/>
                  </a:cubicBezTo>
                  <a:cubicBezTo>
                    <a:pt x="44750" y="547476"/>
                    <a:pt x="54321" y="549244"/>
                    <a:pt x="63374" y="552262"/>
                  </a:cubicBezTo>
                  <a:cubicBezTo>
                    <a:pt x="68535" y="553982"/>
                    <a:pt x="72088" y="558882"/>
                    <a:pt x="76954" y="561315"/>
                  </a:cubicBezTo>
                  <a:cubicBezTo>
                    <a:pt x="81222" y="563449"/>
                    <a:pt x="86007" y="564333"/>
                    <a:pt x="90534" y="565842"/>
                  </a:cubicBezTo>
                  <a:cubicBezTo>
                    <a:pt x="112015" y="587323"/>
                    <a:pt x="105942" y="575851"/>
                    <a:pt x="113168" y="597529"/>
                  </a:cubicBezTo>
                  <a:cubicBezTo>
                    <a:pt x="111659" y="623181"/>
                    <a:pt x="109757" y="648812"/>
                    <a:pt x="108641" y="674484"/>
                  </a:cubicBezTo>
                  <a:cubicBezTo>
                    <a:pt x="106739" y="718227"/>
                    <a:pt x="106764" y="762055"/>
                    <a:pt x="104115" y="805759"/>
                  </a:cubicBezTo>
                  <a:cubicBezTo>
                    <a:pt x="103739" y="811969"/>
                    <a:pt x="99933" y="817654"/>
                    <a:pt x="99588" y="823866"/>
                  </a:cubicBezTo>
                  <a:cubicBezTo>
                    <a:pt x="98416" y="844958"/>
                    <a:pt x="99588" y="866115"/>
                    <a:pt x="99588" y="8872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9B6C841C-54D2-4E4E-9C1A-0439A309B3D4}"/>
                </a:ext>
              </a:extLst>
            </p:cNvPr>
            <p:cNvCxnSpPr/>
            <p:nvPr/>
          </p:nvCxnSpPr>
          <p:spPr>
            <a:xfrm>
              <a:off x="2346023" y="2288774"/>
              <a:ext cx="4445" cy="2755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F9AC8A83-D07F-465E-8583-301B65A2A3B6}"/>
                </a:ext>
              </a:extLst>
            </p:cNvPr>
            <p:cNvSpPr/>
            <p:nvPr/>
          </p:nvSpPr>
          <p:spPr>
            <a:xfrm>
              <a:off x="2205650" y="2564241"/>
              <a:ext cx="289560" cy="1943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9FFDB6AE-2DD6-4ED9-977D-B9D855A65441}"/>
                </a:ext>
              </a:extLst>
            </p:cNvPr>
            <p:cNvCxnSpPr/>
            <p:nvPr/>
          </p:nvCxnSpPr>
          <p:spPr>
            <a:xfrm>
              <a:off x="2359018" y="2758418"/>
              <a:ext cx="4445" cy="2755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F10B4A1E-E876-49CA-9F02-E2D85E26EA7F}"/>
                </a:ext>
              </a:extLst>
            </p:cNvPr>
            <p:cNvCxnSpPr/>
            <p:nvPr/>
          </p:nvCxnSpPr>
          <p:spPr>
            <a:xfrm>
              <a:off x="1028700" y="3034008"/>
              <a:ext cx="18415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B69C00A1-161B-4D54-A9CF-738377A674C1}"/>
                </a:ext>
              </a:extLst>
            </p:cNvPr>
            <p:cNvCxnSpPr/>
            <p:nvPr/>
          </p:nvCxnSpPr>
          <p:spPr>
            <a:xfrm flipH="1">
              <a:off x="1181100" y="3033852"/>
              <a:ext cx="82550" cy="139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6DDF57F9-043A-48A9-8FA4-84891CFB883E}"/>
                </a:ext>
              </a:extLst>
            </p:cNvPr>
            <p:cNvCxnSpPr/>
            <p:nvPr/>
          </p:nvCxnSpPr>
          <p:spPr>
            <a:xfrm flipH="1">
              <a:off x="1358900" y="3033852"/>
              <a:ext cx="66078" cy="139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BFFDD967-6E2B-4541-8EAD-CAEEA9E23E22}"/>
                </a:ext>
              </a:extLst>
            </p:cNvPr>
            <p:cNvCxnSpPr/>
            <p:nvPr/>
          </p:nvCxnSpPr>
          <p:spPr>
            <a:xfrm flipH="1">
              <a:off x="1588884" y="3033696"/>
              <a:ext cx="55766" cy="139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84AD0E26-9A1E-43EB-9DD1-B4032F5A493E}"/>
                </a:ext>
              </a:extLst>
            </p:cNvPr>
            <p:cNvCxnSpPr/>
            <p:nvPr/>
          </p:nvCxnSpPr>
          <p:spPr>
            <a:xfrm flipH="1">
              <a:off x="1733550" y="3033540"/>
              <a:ext cx="50800" cy="1393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7DBCE689-F267-4DA8-87E0-1080731C4147}"/>
                </a:ext>
              </a:extLst>
            </p:cNvPr>
            <p:cNvCxnSpPr/>
            <p:nvPr/>
          </p:nvCxnSpPr>
          <p:spPr>
            <a:xfrm flipH="1">
              <a:off x="1905000" y="3033852"/>
              <a:ext cx="57150" cy="138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75848838-2F21-4C5C-94DB-345570081B79}"/>
                </a:ext>
              </a:extLst>
            </p:cNvPr>
            <p:cNvCxnSpPr/>
            <p:nvPr/>
          </p:nvCxnSpPr>
          <p:spPr>
            <a:xfrm flipH="1">
              <a:off x="2082800" y="3033852"/>
              <a:ext cx="50800" cy="1387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91957F05-B046-40D6-96C6-276C9625E3D7}"/>
                </a:ext>
              </a:extLst>
            </p:cNvPr>
            <p:cNvCxnSpPr/>
            <p:nvPr/>
          </p:nvCxnSpPr>
          <p:spPr>
            <a:xfrm flipH="1">
              <a:off x="2266950" y="3033852"/>
              <a:ext cx="50737" cy="139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16ED7556-95F5-49A1-8072-D6E92760C8BF}"/>
                </a:ext>
              </a:extLst>
            </p:cNvPr>
            <p:cNvCxnSpPr/>
            <p:nvPr/>
          </p:nvCxnSpPr>
          <p:spPr>
            <a:xfrm flipH="1">
              <a:off x="2458015" y="3033852"/>
              <a:ext cx="37195" cy="139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592B90B6-8670-4C30-8B76-8056F06569B5}"/>
                </a:ext>
              </a:extLst>
            </p:cNvPr>
            <p:cNvCxnSpPr/>
            <p:nvPr/>
          </p:nvCxnSpPr>
          <p:spPr>
            <a:xfrm flipH="1">
              <a:off x="2660650" y="3033540"/>
              <a:ext cx="57150" cy="1388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 Box 59">
                  <a:extLst>
                    <a:ext uri="{FF2B5EF4-FFF2-40B4-BE49-F238E27FC236}">
                      <a16:creationId xmlns="" xmlns:a16="http://schemas.microsoft.com/office/drawing/2014/main" id="{8858E87F-D91F-4457-A5E0-C005AC53A080}"/>
                    </a:ext>
                  </a:extLst>
                </p:cNvPr>
                <p:cNvSpPr txBox="1"/>
                <p:nvPr/>
              </p:nvSpPr>
              <p:spPr>
                <a:xfrm>
                  <a:off x="1784350" y="1750629"/>
                  <a:ext cx="361950" cy="26053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sub>
                        </m:sSub>
                      </m:oMath>
                    </m:oMathPara>
                  </a14:m>
                  <a:endPara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 Box 59">
                  <a:extLst>
                    <a:ext uri="{FF2B5EF4-FFF2-40B4-BE49-F238E27FC236}">
                      <a16:creationId xmlns:a16="http://schemas.microsoft.com/office/drawing/2014/main" id="{8858E87F-D91F-4457-A5E0-C005AC53A0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4350" y="1750629"/>
                  <a:ext cx="361950" cy="2605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6350">
                  <a:solidFill>
                    <a:prstClr val="black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60">
                  <a:extLst>
                    <a:ext uri="{FF2B5EF4-FFF2-40B4-BE49-F238E27FC236}">
                      <a16:creationId xmlns="" xmlns:a16="http://schemas.microsoft.com/office/drawing/2014/main" id="{53B077A5-3891-48B2-ABA6-02B0CDC07DC0}"/>
                    </a:ext>
                  </a:extLst>
                </p:cNvPr>
                <p:cNvSpPr txBox="1"/>
                <p:nvPr/>
              </p:nvSpPr>
              <p:spPr>
                <a:xfrm>
                  <a:off x="1733550" y="207737"/>
                  <a:ext cx="533400" cy="32386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 Box 60">
                  <a:extLst>
                    <a:ext uri="{FF2B5EF4-FFF2-40B4-BE49-F238E27FC236}">
                      <a16:creationId xmlns:a16="http://schemas.microsoft.com/office/drawing/2014/main" id="{53B077A5-3891-48B2-ABA6-02B0CDC07D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3550" y="207737"/>
                  <a:ext cx="533400" cy="32386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6350">
                  <a:solidFill>
                    <a:prstClr val="black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61">
                  <a:extLst>
                    <a:ext uri="{FF2B5EF4-FFF2-40B4-BE49-F238E27FC236}">
                      <a16:creationId xmlns="" xmlns:a16="http://schemas.microsoft.com/office/drawing/2014/main" id="{7F74EEF8-2A5F-47C5-B66B-E7FCA410EC29}"/>
                    </a:ext>
                  </a:extLst>
                </p:cNvPr>
                <p:cNvSpPr txBox="1"/>
                <p:nvPr/>
              </p:nvSpPr>
              <p:spPr>
                <a:xfrm>
                  <a:off x="2559050" y="1047970"/>
                  <a:ext cx="311150" cy="286039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 Box 61">
                  <a:extLst>
                    <a:ext uri="{FF2B5EF4-FFF2-40B4-BE49-F238E27FC236}">
                      <a16:creationId xmlns:a16="http://schemas.microsoft.com/office/drawing/2014/main" id="{7F74EEF8-2A5F-47C5-B66B-E7FCA410EC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050" y="1047970"/>
                  <a:ext cx="311150" cy="28603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6350">
                  <a:solidFill>
                    <a:prstClr val="black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 Box 34">
                  <a:extLst>
                    <a:ext uri="{FF2B5EF4-FFF2-40B4-BE49-F238E27FC236}">
                      <a16:creationId xmlns="" xmlns:a16="http://schemas.microsoft.com/office/drawing/2014/main" id="{97AB31B2-C4FE-4276-8D06-7582EB71ECE7}"/>
                    </a:ext>
                  </a:extLst>
                </p:cNvPr>
                <p:cNvSpPr txBox="1"/>
                <p:nvPr/>
              </p:nvSpPr>
              <p:spPr>
                <a:xfrm>
                  <a:off x="1047750" y="1004287"/>
                  <a:ext cx="311150" cy="28575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 Box 34">
                  <a:extLst>
                    <a:ext uri="{FF2B5EF4-FFF2-40B4-BE49-F238E27FC236}">
                      <a16:creationId xmlns:a16="http://schemas.microsoft.com/office/drawing/2014/main" id="{97AB31B2-C4FE-4276-8D06-7582EB71EC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750" y="1004287"/>
                  <a:ext cx="311150" cy="28575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6350">
                  <a:solidFill>
                    <a:prstClr val="black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34">
                  <a:extLst>
                    <a:ext uri="{FF2B5EF4-FFF2-40B4-BE49-F238E27FC236}">
                      <a16:creationId xmlns="" xmlns:a16="http://schemas.microsoft.com/office/drawing/2014/main" id="{1C4C6881-9D63-4D0B-B19C-FFD6D43A8335}"/>
                    </a:ext>
                  </a:extLst>
                </p:cNvPr>
                <p:cNvSpPr txBox="1"/>
                <p:nvPr/>
              </p:nvSpPr>
              <p:spPr>
                <a:xfrm>
                  <a:off x="952500" y="2521361"/>
                  <a:ext cx="311150" cy="28575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2 </m:t>
                            </m:r>
                          </m:sub>
                        </m:sSub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 Box 34">
                  <a:extLst>
                    <a:ext uri="{FF2B5EF4-FFF2-40B4-BE49-F238E27FC236}">
                      <a16:creationId xmlns:a16="http://schemas.microsoft.com/office/drawing/2014/main" id="{1C4C6881-9D63-4D0B-B19C-FFD6D43A83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500" y="2521361"/>
                  <a:ext cx="311150" cy="28575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6350">
                  <a:solidFill>
                    <a:prstClr val="black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34">
                  <a:extLst>
                    <a:ext uri="{FF2B5EF4-FFF2-40B4-BE49-F238E27FC236}">
                      <a16:creationId xmlns="" xmlns:a16="http://schemas.microsoft.com/office/drawing/2014/main" id="{79888F5E-B2CF-4454-A490-9FDFEFE6DB3F}"/>
                    </a:ext>
                  </a:extLst>
                </p:cNvPr>
                <p:cNvSpPr txBox="1"/>
                <p:nvPr/>
              </p:nvSpPr>
              <p:spPr>
                <a:xfrm>
                  <a:off x="2717800" y="2523431"/>
                  <a:ext cx="311150" cy="28575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 Box 34">
                  <a:extLst>
                    <a:ext uri="{FF2B5EF4-FFF2-40B4-BE49-F238E27FC236}">
                      <a16:creationId xmlns:a16="http://schemas.microsoft.com/office/drawing/2014/main" id="{79888F5E-B2CF-4454-A490-9FDFEFE6DB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7800" y="2523431"/>
                  <a:ext cx="311150" cy="28575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6350">
                  <a:solidFill>
                    <a:prstClr val="black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Canvas 65">
            <a:extLst>
              <a:ext uri="{FF2B5EF4-FFF2-40B4-BE49-F238E27FC236}">
                <a16:creationId xmlns="" xmlns:a16="http://schemas.microsoft.com/office/drawing/2014/main" id="{7A08D361-D4A3-4483-A5FD-7C00A19CFB98}"/>
              </a:ext>
            </a:extLst>
          </p:cNvPr>
          <p:cNvGrpSpPr/>
          <p:nvPr/>
        </p:nvGrpSpPr>
        <p:grpSpPr>
          <a:xfrm>
            <a:off x="7298288" y="2521048"/>
            <a:ext cx="2439538" cy="3321720"/>
            <a:chOff x="952500" y="27244"/>
            <a:chExt cx="2076450" cy="3145967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7D5E2AA5-E41D-4269-818E-23A41AE5FDB1}"/>
                </a:ext>
              </a:extLst>
            </p:cNvPr>
            <p:cNvSpPr/>
            <p:nvPr/>
          </p:nvSpPr>
          <p:spPr>
            <a:xfrm>
              <a:off x="1158875" y="27244"/>
              <a:ext cx="1581150" cy="7524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00A5A945-97DD-4B70-A5EB-49E2DD30F115}"/>
                </a:ext>
              </a:extLst>
            </p:cNvPr>
            <p:cNvCxnSpPr/>
            <p:nvPr/>
          </p:nvCxnSpPr>
          <p:spPr>
            <a:xfrm>
              <a:off x="1953914" y="785160"/>
              <a:ext cx="4527" cy="2761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8691764F-2F6A-47BE-AB74-61DA29C6FDA7}"/>
                </a:ext>
              </a:extLst>
            </p:cNvPr>
            <p:cNvSpPr/>
            <p:nvPr/>
          </p:nvSpPr>
          <p:spPr>
            <a:xfrm>
              <a:off x="1825404" y="1047972"/>
              <a:ext cx="289711" cy="194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B3ABCD92-A30E-4BCA-9B9F-D01A5703E9E6}"/>
                </a:ext>
              </a:extLst>
            </p:cNvPr>
            <p:cNvCxnSpPr/>
            <p:nvPr/>
          </p:nvCxnSpPr>
          <p:spPr>
            <a:xfrm>
              <a:off x="1958441" y="1254776"/>
              <a:ext cx="4527" cy="4164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2D3BC94B-18A7-405F-8A89-DD589A73A67F}"/>
                </a:ext>
              </a:extLst>
            </p:cNvPr>
            <p:cNvSpPr/>
            <p:nvPr/>
          </p:nvSpPr>
          <p:spPr>
            <a:xfrm>
              <a:off x="1181100" y="1536351"/>
              <a:ext cx="1581150" cy="7524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Freeform 45">
              <a:extLst>
                <a:ext uri="{FF2B5EF4-FFF2-40B4-BE49-F238E27FC236}">
                  <a16:creationId xmlns="" xmlns:a16="http://schemas.microsoft.com/office/drawing/2014/main" id="{A05B6124-9087-4E88-827D-FAAC2FB05448}"/>
                </a:ext>
              </a:extLst>
            </p:cNvPr>
            <p:cNvSpPr/>
            <p:nvPr/>
          </p:nvSpPr>
          <p:spPr>
            <a:xfrm>
              <a:off x="1424978" y="2286116"/>
              <a:ext cx="121920" cy="887095"/>
            </a:xfrm>
            <a:custGeom>
              <a:avLst/>
              <a:gdLst>
                <a:gd name="connsiteX0" fmla="*/ 117695 w 122222"/>
                <a:gd name="connsiteY0" fmla="*/ 0 h 887240"/>
                <a:gd name="connsiteX1" fmla="*/ 122222 w 122222"/>
                <a:gd name="connsiteY1" fmla="*/ 167489 h 887240"/>
                <a:gd name="connsiteX2" fmla="*/ 117695 w 122222"/>
                <a:gd name="connsiteY2" fmla="*/ 181070 h 887240"/>
                <a:gd name="connsiteX3" fmla="*/ 90534 w 122222"/>
                <a:gd name="connsiteY3" fmla="*/ 190123 h 887240"/>
                <a:gd name="connsiteX4" fmla="*/ 49794 w 122222"/>
                <a:gd name="connsiteY4" fmla="*/ 203703 h 887240"/>
                <a:gd name="connsiteX5" fmla="*/ 36214 w 122222"/>
                <a:gd name="connsiteY5" fmla="*/ 208230 h 887240"/>
                <a:gd name="connsiteX6" fmla="*/ 22633 w 122222"/>
                <a:gd name="connsiteY6" fmla="*/ 212757 h 887240"/>
                <a:gd name="connsiteX7" fmla="*/ 63374 w 122222"/>
                <a:gd name="connsiteY7" fmla="*/ 235390 h 887240"/>
                <a:gd name="connsiteX8" fmla="*/ 90534 w 122222"/>
                <a:gd name="connsiteY8" fmla="*/ 262551 h 887240"/>
                <a:gd name="connsiteX9" fmla="*/ 104115 w 122222"/>
                <a:gd name="connsiteY9" fmla="*/ 267078 h 887240"/>
                <a:gd name="connsiteX10" fmla="*/ 113168 w 122222"/>
                <a:gd name="connsiteY10" fmla="*/ 280658 h 887240"/>
                <a:gd name="connsiteX11" fmla="*/ 99588 w 122222"/>
                <a:gd name="connsiteY11" fmla="*/ 289711 h 887240"/>
                <a:gd name="connsiteX12" fmla="*/ 58847 w 122222"/>
                <a:gd name="connsiteY12" fmla="*/ 303291 h 887240"/>
                <a:gd name="connsiteX13" fmla="*/ 45267 w 122222"/>
                <a:gd name="connsiteY13" fmla="*/ 307818 h 887240"/>
                <a:gd name="connsiteX14" fmla="*/ 31687 w 122222"/>
                <a:gd name="connsiteY14" fmla="*/ 312345 h 887240"/>
                <a:gd name="connsiteX15" fmla="*/ 45267 w 122222"/>
                <a:gd name="connsiteY15" fmla="*/ 321398 h 887240"/>
                <a:gd name="connsiteX16" fmla="*/ 67901 w 122222"/>
                <a:gd name="connsiteY16" fmla="*/ 339505 h 887240"/>
                <a:gd name="connsiteX17" fmla="*/ 81481 w 122222"/>
                <a:gd name="connsiteY17" fmla="*/ 344032 h 887240"/>
                <a:gd name="connsiteX18" fmla="*/ 104115 w 122222"/>
                <a:gd name="connsiteY18" fmla="*/ 357612 h 887240"/>
                <a:gd name="connsiteX19" fmla="*/ 122222 w 122222"/>
                <a:gd name="connsiteY19" fmla="*/ 375719 h 887240"/>
                <a:gd name="connsiteX20" fmla="*/ 113168 w 122222"/>
                <a:gd name="connsiteY20" fmla="*/ 384773 h 887240"/>
                <a:gd name="connsiteX21" fmla="*/ 49794 w 122222"/>
                <a:gd name="connsiteY21" fmla="*/ 402880 h 887240"/>
                <a:gd name="connsiteX22" fmla="*/ 22633 w 122222"/>
                <a:gd name="connsiteY22" fmla="*/ 411933 h 887240"/>
                <a:gd name="connsiteX23" fmla="*/ 13580 w 122222"/>
                <a:gd name="connsiteY23" fmla="*/ 420987 h 887240"/>
                <a:gd name="connsiteX24" fmla="*/ 31687 w 122222"/>
                <a:gd name="connsiteY24" fmla="*/ 439093 h 887240"/>
                <a:gd name="connsiteX25" fmla="*/ 40740 w 122222"/>
                <a:gd name="connsiteY25" fmla="*/ 448147 h 887240"/>
                <a:gd name="connsiteX26" fmla="*/ 67901 w 122222"/>
                <a:gd name="connsiteY26" fmla="*/ 457200 h 887240"/>
                <a:gd name="connsiteX27" fmla="*/ 95061 w 122222"/>
                <a:gd name="connsiteY27" fmla="*/ 484361 h 887240"/>
                <a:gd name="connsiteX28" fmla="*/ 104115 w 122222"/>
                <a:gd name="connsiteY28" fmla="*/ 493414 h 887240"/>
                <a:gd name="connsiteX29" fmla="*/ 113168 w 122222"/>
                <a:gd name="connsiteY29" fmla="*/ 502468 h 887240"/>
                <a:gd name="connsiteX30" fmla="*/ 81481 w 122222"/>
                <a:gd name="connsiteY30" fmla="*/ 511521 h 887240"/>
                <a:gd name="connsiteX31" fmla="*/ 31687 w 122222"/>
                <a:gd name="connsiteY31" fmla="*/ 516048 h 887240"/>
                <a:gd name="connsiteX32" fmla="*/ 0 w 122222"/>
                <a:gd name="connsiteY32" fmla="*/ 520575 h 887240"/>
                <a:gd name="connsiteX33" fmla="*/ 13580 w 122222"/>
                <a:gd name="connsiteY33" fmla="*/ 529628 h 887240"/>
                <a:gd name="connsiteX34" fmla="*/ 27160 w 122222"/>
                <a:gd name="connsiteY34" fmla="*/ 534155 h 887240"/>
                <a:gd name="connsiteX35" fmla="*/ 36214 w 122222"/>
                <a:gd name="connsiteY35" fmla="*/ 543208 h 887240"/>
                <a:gd name="connsiteX36" fmla="*/ 63374 w 122222"/>
                <a:gd name="connsiteY36" fmla="*/ 552262 h 887240"/>
                <a:gd name="connsiteX37" fmla="*/ 76954 w 122222"/>
                <a:gd name="connsiteY37" fmla="*/ 561315 h 887240"/>
                <a:gd name="connsiteX38" fmla="*/ 90534 w 122222"/>
                <a:gd name="connsiteY38" fmla="*/ 565842 h 887240"/>
                <a:gd name="connsiteX39" fmla="*/ 113168 w 122222"/>
                <a:gd name="connsiteY39" fmla="*/ 597529 h 887240"/>
                <a:gd name="connsiteX40" fmla="*/ 108641 w 122222"/>
                <a:gd name="connsiteY40" fmla="*/ 674484 h 887240"/>
                <a:gd name="connsiteX41" fmla="*/ 104115 w 122222"/>
                <a:gd name="connsiteY41" fmla="*/ 805759 h 887240"/>
                <a:gd name="connsiteX42" fmla="*/ 99588 w 122222"/>
                <a:gd name="connsiteY42" fmla="*/ 823866 h 887240"/>
                <a:gd name="connsiteX43" fmla="*/ 99588 w 122222"/>
                <a:gd name="connsiteY43" fmla="*/ 887240 h 88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2222" h="887240">
                  <a:moveTo>
                    <a:pt x="117695" y="0"/>
                  </a:moveTo>
                  <a:cubicBezTo>
                    <a:pt x="119204" y="55830"/>
                    <a:pt x="122222" y="111639"/>
                    <a:pt x="122222" y="167489"/>
                  </a:cubicBezTo>
                  <a:cubicBezTo>
                    <a:pt x="122222" y="172261"/>
                    <a:pt x="121578" y="178296"/>
                    <a:pt x="117695" y="181070"/>
                  </a:cubicBezTo>
                  <a:cubicBezTo>
                    <a:pt x="109929" y="186617"/>
                    <a:pt x="99588" y="187105"/>
                    <a:pt x="90534" y="190123"/>
                  </a:cubicBezTo>
                  <a:lnTo>
                    <a:pt x="49794" y="203703"/>
                  </a:lnTo>
                  <a:lnTo>
                    <a:pt x="36214" y="208230"/>
                  </a:lnTo>
                  <a:lnTo>
                    <a:pt x="22633" y="212757"/>
                  </a:lnTo>
                  <a:cubicBezTo>
                    <a:pt x="39709" y="218449"/>
                    <a:pt x="47810" y="219826"/>
                    <a:pt x="63374" y="235390"/>
                  </a:cubicBezTo>
                  <a:lnTo>
                    <a:pt x="90534" y="262551"/>
                  </a:lnTo>
                  <a:cubicBezTo>
                    <a:pt x="93908" y="265925"/>
                    <a:pt x="99588" y="265569"/>
                    <a:pt x="104115" y="267078"/>
                  </a:cubicBezTo>
                  <a:cubicBezTo>
                    <a:pt x="107133" y="271605"/>
                    <a:pt x="114235" y="275323"/>
                    <a:pt x="113168" y="280658"/>
                  </a:cubicBezTo>
                  <a:cubicBezTo>
                    <a:pt x="112101" y="285993"/>
                    <a:pt x="104559" y="287501"/>
                    <a:pt x="99588" y="289711"/>
                  </a:cubicBezTo>
                  <a:cubicBezTo>
                    <a:pt x="99566" y="289721"/>
                    <a:pt x="65649" y="301024"/>
                    <a:pt x="58847" y="303291"/>
                  </a:cubicBezTo>
                  <a:lnTo>
                    <a:pt x="45267" y="307818"/>
                  </a:lnTo>
                  <a:lnTo>
                    <a:pt x="31687" y="312345"/>
                  </a:lnTo>
                  <a:cubicBezTo>
                    <a:pt x="36214" y="315363"/>
                    <a:pt x="41019" y="317999"/>
                    <a:pt x="45267" y="321398"/>
                  </a:cubicBezTo>
                  <a:cubicBezTo>
                    <a:pt x="59303" y="332627"/>
                    <a:pt x="49322" y="330216"/>
                    <a:pt x="67901" y="339505"/>
                  </a:cubicBezTo>
                  <a:cubicBezTo>
                    <a:pt x="72169" y="341639"/>
                    <a:pt x="76954" y="342523"/>
                    <a:pt x="81481" y="344032"/>
                  </a:cubicBezTo>
                  <a:cubicBezTo>
                    <a:pt x="114923" y="377478"/>
                    <a:pt x="62989" y="328238"/>
                    <a:pt x="104115" y="357612"/>
                  </a:cubicBezTo>
                  <a:cubicBezTo>
                    <a:pt x="111061" y="362573"/>
                    <a:pt x="122222" y="375719"/>
                    <a:pt x="122222" y="375719"/>
                  </a:cubicBezTo>
                  <a:cubicBezTo>
                    <a:pt x="119204" y="378737"/>
                    <a:pt x="116986" y="382864"/>
                    <a:pt x="113168" y="384773"/>
                  </a:cubicBezTo>
                  <a:cubicBezTo>
                    <a:pt x="100183" y="391265"/>
                    <a:pt x="61392" y="399980"/>
                    <a:pt x="49794" y="402880"/>
                  </a:cubicBezTo>
                  <a:cubicBezTo>
                    <a:pt x="40536" y="405195"/>
                    <a:pt x="22633" y="411933"/>
                    <a:pt x="22633" y="411933"/>
                  </a:cubicBezTo>
                  <a:cubicBezTo>
                    <a:pt x="19615" y="414951"/>
                    <a:pt x="14417" y="416802"/>
                    <a:pt x="13580" y="420987"/>
                  </a:cubicBezTo>
                  <a:cubicBezTo>
                    <a:pt x="10563" y="436076"/>
                    <a:pt x="22633" y="436076"/>
                    <a:pt x="31687" y="439093"/>
                  </a:cubicBezTo>
                  <a:cubicBezTo>
                    <a:pt x="34705" y="442111"/>
                    <a:pt x="36923" y="446238"/>
                    <a:pt x="40740" y="448147"/>
                  </a:cubicBezTo>
                  <a:cubicBezTo>
                    <a:pt x="49276" y="452415"/>
                    <a:pt x="67901" y="457200"/>
                    <a:pt x="67901" y="457200"/>
                  </a:cubicBezTo>
                  <a:lnTo>
                    <a:pt x="95061" y="484361"/>
                  </a:lnTo>
                  <a:lnTo>
                    <a:pt x="104115" y="493414"/>
                  </a:lnTo>
                  <a:lnTo>
                    <a:pt x="113168" y="502468"/>
                  </a:lnTo>
                  <a:cubicBezTo>
                    <a:pt x="103861" y="505570"/>
                    <a:pt x="90950" y="510258"/>
                    <a:pt x="81481" y="511521"/>
                  </a:cubicBezTo>
                  <a:cubicBezTo>
                    <a:pt x="64961" y="513724"/>
                    <a:pt x="48252" y="514207"/>
                    <a:pt x="31687" y="516048"/>
                  </a:cubicBezTo>
                  <a:cubicBezTo>
                    <a:pt x="21083" y="517226"/>
                    <a:pt x="10562" y="519066"/>
                    <a:pt x="0" y="520575"/>
                  </a:cubicBezTo>
                  <a:cubicBezTo>
                    <a:pt x="4527" y="523593"/>
                    <a:pt x="8714" y="527195"/>
                    <a:pt x="13580" y="529628"/>
                  </a:cubicBezTo>
                  <a:cubicBezTo>
                    <a:pt x="17848" y="531762"/>
                    <a:pt x="23068" y="531700"/>
                    <a:pt x="27160" y="534155"/>
                  </a:cubicBezTo>
                  <a:cubicBezTo>
                    <a:pt x="30820" y="536351"/>
                    <a:pt x="32397" y="541299"/>
                    <a:pt x="36214" y="543208"/>
                  </a:cubicBezTo>
                  <a:cubicBezTo>
                    <a:pt x="44750" y="547476"/>
                    <a:pt x="54321" y="549244"/>
                    <a:pt x="63374" y="552262"/>
                  </a:cubicBezTo>
                  <a:cubicBezTo>
                    <a:pt x="68535" y="553982"/>
                    <a:pt x="72088" y="558882"/>
                    <a:pt x="76954" y="561315"/>
                  </a:cubicBezTo>
                  <a:cubicBezTo>
                    <a:pt x="81222" y="563449"/>
                    <a:pt x="86007" y="564333"/>
                    <a:pt x="90534" y="565842"/>
                  </a:cubicBezTo>
                  <a:cubicBezTo>
                    <a:pt x="112015" y="587323"/>
                    <a:pt x="105942" y="575851"/>
                    <a:pt x="113168" y="597529"/>
                  </a:cubicBezTo>
                  <a:cubicBezTo>
                    <a:pt x="111659" y="623181"/>
                    <a:pt x="109757" y="648812"/>
                    <a:pt x="108641" y="674484"/>
                  </a:cubicBezTo>
                  <a:cubicBezTo>
                    <a:pt x="106739" y="718227"/>
                    <a:pt x="106764" y="762055"/>
                    <a:pt x="104115" y="805759"/>
                  </a:cubicBezTo>
                  <a:cubicBezTo>
                    <a:pt x="103739" y="811969"/>
                    <a:pt x="99933" y="817654"/>
                    <a:pt x="99588" y="823866"/>
                  </a:cubicBezTo>
                  <a:cubicBezTo>
                    <a:pt x="98416" y="844958"/>
                    <a:pt x="99588" y="866115"/>
                    <a:pt x="99588" y="8872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BBB5E1C0-0FD0-4C8F-9CA3-F5C6E327066C}"/>
                </a:ext>
              </a:extLst>
            </p:cNvPr>
            <p:cNvCxnSpPr/>
            <p:nvPr/>
          </p:nvCxnSpPr>
          <p:spPr>
            <a:xfrm>
              <a:off x="2346023" y="2288774"/>
              <a:ext cx="4445" cy="2755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B72F957D-E7A0-466E-ACFB-6FDD82647BFD}"/>
                </a:ext>
              </a:extLst>
            </p:cNvPr>
            <p:cNvSpPr/>
            <p:nvPr/>
          </p:nvSpPr>
          <p:spPr>
            <a:xfrm>
              <a:off x="2205650" y="2564241"/>
              <a:ext cx="289560" cy="1943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AEE58FBC-32DD-4739-BE1B-5102C0ACE20D}"/>
                </a:ext>
              </a:extLst>
            </p:cNvPr>
            <p:cNvCxnSpPr/>
            <p:nvPr/>
          </p:nvCxnSpPr>
          <p:spPr>
            <a:xfrm>
              <a:off x="2359018" y="2758418"/>
              <a:ext cx="4445" cy="2755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7A796E81-AE2E-484E-8AD9-A23F1DC0AC35}"/>
                </a:ext>
              </a:extLst>
            </p:cNvPr>
            <p:cNvCxnSpPr/>
            <p:nvPr/>
          </p:nvCxnSpPr>
          <p:spPr>
            <a:xfrm>
              <a:off x="1028700" y="3034008"/>
              <a:ext cx="18415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C06B97B3-82B6-4AA7-935B-EB4FF06A7129}"/>
                </a:ext>
              </a:extLst>
            </p:cNvPr>
            <p:cNvCxnSpPr/>
            <p:nvPr/>
          </p:nvCxnSpPr>
          <p:spPr>
            <a:xfrm flipH="1">
              <a:off x="1181100" y="3033852"/>
              <a:ext cx="82550" cy="139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574A607E-71A5-4CF8-99D7-1A6AC6184896}"/>
                </a:ext>
              </a:extLst>
            </p:cNvPr>
            <p:cNvCxnSpPr/>
            <p:nvPr/>
          </p:nvCxnSpPr>
          <p:spPr>
            <a:xfrm flipH="1">
              <a:off x="1358900" y="3033852"/>
              <a:ext cx="66078" cy="139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F1DD2472-46B1-4803-8DF9-3BB893889037}"/>
                </a:ext>
              </a:extLst>
            </p:cNvPr>
            <p:cNvCxnSpPr/>
            <p:nvPr/>
          </p:nvCxnSpPr>
          <p:spPr>
            <a:xfrm flipH="1">
              <a:off x="1588884" y="3033696"/>
              <a:ext cx="55766" cy="139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93DDC98E-D19C-44A4-B435-6B0F6C47F875}"/>
                </a:ext>
              </a:extLst>
            </p:cNvPr>
            <p:cNvCxnSpPr/>
            <p:nvPr/>
          </p:nvCxnSpPr>
          <p:spPr>
            <a:xfrm flipH="1">
              <a:off x="1733550" y="3033540"/>
              <a:ext cx="50800" cy="1393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8B28E80B-18AF-4B56-A46C-871E5C29C92B}"/>
                </a:ext>
              </a:extLst>
            </p:cNvPr>
            <p:cNvCxnSpPr/>
            <p:nvPr/>
          </p:nvCxnSpPr>
          <p:spPr>
            <a:xfrm flipH="1">
              <a:off x="1905000" y="3033852"/>
              <a:ext cx="57150" cy="138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0FE7920B-6C0D-4B12-82A8-B04759DFEA17}"/>
                </a:ext>
              </a:extLst>
            </p:cNvPr>
            <p:cNvCxnSpPr/>
            <p:nvPr/>
          </p:nvCxnSpPr>
          <p:spPr>
            <a:xfrm flipH="1">
              <a:off x="2082800" y="3033852"/>
              <a:ext cx="50800" cy="1387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A9BBAAD3-53AA-4E41-AE13-4DF84830D8B6}"/>
                </a:ext>
              </a:extLst>
            </p:cNvPr>
            <p:cNvCxnSpPr/>
            <p:nvPr/>
          </p:nvCxnSpPr>
          <p:spPr>
            <a:xfrm flipH="1">
              <a:off x="2266950" y="3033852"/>
              <a:ext cx="50737" cy="139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425A1881-F3D6-469E-94B1-8F542119EACC}"/>
                </a:ext>
              </a:extLst>
            </p:cNvPr>
            <p:cNvCxnSpPr/>
            <p:nvPr/>
          </p:nvCxnSpPr>
          <p:spPr>
            <a:xfrm flipH="1">
              <a:off x="2458015" y="3033852"/>
              <a:ext cx="37195" cy="139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4DBD4F39-9AA6-499E-B797-28C94F3BF1E3}"/>
                </a:ext>
              </a:extLst>
            </p:cNvPr>
            <p:cNvCxnSpPr/>
            <p:nvPr/>
          </p:nvCxnSpPr>
          <p:spPr>
            <a:xfrm flipH="1">
              <a:off x="2660650" y="3033540"/>
              <a:ext cx="57150" cy="1388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 Box 59">
                  <a:extLst>
                    <a:ext uri="{FF2B5EF4-FFF2-40B4-BE49-F238E27FC236}">
                      <a16:creationId xmlns="" xmlns:a16="http://schemas.microsoft.com/office/drawing/2014/main" id="{D117C89E-13AD-4C21-93C2-59B98759CF35}"/>
                    </a:ext>
                  </a:extLst>
                </p:cNvPr>
                <p:cNvSpPr txBox="1"/>
                <p:nvPr/>
              </p:nvSpPr>
              <p:spPr>
                <a:xfrm>
                  <a:off x="1784350" y="1750629"/>
                  <a:ext cx="361950" cy="26053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1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1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sub>
                        </m:sSub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0" name="Text Box 59">
                  <a:extLst>
                    <a:ext uri="{FF2B5EF4-FFF2-40B4-BE49-F238E27FC236}">
                      <a16:creationId xmlns:a16="http://schemas.microsoft.com/office/drawing/2014/main" id="{D117C89E-13AD-4C21-93C2-59B98759CF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4350" y="1750629"/>
                  <a:ext cx="361950" cy="2605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6350">
                  <a:solidFill>
                    <a:prstClr val="black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 Box 60">
                  <a:extLst>
                    <a:ext uri="{FF2B5EF4-FFF2-40B4-BE49-F238E27FC236}">
                      <a16:creationId xmlns="" xmlns:a16="http://schemas.microsoft.com/office/drawing/2014/main" id="{4BFC4EBA-3379-488A-AFCE-344643E00BF7}"/>
                    </a:ext>
                  </a:extLst>
                </p:cNvPr>
                <p:cNvSpPr txBox="1"/>
                <p:nvPr/>
              </p:nvSpPr>
              <p:spPr>
                <a:xfrm>
                  <a:off x="1733550" y="207737"/>
                  <a:ext cx="533400" cy="32386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1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1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1" name="Text Box 60">
                  <a:extLst>
                    <a:ext uri="{FF2B5EF4-FFF2-40B4-BE49-F238E27FC236}">
                      <a16:creationId xmlns:a16="http://schemas.microsoft.com/office/drawing/2014/main" id="{4BFC4EBA-3379-488A-AFCE-344643E00B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3550" y="207737"/>
                  <a:ext cx="533400" cy="32386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6350">
                  <a:solidFill>
                    <a:prstClr val="black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 Box 61">
                  <a:extLst>
                    <a:ext uri="{FF2B5EF4-FFF2-40B4-BE49-F238E27FC236}">
                      <a16:creationId xmlns="" xmlns:a16="http://schemas.microsoft.com/office/drawing/2014/main" id="{A2C0A122-3678-4BBA-9D1F-B0ADCBDAD9B7}"/>
                    </a:ext>
                  </a:extLst>
                </p:cNvPr>
                <p:cNvSpPr txBox="1"/>
                <p:nvPr/>
              </p:nvSpPr>
              <p:spPr>
                <a:xfrm>
                  <a:off x="2273300" y="1004005"/>
                  <a:ext cx="311150" cy="286039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1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1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2" name="Text Box 61">
                  <a:extLst>
                    <a:ext uri="{FF2B5EF4-FFF2-40B4-BE49-F238E27FC236}">
                      <a16:creationId xmlns:a16="http://schemas.microsoft.com/office/drawing/2014/main" id="{A2C0A122-3678-4BBA-9D1F-B0ADCBDAD9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3300" y="1004005"/>
                  <a:ext cx="311150" cy="28603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6350">
                  <a:solidFill>
                    <a:prstClr val="black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 Box 34">
                  <a:extLst>
                    <a:ext uri="{FF2B5EF4-FFF2-40B4-BE49-F238E27FC236}">
                      <a16:creationId xmlns="" xmlns:a16="http://schemas.microsoft.com/office/drawing/2014/main" id="{5EBE8CA7-4525-44AF-8B5D-EF2ECB45EE65}"/>
                    </a:ext>
                  </a:extLst>
                </p:cNvPr>
                <p:cNvSpPr txBox="1"/>
                <p:nvPr/>
              </p:nvSpPr>
              <p:spPr>
                <a:xfrm>
                  <a:off x="952500" y="2521361"/>
                  <a:ext cx="311150" cy="28575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1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1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2 </m:t>
                            </m:r>
                          </m:sub>
                        </m:sSub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3" name="Text Box 34">
                  <a:extLst>
                    <a:ext uri="{FF2B5EF4-FFF2-40B4-BE49-F238E27FC236}">
                      <a16:creationId xmlns:a16="http://schemas.microsoft.com/office/drawing/2014/main" id="{5EBE8CA7-4525-44AF-8B5D-EF2ECB45EE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500" y="2521361"/>
                  <a:ext cx="311150" cy="28575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6350">
                  <a:solidFill>
                    <a:prstClr val="black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34">
                  <a:extLst>
                    <a:ext uri="{FF2B5EF4-FFF2-40B4-BE49-F238E27FC236}">
                      <a16:creationId xmlns="" xmlns:a16="http://schemas.microsoft.com/office/drawing/2014/main" id="{F15533D8-CA53-40D5-B33F-F8FCB9BE9ECB}"/>
                    </a:ext>
                  </a:extLst>
                </p:cNvPr>
                <p:cNvSpPr txBox="1"/>
                <p:nvPr/>
              </p:nvSpPr>
              <p:spPr>
                <a:xfrm>
                  <a:off x="2717800" y="2523431"/>
                  <a:ext cx="311150" cy="28575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1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1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4" name="Text Box 34">
                  <a:extLst>
                    <a:ext uri="{FF2B5EF4-FFF2-40B4-BE49-F238E27FC236}">
                      <a16:creationId xmlns:a16="http://schemas.microsoft.com/office/drawing/2014/main" id="{F15533D8-CA53-40D5-B33F-F8FCB9BE9E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7800" y="2523431"/>
                  <a:ext cx="311150" cy="28575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6350">
                  <a:solidFill>
                    <a:prstClr val="black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3845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024" y="374178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of modelling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9024" y="2278298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𝑖𝑤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𝑖𝑤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𝑖𝑤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d>
                                  <m:d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𝑖𝑤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US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 ;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𝑖𝑤</m:t>
                                    </m:r>
                                    <m:sSub>
                                      <m:sSub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US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𝑧𝑥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US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24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9024" y="2278298"/>
                <a:ext cx="10515600" cy="435133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842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49" y="316871"/>
            <a:ext cx="10515600" cy="832919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calculation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69300" y="6100261"/>
            <a:ext cx="10515600" cy="750093"/>
          </a:xfrm>
        </p:spPr>
        <p:txBody>
          <a:bodyPr/>
          <a:lstStyle/>
          <a:p>
            <a:pPr algn="ctr"/>
            <a:r>
              <a:rPr lang="en-GB" dirty="0" smtClean="0"/>
              <a:t>Shaft Calculations</a:t>
            </a:r>
            <a:endParaRPr lang="en-GB" dirty="0"/>
          </a:p>
        </p:txBody>
      </p:sp>
      <p:pic>
        <p:nvPicPr>
          <p:cNvPr id="4" name="Content Placeholder 3" descr="C:\Users\HP\AppData\Local\Temp\WhatsApp Image 2019-01-01 at 1.49.04 PM.jpeg">
            <a:extLst>
              <a:ext uri="{FF2B5EF4-FFF2-40B4-BE49-F238E27FC236}">
                <a16:creationId xmlns="" xmlns:a16="http://schemas.microsoft.com/office/drawing/2014/main" id="{09AB6A9E-71BD-4B75-AACF-C3E2E52EFBA5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29" y="1439502"/>
            <a:ext cx="4322196" cy="446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HP\AppData\Local\Temp\WhatsApp Image 2019-01-01 at 1.49.05 PM.jpeg">
            <a:extLst>
              <a:ext uri="{FF2B5EF4-FFF2-40B4-BE49-F238E27FC236}">
                <a16:creationId xmlns="" xmlns:a16="http://schemas.microsoft.com/office/drawing/2014/main" id="{37FCA3E3-DE16-4565-8D00-E71251B3152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25" y="1439502"/>
            <a:ext cx="4514661" cy="4460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52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230" y="371192"/>
            <a:ext cx="10515600" cy="82339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654312" y="5701736"/>
            <a:ext cx="9715437" cy="481781"/>
          </a:xfrm>
        </p:spPr>
        <p:txBody>
          <a:bodyPr/>
          <a:lstStyle/>
          <a:p>
            <a:r>
              <a:rPr lang="en-GB" dirty="0" smtClean="0"/>
              <a:t>Force calculation                                 Bevel gear calculation       </a:t>
            </a:r>
            <a:endParaRPr lang="en-GB" dirty="0"/>
          </a:p>
        </p:txBody>
      </p:sp>
      <p:pic>
        <p:nvPicPr>
          <p:cNvPr id="4" name="Content Placeholder 3" descr="C:\Users\HP\AppData\Local\Temp\WhatsApp Image 2019-01-01 at 1.49.05 PM-1.jpeg">
            <a:extLst>
              <a:ext uri="{FF2B5EF4-FFF2-40B4-BE49-F238E27FC236}">
                <a16:creationId xmlns="" xmlns:a16="http://schemas.microsoft.com/office/drawing/2014/main" id="{23ADA458-5860-423D-9D93-E4EBFEB287BB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12" y="1292336"/>
            <a:ext cx="4121150" cy="431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HP\AppData\Local\Temp\WhatsApp Image 2019-01-01 at 1.49.06 PM-1.jpeg">
            <a:extLst>
              <a:ext uri="{FF2B5EF4-FFF2-40B4-BE49-F238E27FC236}">
                <a16:creationId xmlns="" xmlns:a16="http://schemas.microsoft.com/office/drawing/2014/main" id="{F31D64A5-0030-4FB0-845A-7BAD58CBB91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62" y="1292336"/>
            <a:ext cx="4391685" cy="4311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5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778" y="186146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 Drawing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70" y="1511709"/>
            <a:ext cx="7632072" cy="5163196"/>
          </a:xfrm>
        </p:spPr>
      </p:pic>
    </p:spTree>
    <p:extLst>
      <p:ext uri="{BB962C8B-B14F-4D97-AF65-F5344CB8AC3E}">
        <p14:creationId xmlns:p14="http://schemas.microsoft.com/office/powerpoint/2010/main" val="28378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F498AA-0DA4-4B13-98DB-DE652915E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Item selection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B1182F-DCF9-4294-812B-3CE25A45B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Rack &amp; 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inion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bevel gear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Shaft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way roller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lutch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motor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 bearings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 and results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986091167"/>
              </p:ext>
            </p:extLst>
          </p:nvPr>
        </p:nvGraphicFramePr>
        <p:xfrm>
          <a:off x="583465" y="1761589"/>
          <a:ext cx="4921042" cy="2913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1024581" y="5037356"/>
            <a:ext cx="4270443" cy="478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Fig.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Rpm of generator inside shock absorber and the produced Voltage.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786246742"/>
              </p:ext>
            </p:extLst>
          </p:nvPr>
        </p:nvGraphicFramePr>
        <p:xfrm>
          <a:off x="5852809" y="1761589"/>
          <a:ext cx="4830280" cy="293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6641454" y="4955937"/>
            <a:ext cx="3625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Fig. Rpm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generator inside shock absorber and the produced Current in different speeds.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54238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and results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47305792"/>
              </p:ext>
            </p:extLst>
          </p:nvPr>
        </p:nvGraphicFramePr>
        <p:xfrm>
          <a:off x="716604" y="1865014"/>
          <a:ext cx="4941811" cy="2867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232809" y="4989147"/>
            <a:ext cx="42538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Fig.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The power output during different speeds.</a:t>
            </a:r>
            <a:endParaRPr lang="en-GB" sz="1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323252"/>
              </p:ext>
            </p:extLst>
          </p:nvPr>
        </p:nvGraphicFramePr>
        <p:xfrm>
          <a:off x="6732789" y="1719343"/>
          <a:ext cx="4321493" cy="36131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4979"/>
                <a:gridCol w="1054979"/>
                <a:gridCol w="1054979"/>
                <a:gridCol w="1156556"/>
              </a:tblGrid>
              <a:tr h="4237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RPM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Voltage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Current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Power (W)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18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0.6889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0.0569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0.039198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18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1.243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0.1027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0.127656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18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1.411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0.1166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0.164523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18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1.788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0.1469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0.262657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18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2.075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0.1714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0.355655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18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2.731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0.2257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0.616387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18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3.085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0.2549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0.786367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18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3.259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0.2693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0.877649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18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3.667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0.3028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1.110368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18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4.012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0.339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1.360068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381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67" y="2326741"/>
            <a:ext cx="3513273" cy="3015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473" y="423408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recommendation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78729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lighter material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Upgrade the motor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one way roller clutch and two bevel gears to convert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way rotation to one way rotation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planetary gears to increase rotation speed of shaft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connected to motor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87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\Downloads\WhatsApp Image 2018-11-17 at 11.39.31 AM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165" y="2115852"/>
            <a:ext cx="59436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Canvas 65"/>
          <p:cNvGrpSpPr/>
          <p:nvPr/>
        </p:nvGrpSpPr>
        <p:grpSpPr>
          <a:xfrm>
            <a:off x="5314384" y="2561152"/>
            <a:ext cx="3512745" cy="3551315"/>
            <a:chOff x="0" y="0"/>
            <a:chExt cx="5778500" cy="3173211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5778500" cy="3171825"/>
            </a:xfrm>
            <a:prstGeom prst="rect">
              <a:avLst/>
            </a:prstGeom>
            <a:solidFill>
              <a:schemeClr val="bg1"/>
            </a:solidFill>
          </p:spPr>
        </p:sp>
        <p:sp>
          <p:nvSpPr>
            <p:cNvPr id="7" name="Rectangle 6"/>
            <p:cNvSpPr/>
            <p:nvPr/>
          </p:nvSpPr>
          <p:spPr>
            <a:xfrm>
              <a:off x="2197100" y="32664"/>
              <a:ext cx="1581150" cy="7524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82662" y="785150"/>
              <a:ext cx="122222" cy="887240"/>
            </a:xfrm>
            <a:custGeom>
              <a:avLst/>
              <a:gdLst>
                <a:gd name="connsiteX0" fmla="*/ 117695 w 122222"/>
                <a:gd name="connsiteY0" fmla="*/ 0 h 887240"/>
                <a:gd name="connsiteX1" fmla="*/ 122222 w 122222"/>
                <a:gd name="connsiteY1" fmla="*/ 167489 h 887240"/>
                <a:gd name="connsiteX2" fmla="*/ 117695 w 122222"/>
                <a:gd name="connsiteY2" fmla="*/ 181070 h 887240"/>
                <a:gd name="connsiteX3" fmla="*/ 90534 w 122222"/>
                <a:gd name="connsiteY3" fmla="*/ 190123 h 887240"/>
                <a:gd name="connsiteX4" fmla="*/ 49794 w 122222"/>
                <a:gd name="connsiteY4" fmla="*/ 203703 h 887240"/>
                <a:gd name="connsiteX5" fmla="*/ 36214 w 122222"/>
                <a:gd name="connsiteY5" fmla="*/ 208230 h 887240"/>
                <a:gd name="connsiteX6" fmla="*/ 22633 w 122222"/>
                <a:gd name="connsiteY6" fmla="*/ 212757 h 887240"/>
                <a:gd name="connsiteX7" fmla="*/ 63374 w 122222"/>
                <a:gd name="connsiteY7" fmla="*/ 235390 h 887240"/>
                <a:gd name="connsiteX8" fmla="*/ 90534 w 122222"/>
                <a:gd name="connsiteY8" fmla="*/ 262551 h 887240"/>
                <a:gd name="connsiteX9" fmla="*/ 104115 w 122222"/>
                <a:gd name="connsiteY9" fmla="*/ 267078 h 887240"/>
                <a:gd name="connsiteX10" fmla="*/ 113168 w 122222"/>
                <a:gd name="connsiteY10" fmla="*/ 280658 h 887240"/>
                <a:gd name="connsiteX11" fmla="*/ 99588 w 122222"/>
                <a:gd name="connsiteY11" fmla="*/ 289711 h 887240"/>
                <a:gd name="connsiteX12" fmla="*/ 58847 w 122222"/>
                <a:gd name="connsiteY12" fmla="*/ 303291 h 887240"/>
                <a:gd name="connsiteX13" fmla="*/ 45267 w 122222"/>
                <a:gd name="connsiteY13" fmla="*/ 307818 h 887240"/>
                <a:gd name="connsiteX14" fmla="*/ 31687 w 122222"/>
                <a:gd name="connsiteY14" fmla="*/ 312345 h 887240"/>
                <a:gd name="connsiteX15" fmla="*/ 45267 w 122222"/>
                <a:gd name="connsiteY15" fmla="*/ 321398 h 887240"/>
                <a:gd name="connsiteX16" fmla="*/ 67901 w 122222"/>
                <a:gd name="connsiteY16" fmla="*/ 339505 h 887240"/>
                <a:gd name="connsiteX17" fmla="*/ 81481 w 122222"/>
                <a:gd name="connsiteY17" fmla="*/ 344032 h 887240"/>
                <a:gd name="connsiteX18" fmla="*/ 104115 w 122222"/>
                <a:gd name="connsiteY18" fmla="*/ 357612 h 887240"/>
                <a:gd name="connsiteX19" fmla="*/ 122222 w 122222"/>
                <a:gd name="connsiteY19" fmla="*/ 375719 h 887240"/>
                <a:gd name="connsiteX20" fmla="*/ 113168 w 122222"/>
                <a:gd name="connsiteY20" fmla="*/ 384773 h 887240"/>
                <a:gd name="connsiteX21" fmla="*/ 49794 w 122222"/>
                <a:gd name="connsiteY21" fmla="*/ 402880 h 887240"/>
                <a:gd name="connsiteX22" fmla="*/ 22633 w 122222"/>
                <a:gd name="connsiteY22" fmla="*/ 411933 h 887240"/>
                <a:gd name="connsiteX23" fmla="*/ 13580 w 122222"/>
                <a:gd name="connsiteY23" fmla="*/ 420987 h 887240"/>
                <a:gd name="connsiteX24" fmla="*/ 31687 w 122222"/>
                <a:gd name="connsiteY24" fmla="*/ 439093 h 887240"/>
                <a:gd name="connsiteX25" fmla="*/ 40740 w 122222"/>
                <a:gd name="connsiteY25" fmla="*/ 448147 h 887240"/>
                <a:gd name="connsiteX26" fmla="*/ 67901 w 122222"/>
                <a:gd name="connsiteY26" fmla="*/ 457200 h 887240"/>
                <a:gd name="connsiteX27" fmla="*/ 95061 w 122222"/>
                <a:gd name="connsiteY27" fmla="*/ 484361 h 887240"/>
                <a:gd name="connsiteX28" fmla="*/ 104115 w 122222"/>
                <a:gd name="connsiteY28" fmla="*/ 493414 h 887240"/>
                <a:gd name="connsiteX29" fmla="*/ 113168 w 122222"/>
                <a:gd name="connsiteY29" fmla="*/ 502468 h 887240"/>
                <a:gd name="connsiteX30" fmla="*/ 81481 w 122222"/>
                <a:gd name="connsiteY30" fmla="*/ 511521 h 887240"/>
                <a:gd name="connsiteX31" fmla="*/ 31687 w 122222"/>
                <a:gd name="connsiteY31" fmla="*/ 516048 h 887240"/>
                <a:gd name="connsiteX32" fmla="*/ 0 w 122222"/>
                <a:gd name="connsiteY32" fmla="*/ 520575 h 887240"/>
                <a:gd name="connsiteX33" fmla="*/ 13580 w 122222"/>
                <a:gd name="connsiteY33" fmla="*/ 529628 h 887240"/>
                <a:gd name="connsiteX34" fmla="*/ 27160 w 122222"/>
                <a:gd name="connsiteY34" fmla="*/ 534155 h 887240"/>
                <a:gd name="connsiteX35" fmla="*/ 36214 w 122222"/>
                <a:gd name="connsiteY35" fmla="*/ 543208 h 887240"/>
                <a:gd name="connsiteX36" fmla="*/ 63374 w 122222"/>
                <a:gd name="connsiteY36" fmla="*/ 552262 h 887240"/>
                <a:gd name="connsiteX37" fmla="*/ 76954 w 122222"/>
                <a:gd name="connsiteY37" fmla="*/ 561315 h 887240"/>
                <a:gd name="connsiteX38" fmla="*/ 90534 w 122222"/>
                <a:gd name="connsiteY38" fmla="*/ 565842 h 887240"/>
                <a:gd name="connsiteX39" fmla="*/ 113168 w 122222"/>
                <a:gd name="connsiteY39" fmla="*/ 597529 h 887240"/>
                <a:gd name="connsiteX40" fmla="*/ 108641 w 122222"/>
                <a:gd name="connsiteY40" fmla="*/ 674484 h 887240"/>
                <a:gd name="connsiteX41" fmla="*/ 104115 w 122222"/>
                <a:gd name="connsiteY41" fmla="*/ 805759 h 887240"/>
                <a:gd name="connsiteX42" fmla="*/ 99588 w 122222"/>
                <a:gd name="connsiteY42" fmla="*/ 823866 h 887240"/>
                <a:gd name="connsiteX43" fmla="*/ 99588 w 122222"/>
                <a:gd name="connsiteY43" fmla="*/ 887240 h 88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2222" h="887240">
                  <a:moveTo>
                    <a:pt x="117695" y="0"/>
                  </a:moveTo>
                  <a:cubicBezTo>
                    <a:pt x="119204" y="55830"/>
                    <a:pt x="122222" y="111639"/>
                    <a:pt x="122222" y="167489"/>
                  </a:cubicBezTo>
                  <a:cubicBezTo>
                    <a:pt x="122222" y="172261"/>
                    <a:pt x="121578" y="178296"/>
                    <a:pt x="117695" y="181070"/>
                  </a:cubicBezTo>
                  <a:cubicBezTo>
                    <a:pt x="109929" y="186617"/>
                    <a:pt x="99588" y="187105"/>
                    <a:pt x="90534" y="190123"/>
                  </a:cubicBezTo>
                  <a:lnTo>
                    <a:pt x="49794" y="203703"/>
                  </a:lnTo>
                  <a:lnTo>
                    <a:pt x="36214" y="208230"/>
                  </a:lnTo>
                  <a:lnTo>
                    <a:pt x="22633" y="212757"/>
                  </a:lnTo>
                  <a:cubicBezTo>
                    <a:pt x="39709" y="218449"/>
                    <a:pt x="47810" y="219826"/>
                    <a:pt x="63374" y="235390"/>
                  </a:cubicBezTo>
                  <a:lnTo>
                    <a:pt x="90534" y="262551"/>
                  </a:lnTo>
                  <a:cubicBezTo>
                    <a:pt x="93908" y="265925"/>
                    <a:pt x="99588" y="265569"/>
                    <a:pt x="104115" y="267078"/>
                  </a:cubicBezTo>
                  <a:cubicBezTo>
                    <a:pt x="107133" y="271605"/>
                    <a:pt x="114235" y="275323"/>
                    <a:pt x="113168" y="280658"/>
                  </a:cubicBezTo>
                  <a:cubicBezTo>
                    <a:pt x="112101" y="285993"/>
                    <a:pt x="104559" y="287501"/>
                    <a:pt x="99588" y="289711"/>
                  </a:cubicBezTo>
                  <a:cubicBezTo>
                    <a:pt x="99566" y="289721"/>
                    <a:pt x="65649" y="301024"/>
                    <a:pt x="58847" y="303291"/>
                  </a:cubicBezTo>
                  <a:lnTo>
                    <a:pt x="45267" y="307818"/>
                  </a:lnTo>
                  <a:lnTo>
                    <a:pt x="31687" y="312345"/>
                  </a:lnTo>
                  <a:cubicBezTo>
                    <a:pt x="36214" y="315363"/>
                    <a:pt x="41019" y="317999"/>
                    <a:pt x="45267" y="321398"/>
                  </a:cubicBezTo>
                  <a:cubicBezTo>
                    <a:pt x="59303" y="332627"/>
                    <a:pt x="49322" y="330216"/>
                    <a:pt x="67901" y="339505"/>
                  </a:cubicBezTo>
                  <a:cubicBezTo>
                    <a:pt x="72169" y="341639"/>
                    <a:pt x="76954" y="342523"/>
                    <a:pt x="81481" y="344032"/>
                  </a:cubicBezTo>
                  <a:cubicBezTo>
                    <a:pt x="114923" y="377478"/>
                    <a:pt x="62989" y="328238"/>
                    <a:pt x="104115" y="357612"/>
                  </a:cubicBezTo>
                  <a:cubicBezTo>
                    <a:pt x="111061" y="362573"/>
                    <a:pt x="122222" y="375719"/>
                    <a:pt x="122222" y="375719"/>
                  </a:cubicBezTo>
                  <a:cubicBezTo>
                    <a:pt x="119204" y="378737"/>
                    <a:pt x="116986" y="382864"/>
                    <a:pt x="113168" y="384773"/>
                  </a:cubicBezTo>
                  <a:cubicBezTo>
                    <a:pt x="100183" y="391265"/>
                    <a:pt x="61392" y="399980"/>
                    <a:pt x="49794" y="402880"/>
                  </a:cubicBezTo>
                  <a:cubicBezTo>
                    <a:pt x="40536" y="405195"/>
                    <a:pt x="22633" y="411933"/>
                    <a:pt x="22633" y="411933"/>
                  </a:cubicBezTo>
                  <a:cubicBezTo>
                    <a:pt x="19615" y="414951"/>
                    <a:pt x="14417" y="416802"/>
                    <a:pt x="13580" y="420987"/>
                  </a:cubicBezTo>
                  <a:cubicBezTo>
                    <a:pt x="10563" y="436076"/>
                    <a:pt x="22633" y="436076"/>
                    <a:pt x="31687" y="439093"/>
                  </a:cubicBezTo>
                  <a:cubicBezTo>
                    <a:pt x="34705" y="442111"/>
                    <a:pt x="36923" y="446238"/>
                    <a:pt x="40740" y="448147"/>
                  </a:cubicBezTo>
                  <a:cubicBezTo>
                    <a:pt x="49276" y="452415"/>
                    <a:pt x="67901" y="457200"/>
                    <a:pt x="67901" y="457200"/>
                  </a:cubicBezTo>
                  <a:lnTo>
                    <a:pt x="95061" y="484361"/>
                  </a:lnTo>
                  <a:lnTo>
                    <a:pt x="104115" y="493414"/>
                  </a:lnTo>
                  <a:lnTo>
                    <a:pt x="113168" y="502468"/>
                  </a:lnTo>
                  <a:cubicBezTo>
                    <a:pt x="103861" y="505570"/>
                    <a:pt x="90950" y="510258"/>
                    <a:pt x="81481" y="511521"/>
                  </a:cubicBezTo>
                  <a:cubicBezTo>
                    <a:pt x="64961" y="513724"/>
                    <a:pt x="48252" y="514207"/>
                    <a:pt x="31687" y="516048"/>
                  </a:cubicBezTo>
                  <a:cubicBezTo>
                    <a:pt x="21083" y="517226"/>
                    <a:pt x="10562" y="519066"/>
                    <a:pt x="0" y="520575"/>
                  </a:cubicBezTo>
                  <a:cubicBezTo>
                    <a:pt x="4527" y="523593"/>
                    <a:pt x="8714" y="527195"/>
                    <a:pt x="13580" y="529628"/>
                  </a:cubicBezTo>
                  <a:cubicBezTo>
                    <a:pt x="17848" y="531762"/>
                    <a:pt x="23068" y="531700"/>
                    <a:pt x="27160" y="534155"/>
                  </a:cubicBezTo>
                  <a:cubicBezTo>
                    <a:pt x="30820" y="536351"/>
                    <a:pt x="32397" y="541299"/>
                    <a:pt x="36214" y="543208"/>
                  </a:cubicBezTo>
                  <a:cubicBezTo>
                    <a:pt x="44750" y="547476"/>
                    <a:pt x="54321" y="549244"/>
                    <a:pt x="63374" y="552262"/>
                  </a:cubicBezTo>
                  <a:cubicBezTo>
                    <a:pt x="68535" y="553982"/>
                    <a:pt x="72088" y="558882"/>
                    <a:pt x="76954" y="561315"/>
                  </a:cubicBezTo>
                  <a:cubicBezTo>
                    <a:pt x="81222" y="563449"/>
                    <a:pt x="86007" y="564333"/>
                    <a:pt x="90534" y="565842"/>
                  </a:cubicBezTo>
                  <a:cubicBezTo>
                    <a:pt x="112015" y="587323"/>
                    <a:pt x="105942" y="575851"/>
                    <a:pt x="113168" y="597529"/>
                  </a:cubicBezTo>
                  <a:cubicBezTo>
                    <a:pt x="111659" y="623181"/>
                    <a:pt x="109757" y="648812"/>
                    <a:pt x="108641" y="674484"/>
                  </a:cubicBezTo>
                  <a:cubicBezTo>
                    <a:pt x="106739" y="718227"/>
                    <a:pt x="106764" y="762055"/>
                    <a:pt x="104115" y="805759"/>
                  </a:cubicBezTo>
                  <a:cubicBezTo>
                    <a:pt x="103739" y="811969"/>
                    <a:pt x="99933" y="817654"/>
                    <a:pt x="99588" y="823866"/>
                  </a:cubicBezTo>
                  <a:cubicBezTo>
                    <a:pt x="98416" y="844958"/>
                    <a:pt x="99588" y="866115"/>
                    <a:pt x="99588" y="8872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333687" y="785160"/>
              <a:ext cx="4527" cy="2761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184304" y="1066466"/>
              <a:ext cx="289711" cy="194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338214" y="1261126"/>
              <a:ext cx="4527" cy="4164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197100" y="1536351"/>
              <a:ext cx="1581150" cy="7524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440978" y="2286116"/>
              <a:ext cx="121920" cy="887095"/>
            </a:xfrm>
            <a:custGeom>
              <a:avLst/>
              <a:gdLst>
                <a:gd name="connsiteX0" fmla="*/ 117695 w 122222"/>
                <a:gd name="connsiteY0" fmla="*/ 0 h 887240"/>
                <a:gd name="connsiteX1" fmla="*/ 122222 w 122222"/>
                <a:gd name="connsiteY1" fmla="*/ 167489 h 887240"/>
                <a:gd name="connsiteX2" fmla="*/ 117695 w 122222"/>
                <a:gd name="connsiteY2" fmla="*/ 181070 h 887240"/>
                <a:gd name="connsiteX3" fmla="*/ 90534 w 122222"/>
                <a:gd name="connsiteY3" fmla="*/ 190123 h 887240"/>
                <a:gd name="connsiteX4" fmla="*/ 49794 w 122222"/>
                <a:gd name="connsiteY4" fmla="*/ 203703 h 887240"/>
                <a:gd name="connsiteX5" fmla="*/ 36214 w 122222"/>
                <a:gd name="connsiteY5" fmla="*/ 208230 h 887240"/>
                <a:gd name="connsiteX6" fmla="*/ 22633 w 122222"/>
                <a:gd name="connsiteY6" fmla="*/ 212757 h 887240"/>
                <a:gd name="connsiteX7" fmla="*/ 63374 w 122222"/>
                <a:gd name="connsiteY7" fmla="*/ 235390 h 887240"/>
                <a:gd name="connsiteX8" fmla="*/ 90534 w 122222"/>
                <a:gd name="connsiteY8" fmla="*/ 262551 h 887240"/>
                <a:gd name="connsiteX9" fmla="*/ 104115 w 122222"/>
                <a:gd name="connsiteY9" fmla="*/ 267078 h 887240"/>
                <a:gd name="connsiteX10" fmla="*/ 113168 w 122222"/>
                <a:gd name="connsiteY10" fmla="*/ 280658 h 887240"/>
                <a:gd name="connsiteX11" fmla="*/ 99588 w 122222"/>
                <a:gd name="connsiteY11" fmla="*/ 289711 h 887240"/>
                <a:gd name="connsiteX12" fmla="*/ 58847 w 122222"/>
                <a:gd name="connsiteY12" fmla="*/ 303291 h 887240"/>
                <a:gd name="connsiteX13" fmla="*/ 45267 w 122222"/>
                <a:gd name="connsiteY13" fmla="*/ 307818 h 887240"/>
                <a:gd name="connsiteX14" fmla="*/ 31687 w 122222"/>
                <a:gd name="connsiteY14" fmla="*/ 312345 h 887240"/>
                <a:gd name="connsiteX15" fmla="*/ 45267 w 122222"/>
                <a:gd name="connsiteY15" fmla="*/ 321398 h 887240"/>
                <a:gd name="connsiteX16" fmla="*/ 67901 w 122222"/>
                <a:gd name="connsiteY16" fmla="*/ 339505 h 887240"/>
                <a:gd name="connsiteX17" fmla="*/ 81481 w 122222"/>
                <a:gd name="connsiteY17" fmla="*/ 344032 h 887240"/>
                <a:gd name="connsiteX18" fmla="*/ 104115 w 122222"/>
                <a:gd name="connsiteY18" fmla="*/ 357612 h 887240"/>
                <a:gd name="connsiteX19" fmla="*/ 122222 w 122222"/>
                <a:gd name="connsiteY19" fmla="*/ 375719 h 887240"/>
                <a:gd name="connsiteX20" fmla="*/ 113168 w 122222"/>
                <a:gd name="connsiteY20" fmla="*/ 384773 h 887240"/>
                <a:gd name="connsiteX21" fmla="*/ 49794 w 122222"/>
                <a:gd name="connsiteY21" fmla="*/ 402880 h 887240"/>
                <a:gd name="connsiteX22" fmla="*/ 22633 w 122222"/>
                <a:gd name="connsiteY22" fmla="*/ 411933 h 887240"/>
                <a:gd name="connsiteX23" fmla="*/ 13580 w 122222"/>
                <a:gd name="connsiteY23" fmla="*/ 420987 h 887240"/>
                <a:gd name="connsiteX24" fmla="*/ 31687 w 122222"/>
                <a:gd name="connsiteY24" fmla="*/ 439093 h 887240"/>
                <a:gd name="connsiteX25" fmla="*/ 40740 w 122222"/>
                <a:gd name="connsiteY25" fmla="*/ 448147 h 887240"/>
                <a:gd name="connsiteX26" fmla="*/ 67901 w 122222"/>
                <a:gd name="connsiteY26" fmla="*/ 457200 h 887240"/>
                <a:gd name="connsiteX27" fmla="*/ 95061 w 122222"/>
                <a:gd name="connsiteY27" fmla="*/ 484361 h 887240"/>
                <a:gd name="connsiteX28" fmla="*/ 104115 w 122222"/>
                <a:gd name="connsiteY28" fmla="*/ 493414 h 887240"/>
                <a:gd name="connsiteX29" fmla="*/ 113168 w 122222"/>
                <a:gd name="connsiteY29" fmla="*/ 502468 h 887240"/>
                <a:gd name="connsiteX30" fmla="*/ 81481 w 122222"/>
                <a:gd name="connsiteY30" fmla="*/ 511521 h 887240"/>
                <a:gd name="connsiteX31" fmla="*/ 31687 w 122222"/>
                <a:gd name="connsiteY31" fmla="*/ 516048 h 887240"/>
                <a:gd name="connsiteX32" fmla="*/ 0 w 122222"/>
                <a:gd name="connsiteY32" fmla="*/ 520575 h 887240"/>
                <a:gd name="connsiteX33" fmla="*/ 13580 w 122222"/>
                <a:gd name="connsiteY33" fmla="*/ 529628 h 887240"/>
                <a:gd name="connsiteX34" fmla="*/ 27160 w 122222"/>
                <a:gd name="connsiteY34" fmla="*/ 534155 h 887240"/>
                <a:gd name="connsiteX35" fmla="*/ 36214 w 122222"/>
                <a:gd name="connsiteY35" fmla="*/ 543208 h 887240"/>
                <a:gd name="connsiteX36" fmla="*/ 63374 w 122222"/>
                <a:gd name="connsiteY36" fmla="*/ 552262 h 887240"/>
                <a:gd name="connsiteX37" fmla="*/ 76954 w 122222"/>
                <a:gd name="connsiteY37" fmla="*/ 561315 h 887240"/>
                <a:gd name="connsiteX38" fmla="*/ 90534 w 122222"/>
                <a:gd name="connsiteY38" fmla="*/ 565842 h 887240"/>
                <a:gd name="connsiteX39" fmla="*/ 113168 w 122222"/>
                <a:gd name="connsiteY39" fmla="*/ 597529 h 887240"/>
                <a:gd name="connsiteX40" fmla="*/ 108641 w 122222"/>
                <a:gd name="connsiteY40" fmla="*/ 674484 h 887240"/>
                <a:gd name="connsiteX41" fmla="*/ 104115 w 122222"/>
                <a:gd name="connsiteY41" fmla="*/ 805759 h 887240"/>
                <a:gd name="connsiteX42" fmla="*/ 99588 w 122222"/>
                <a:gd name="connsiteY42" fmla="*/ 823866 h 887240"/>
                <a:gd name="connsiteX43" fmla="*/ 99588 w 122222"/>
                <a:gd name="connsiteY43" fmla="*/ 887240 h 88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2222" h="887240">
                  <a:moveTo>
                    <a:pt x="117695" y="0"/>
                  </a:moveTo>
                  <a:cubicBezTo>
                    <a:pt x="119204" y="55830"/>
                    <a:pt x="122222" y="111639"/>
                    <a:pt x="122222" y="167489"/>
                  </a:cubicBezTo>
                  <a:cubicBezTo>
                    <a:pt x="122222" y="172261"/>
                    <a:pt x="121578" y="178296"/>
                    <a:pt x="117695" y="181070"/>
                  </a:cubicBezTo>
                  <a:cubicBezTo>
                    <a:pt x="109929" y="186617"/>
                    <a:pt x="99588" y="187105"/>
                    <a:pt x="90534" y="190123"/>
                  </a:cubicBezTo>
                  <a:lnTo>
                    <a:pt x="49794" y="203703"/>
                  </a:lnTo>
                  <a:lnTo>
                    <a:pt x="36214" y="208230"/>
                  </a:lnTo>
                  <a:lnTo>
                    <a:pt x="22633" y="212757"/>
                  </a:lnTo>
                  <a:cubicBezTo>
                    <a:pt x="39709" y="218449"/>
                    <a:pt x="47810" y="219826"/>
                    <a:pt x="63374" y="235390"/>
                  </a:cubicBezTo>
                  <a:lnTo>
                    <a:pt x="90534" y="262551"/>
                  </a:lnTo>
                  <a:cubicBezTo>
                    <a:pt x="93908" y="265925"/>
                    <a:pt x="99588" y="265569"/>
                    <a:pt x="104115" y="267078"/>
                  </a:cubicBezTo>
                  <a:cubicBezTo>
                    <a:pt x="107133" y="271605"/>
                    <a:pt x="114235" y="275323"/>
                    <a:pt x="113168" y="280658"/>
                  </a:cubicBezTo>
                  <a:cubicBezTo>
                    <a:pt x="112101" y="285993"/>
                    <a:pt x="104559" y="287501"/>
                    <a:pt x="99588" y="289711"/>
                  </a:cubicBezTo>
                  <a:cubicBezTo>
                    <a:pt x="99566" y="289721"/>
                    <a:pt x="65649" y="301024"/>
                    <a:pt x="58847" y="303291"/>
                  </a:cubicBezTo>
                  <a:lnTo>
                    <a:pt x="45267" y="307818"/>
                  </a:lnTo>
                  <a:lnTo>
                    <a:pt x="31687" y="312345"/>
                  </a:lnTo>
                  <a:cubicBezTo>
                    <a:pt x="36214" y="315363"/>
                    <a:pt x="41019" y="317999"/>
                    <a:pt x="45267" y="321398"/>
                  </a:cubicBezTo>
                  <a:cubicBezTo>
                    <a:pt x="59303" y="332627"/>
                    <a:pt x="49322" y="330216"/>
                    <a:pt x="67901" y="339505"/>
                  </a:cubicBezTo>
                  <a:cubicBezTo>
                    <a:pt x="72169" y="341639"/>
                    <a:pt x="76954" y="342523"/>
                    <a:pt x="81481" y="344032"/>
                  </a:cubicBezTo>
                  <a:cubicBezTo>
                    <a:pt x="114923" y="377478"/>
                    <a:pt x="62989" y="328238"/>
                    <a:pt x="104115" y="357612"/>
                  </a:cubicBezTo>
                  <a:cubicBezTo>
                    <a:pt x="111061" y="362573"/>
                    <a:pt x="122222" y="375719"/>
                    <a:pt x="122222" y="375719"/>
                  </a:cubicBezTo>
                  <a:cubicBezTo>
                    <a:pt x="119204" y="378737"/>
                    <a:pt x="116986" y="382864"/>
                    <a:pt x="113168" y="384773"/>
                  </a:cubicBezTo>
                  <a:cubicBezTo>
                    <a:pt x="100183" y="391265"/>
                    <a:pt x="61392" y="399980"/>
                    <a:pt x="49794" y="402880"/>
                  </a:cubicBezTo>
                  <a:cubicBezTo>
                    <a:pt x="40536" y="405195"/>
                    <a:pt x="22633" y="411933"/>
                    <a:pt x="22633" y="411933"/>
                  </a:cubicBezTo>
                  <a:cubicBezTo>
                    <a:pt x="19615" y="414951"/>
                    <a:pt x="14417" y="416802"/>
                    <a:pt x="13580" y="420987"/>
                  </a:cubicBezTo>
                  <a:cubicBezTo>
                    <a:pt x="10563" y="436076"/>
                    <a:pt x="22633" y="436076"/>
                    <a:pt x="31687" y="439093"/>
                  </a:cubicBezTo>
                  <a:cubicBezTo>
                    <a:pt x="34705" y="442111"/>
                    <a:pt x="36923" y="446238"/>
                    <a:pt x="40740" y="448147"/>
                  </a:cubicBezTo>
                  <a:cubicBezTo>
                    <a:pt x="49276" y="452415"/>
                    <a:pt x="67901" y="457200"/>
                    <a:pt x="67901" y="457200"/>
                  </a:cubicBezTo>
                  <a:lnTo>
                    <a:pt x="95061" y="484361"/>
                  </a:lnTo>
                  <a:lnTo>
                    <a:pt x="104115" y="493414"/>
                  </a:lnTo>
                  <a:lnTo>
                    <a:pt x="113168" y="502468"/>
                  </a:lnTo>
                  <a:cubicBezTo>
                    <a:pt x="103861" y="505570"/>
                    <a:pt x="90950" y="510258"/>
                    <a:pt x="81481" y="511521"/>
                  </a:cubicBezTo>
                  <a:cubicBezTo>
                    <a:pt x="64961" y="513724"/>
                    <a:pt x="48252" y="514207"/>
                    <a:pt x="31687" y="516048"/>
                  </a:cubicBezTo>
                  <a:cubicBezTo>
                    <a:pt x="21083" y="517226"/>
                    <a:pt x="10562" y="519066"/>
                    <a:pt x="0" y="520575"/>
                  </a:cubicBezTo>
                  <a:cubicBezTo>
                    <a:pt x="4527" y="523593"/>
                    <a:pt x="8714" y="527195"/>
                    <a:pt x="13580" y="529628"/>
                  </a:cubicBezTo>
                  <a:cubicBezTo>
                    <a:pt x="17848" y="531762"/>
                    <a:pt x="23068" y="531700"/>
                    <a:pt x="27160" y="534155"/>
                  </a:cubicBezTo>
                  <a:cubicBezTo>
                    <a:pt x="30820" y="536351"/>
                    <a:pt x="32397" y="541299"/>
                    <a:pt x="36214" y="543208"/>
                  </a:cubicBezTo>
                  <a:cubicBezTo>
                    <a:pt x="44750" y="547476"/>
                    <a:pt x="54321" y="549244"/>
                    <a:pt x="63374" y="552262"/>
                  </a:cubicBezTo>
                  <a:cubicBezTo>
                    <a:pt x="68535" y="553982"/>
                    <a:pt x="72088" y="558882"/>
                    <a:pt x="76954" y="561315"/>
                  </a:cubicBezTo>
                  <a:cubicBezTo>
                    <a:pt x="81222" y="563449"/>
                    <a:pt x="86007" y="564333"/>
                    <a:pt x="90534" y="565842"/>
                  </a:cubicBezTo>
                  <a:cubicBezTo>
                    <a:pt x="112015" y="587323"/>
                    <a:pt x="105942" y="575851"/>
                    <a:pt x="113168" y="597529"/>
                  </a:cubicBezTo>
                  <a:cubicBezTo>
                    <a:pt x="111659" y="623181"/>
                    <a:pt x="109757" y="648812"/>
                    <a:pt x="108641" y="674484"/>
                  </a:cubicBezTo>
                  <a:cubicBezTo>
                    <a:pt x="106739" y="718227"/>
                    <a:pt x="106764" y="762055"/>
                    <a:pt x="104115" y="805759"/>
                  </a:cubicBezTo>
                  <a:cubicBezTo>
                    <a:pt x="103739" y="811969"/>
                    <a:pt x="99933" y="817654"/>
                    <a:pt x="99588" y="823866"/>
                  </a:cubicBezTo>
                  <a:cubicBezTo>
                    <a:pt x="98416" y="844958"/>
                    <a:pt x="99588" y="866115"/>
                    <a:pt x="99588" y="8872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362023" y="2288774"/>
              <a:ext cx="4445" cy="2755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3221650" y="2564241"/>
              <a:ext cx="289560" cy="1943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375018" y="2758418"/>
              <a:ext cx="4445" cy="2755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044700" y="3034008"/>
              <a:ext cx="18415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197100" y="3033852"/>
              <a:ext cx="82550" cy="139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374900" y="3033852"/>
              <a:ext cx="66078" cy="139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604884" y="3033696"/>
              <a:ext cx="55766" cy="139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749550" y="3033540"/>
              <a:ext cx="50800" cy="1393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921000" y="3033852"/>
              <a:ext cx="57150" cy="138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098800" y="3033852"/>
              <a:ext cx="50800" cy="1387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3282950" y="3033852"/>
              <a:ext cx="50737" cy="139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474015" y="3033852"/>
              <a:ext cx="37195" cy="139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676650" y="3033540"/>
              <a:ext cx="57150" cy="1388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59"/>
                <p:cNvSpPr txBox="1"/>
                <p:nvPr/>
              </p:nvSpPr>
              <p:spPr>
                <a:xfrm>
                  <a:off x="2800350" y="1750629"/>
                  <a:ext cx="361950" cy="26053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sub>
                        </m:sSub>
                      </m:oMath>
                    </m:oMathPara>
                  </a14:m>
                  <a:endParaRPr lang="en-GB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0350" y="1750629"/>
                  <a:ext cx="361950" cy="2605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43243"/>
                  </a:stretch>
                </a:blipFill>
                <a:ln w="6350">
                  <a:solidFill>
                    <a:prstClr val="black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60"/>
                <p:cNvSpPr txBox="1"/>
                <p:nvPr/>
              </p:nvSpPr>
              <p:spPr>
                <a:xfrm>
                  <a:off x="2749550" y="207737"/>
                  <a:ext cx="533400" cy="32386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lang="en-GB" sz="11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 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9550" y="207737"/>
                  <a:ext cx="533400" cy="32386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6350">
                  <a:solidFill>
                    <a:prstClr val="black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 Box 61"/>
                <p:cNvSpPr txBox="1"/>
                <p:nvPr/>
              </p:nvSpPr>
              <p:spPr>
                <a:xfrm>
                  <a:off x="3575050" y="1047970"/>
                  <a:ext cx="311150" cy="286039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 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5050" y="1047970"/>
                  <a:ext cx="311150" cy="28603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34375"/>
                  </a:stretch>
                </a:blipFill>
                <a:ln w="6350">
                  <a:solidFill>
                    <a:prstClr val="black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34"/>
                <p:cNvSpPr txBox="1"/>
                <p:nvPr/>
              </p:nvSpPr>
              <p:spPr>
                <a:xfrm>
                  <a:off x="2063750" y="1004287"/>
                  <a:ext cx="311150" cy="28575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 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3750" y="1004287"/>
                  <a:ext cx="311150" cy="28575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34375"/>
                  </a:stretch>
                </a:blipFill>
                <a:ln w="6350">
                  <a:solidFill>
                    <a:prstClr val="black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34"/>
                <p:cNvSpPr txBox="1"/>
                <p:nvPr/>
              </p:nvSpPr>
              <p:spPr>
                <a:xfrm>
                  <a:off x="1968500" y="2521361"/>
                  <a:ext cx="311150" cy="28575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2 </m:t>
                            </m:r>
                          </m:sub>
                        </m:sSub>
                      </m:oMath>
                    </m:oMathPara>
                  </a14:m>
                  <a:endParaRPr lang="en-GB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 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8500" y="2521361"/>
                  <a:ext cx="311150" cy="28575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37500"/>
                  </a:stretch>
                </a:blipFill>
                <a:ln w="6350">
                  <a:solidFill>
                    <a:prstClr val="black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34"/>
                <p:cNvSpPr txBox="1"/>
                <p:nvPr/>
              </p:nvSpPr>
              <p:spPr>
                <a:xfrm>
                  <a:off x="3733800" y="2523431"/>
                  <a:ext cx="311150" cy="28575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1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 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2523431"/>
                  <a:ext cx="311150" cy="28575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37500"/>
                  </a:stretch>
                </a:blipFill>
                <a:ln w="6350">
                  <a:solidFill>
                    <a:prstClr val="black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698075" y="3248750"/>
                <a:ext cx="5119245" cy="2558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  <a:tabLst>
                    <a:tab pos="2590800" algn="l"/>
                    <a:tab pos="3429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𝑖𝑤</m:t>
                                    </m:r>
                                  </m:e>
                                </m:d>
                                <m:r>
                                  <a:rPr lang="en-US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𝑖𝑤</m:t>
                                    </m:r>
                                  </m:e>
                                </m:d>
                                <m:r>
                                  <a:rPr lang="en-US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𝑖𝑤</m:t>
                                    </m:r>
                                  </m:e>
                                </m:d>
                                <m:r>
                                  <a:rPr lang="en-US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d>
                                  <m:dPr>
                                    <m:ctrlP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𝑖𝑤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11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GB" sz="11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11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GB" sz="11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ts val="800"/>
                  </a:spcAft>
                  <a:tabLst>
                    <a:tab pos="3429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;  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𝑖𝑤</m:t>
                                    </m:r>
                                    <m:sSub>
                                      <m:sSubPr>
                                        <m:ctrlPr>
                                          <a:rPr lang="en-GB" sz="11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GB" sz="11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ts val="800"/>
                  </a:spcAft>
                  <a:tabLst>
                    <a:tab pos="3429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𝑧𝑥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</m:oMath>
                  </m:oMathPara>
                </a14:m>
                <a:endParaRPr lang="en-GB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ts val="800"/>
                  </a:spcAft>
                  <a:tabLst>
                    <a:tab pos="3429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1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</m:oMath>
                  </m:oMathPara>
                </a14:m>
                <a:endParaRPr lang="en-GB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075" y="3248750"/>
                <a:ext cx="5119245" cy="255880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503152" y="1665253"/>
            <a:ext cx="9622464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Optimize power output by changing the damping constant corresponding to motor  </a:t>
            </a: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35936" y="68682"/>
            <a:ext cx="10058400" cy="1609344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recommendation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8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338E84-6266-4D2A-9CCC-D57A5E27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854A20-DF3F-4D5C-9B3F-A53363294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Project Objectives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Design Constraints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Conceptual design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Design specifications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Experimental setup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Conclusions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WhatsApp Video 2019-01-10 at 9.12.58 AM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2366976" y="1453767"/>
            <a:ext cx="6700755" cy="3793220"/>
          </a:xfrm>
        </p:spPr>
      </p:pic>
    </p:spTree>
    <p:extLst>
      <p:ext uri="{BB962C8B-B14F-4D97-AF65-F5344CB8AC3E}">
        <p14:creationId xmlns:p14="http://schemas.microsoft.com/office/powerpoint/2010/main" val="120693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DEAA18-27E8-4457-9878-BEFE94C7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Project Objectives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0B9F66-32C6-4EC6-A5BA-437956993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Capture wasted energy and converted to useful energy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Reduction of fuel consumption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Reduction of air pollution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Applicable for any kind of automobile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8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A20652-21CA-4427-840D-A6996EC1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12F1EC-0BF6-4EAE-8667-61E8A30BE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Converting Mechanical energy to Electrical energy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Using the shock absorber vibration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Mechanism and generator inside the shock absorber working as a damper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1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93188F-5EC8-478B-8A14-50275724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C5F623-1E95-449F-A1E3-75EE1A4A6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Harvesting energy shock absorber can lower fuel consumption by 1.5 to 6 percent, depending on the vehicle and driving conditions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Our system can be used as a power source, we can harvest energy from the vibrations and delivered it to an external battery and it can use as a backup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4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Design Constraints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Geometrical Constraints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Typical size of shock absorber between 70-120 mm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Dimeter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400-500 mm Length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Limited size of mechanism</a:t>
            </a: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Motor Constraints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Dc generator 12volts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Charge 12 V battery 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High resistance (torque)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Gear box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704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Standard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Bevel Gears</a:t>
            </a:r>
            <a:endParaRPr lang="en-US" dirty="0" smtClean="0"/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ANSI/AGMA standard 2003-B97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KHK  / PB3-4515 , PB3-1545</a:t>
            </a:r>
          </a:p>
          <a:p>
            <a:pPr lvl="1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Ball Bearing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AISI52100 steel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KG International , Single Row – 600 x 53.7 ISQW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09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Conceptual design</a:t>
            </a:r>
            <a:endParaRPr lang="en-GB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="" xmlns:a16="http://schemas.microsoft.com/office/drawing/2014/main" id="{FD019EC1-133B-4F11-9DD8-F9AEAA185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918" y="2399168"/>
            <a:ext cx="7717665" cy="24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03" y="1690688"/>
            <a:ext cx="4291248" cy="467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1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398</Words>
  <Application>Microsoft Office PowerPoint</Application>
  <PresentationFormat>Widescreen</PresentationFormat>
  <Paragraphs>157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Office Theme</vt:lpstr>
      <vt:lpstr>College of Engineering  Department of Mechanical Engineering Fall 2018-2019   Design of Energy Harvesting by Shock Absorber</vt:lpstr>
      <vt:lpstr>Content</vt:lpstr>
      <vt:lpstr>Project Objectives </vt:lpstr>
      <vt:lpstr>Background</vt:lpstr>
      <vt:lpstr>Cont.</vt:lpstr>
      <vt:lpstr>Design Constraints</vt:lpstr>
      <vt:lpstr>Standard</vt:lpstr>
      <vt:lpstr>Conceptual design</vt:lpstr>
      <vt:lpstr>Improvement</vt:lpstr>
      <vt:lpstr>Modelling of shock-absorber</vt:lpstr>
      <vt:lpstr>Equation of modelling</vt:lpstr>
      <vt:lpstr>Theoretical calculation</vt:lpstr>
      <vt:lpstr>Cont.</vt:lpstr>
      <vt:lpstr>2D Drawing</vt:lpstr>
      <vt:lpstr>Item selection </vt:lpstr>
      <vt:lpstr>Testing and results</vt:lpstr>
      <vt:lpstr>Testing and results</vt:lpstr>
      <vt:lpstr>Conclusion and future recommendation</vt:lpstr>
      <vt:lpstr>Conclusion and future recommendation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Energy Harvesting by Shock Absorber</dc:title>
  <dc:creator>SAAD</dc:creator>
  <cp:lastModifiedBy>201301918@pmu.edu.sa</cp:lastModifiedBy>
  <cp:revision>35</cp:revision>
  <dcterms:created xsi:type="dcterms:W3CDTF">2019-01-09T16:03:57Z</dcterms:created>
  <dcterms:modified xsi:type="dcterms:W3CDTF">2019-01-10T11:24:23Z</dcterms:modified>
</cp:coreProperties>
</file>