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OV" ContentType="video/unknown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1"/>
    <p:sldMasterId id="2147483758" r:id="rId2"/>
  </p:sldMasterIdLst>
  <p:sldIdLst>
    <p:sldId id="256" r:id="rId3"/>
    <p:sldId id="258" r:id="rId4"/>
    <p:sldId id="259" r:id="rId5"/>
    <p:sldId id="260" r:id="rId6"/>
    <p:sldId id="261" r:id="rId7"/>
    <p:sldId id="264" r:id="rId8"/>
    <p:sldId id="263" r:id="rId9"/>
    <p:sldId id="265" r:id="rId10"/>
    <p:sldId id="267" r:id="rId11"/>
    <p:sldId id="271" r:id="rId12"/>
    <p:sldId id="273" r:id="rId13"/>
    <p:sldId id="274" r:id="rId14"/>
    <p:sldId id="276" r:id="rId15"/>
    <p:sldId id="277" r:id="rId16"/>
    <p:sldId id="275" r:id="rId17"/>
    <p:sldId id="270" r:id="rId18"/>
    <p:sldId id="278" r:id="rId19"/>
    <p:sldId id="283" r:id="rId20"/>
    <p:sldId id="279" r:id="rId21"/>
    <p:sldId id="282" r:id="rId22"/>
    <p:sldId id="285" r:id="rId23"/>
    <p:sldId id="286" r:id="rId2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08" y="-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912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0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95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352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05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21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866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79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246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31B0A1-7FD0-4584-9AD5-E20314C3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B49DB4D-FD74-4AE8-8F76-52D338AC4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4972D6-64A3-4B48-9FCD-788DFE61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2B0E86-71CD-4328-B26C-6A3D3958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8E9667-4E93-4555-A198-F0CB36822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724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746AAF-572C-4718-A117-FF3D72F82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032F5A-FBDE-416B-BFD3-6F473C448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188D73-4A40-44A7-8882-CC3FFC61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3D45F6-00B1-4239-895F-C5A2A09E7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F49D74-A40C-446D-AD5E-8A7F2335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58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002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E12D3C-52BB-429E-B4A7-9B82DA1F1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2DD7A4-3F7D-45F9-B5C5-F24B9E12D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9F28F2-5D26-4335-A685-CCCB611DD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223081-5846-4D0E-8212-EE80DF5DD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B957A8-3971-4444-9B7D-FE824807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694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063967-CC20-4C4F-9B19-12A24EDB9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48383D-7109-4B02-BB62-17DC2F341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69915A7-D45C-450F-9B33-18EE451E4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767AEBE-E845-4AE1-A884-F92A2414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525DD2-9F82-4A8A-B48A-E7BD99BA0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0E0BC85-2B6A-41C1-9C41-19BECC079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500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BEE2D2-2EA4-416A-AD0D-10FCEA67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BD1CDA6-38E6-49F3-BF07-294E37755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BBDB764-019C-43A5-AEAE-F5BC00193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D37D56-9501-40AA-A72E-3A361AC47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99873AB-AA1C-41E3-BC08-4767FC9AF0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DBE5279-E672-47B6-9E1B-9593A0D1F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576EADF-408D-4B9D-9CAB-03510455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188241F-E0FD-4D61-BCB6-59089BCA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902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F462D9-22C4-4ACB-A624-65E6EAA74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2D51C04-E47D-4A87-9A2E-8D61DCD0D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4F2CD10-DB34-4C9D-A377-CE2FA2A69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11FDC32-6E3F-4E56-88C8-4AF209075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887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714351C-289A-4511-AB2E-523930349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9973E77-1EBC-4C53-BC6B-D06F1BE9F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77AEE08-0D9B-4F85-9FBF-5586CFFB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34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FBB48D-13D1-4ED4-996B-ECC68D340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A1B7B-F9A4-407B-9947-516C2FB11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B92372A-F2B0-48B8-A7D4-F9851733C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DD8FF58-DF12-4302-A467-B6DEEE2DD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3184DD-5261-4C00-AABB-18BE35C2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EE0FB3-8559-467F-B5D4-5C0704EB1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315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B41FE6-E2BE-4A55-B12D-ED38EE14D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A53BD1C-86FD-45A1-9BFC-74B91E90D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9E9734A-F40B-458D-ACC0-787729A61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FD9297-EAAB-415A-8F18-14A94DB0C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75468B-27BD-40F5-8659-857504FF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020FE4A-B4D5-42F5-8241-160C06905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327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28A90B-B19B-42B3-B41D-B1289401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7C1CF8A-6A42-4548-90FC-E551A5AC4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2A7291-87FC-434B-AD57-7348E584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65FAD4-7DFE-44C0-B029-0A45E7B42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2361FF-F592-4BBE-B677-F5743F6D7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021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888FC37-FE1D-462A-8EB7-5A08DB37F5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3E7B49F-ED0B-45F3-A002-DD49758D41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66E1BA-953D-4F92-8C87-4CB4F7427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C3F700-C059-4FFF-BA3D-7CA2E72C2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0511C5-1FE6-46E7-BB91-48B9CA09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91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5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12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23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285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0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6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1016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7EEF438-67D9-4A36-AE1C-A552D460C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B3ACC68-A6B0-47AE-BD13-F7D106A9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6F284A-6337-4F78-9719-A59B77991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2CBD91-E5C0-4A60-A5F2-DC052533B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A588C5-911B-4883-9947-2A2A71DBD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62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video" Target="../media/media1.MOV"/><Relationship Id="rId7" Type="http://schemas.openxmlformats.org/officeDocument/2006/relationships/image" Target="../media/image19.png"/><Relationship Id="rId2" Type="http://schemas.microsoft.com/office/2007/relationships/media" Target="../media/media1.MOV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9D28A7B-516D-42FB-8C76-1A28CFF689C5}"/>
              </a:ext>
            </a:extLst>
          </p:cNvPr>
          <p:cNvSpPr txBox="1"/>
          <p:nvPr/>
        </p:nvSpPr>
        <p:spPr>
          <a:xfrm>
            <a:off x="344418" y="5269162"/>
            <a:ext cx="3730487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Abdullatif </a:t>
            </a:r>
            <a:r>
              <a:rPr lang="en-US" b="1" dirty="0" err="1"/>
              <a:t>Alnaeem</a:t>
            </a:r>
            <a:r>
              <a:rPr lang="en-US" b="1" dirty="0"/>
              <a:t>, 201300820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/>
              <a:t>Ahmed </a:t>
            </a:r>
            <a:r>
              <a:rPr lang="en-US" b="1" dirty="0" err="1"/>
              <a:t>Zarea</a:t>
            </a:r>
            <a:r>
              <a:rPr lang="en-US" b="1" dirty="0"/>
              <a:t>, 201401994</a:t>
            </a:r>
          </a:p>
          <a:p>
            <a:pPr>
              <a:lnSpc>
                <a:spcPct val="150000"/>
              </a:lnSpc>
            </a:pPr>
            <a:r>
              <a:rPr lang="en-US" b="1" dirty="0"/>
              <a:t>Ayed alshammari, 201500404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A545817-0D32-41C7-862C-F7C2D2444D3B}"/>
              </a:ext>
            </a:extLst>
          </p:cNvPr>
          <p:cNvSpPr txBox="1"/>
          <p:nvPr/>
        </p:nvSpPr>
        <p:spPr>
          <a:xfrm>
            <a:off x="2463302" y="458563"/>
            <a:ext cx="7381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PRINCE MOHAMMAD BIN FAHD UNIVERSITY</a:t>
            </a:r>
            <a:endParaRPr lang="en-US" sz="2200" dirty="0"/>
          </a:p>
          <a:p>
            <a:pPr algn="ctr"/>
            <a:r>
              <a:rPr lang="en-US" sz="2200" b="1" dirty="0"/>
              <a:t>College of Engineering</a:t>
            </a:r>
            <a:endParaRPr lang="en-US" sz="2200" dirty="0"/>
          </a:p>
          <a:p>
            <a:pPr algn="ctr"/>
            <a:r>
              <a:rPr lang="en-US" sz="2200" b="1" dirty="0"/>
              <a:t>Department of Mechanical Engineering</a:t>
            </a:r>
            <a:endParaRPr lang="en-US" sz="2200" dirty="0"/>
          </a:p>
          <a:p>
            <a:pPr algn="ctr"/>
            <a:r>
              <a:rPr lang="en-US" sz="2200" b="1" dirty="0"/>
              <a:t>Fall 2018 -2019</a:t>
            </a:r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AB02E6F-F80C-4FC2-B4BD-746E84DDE12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27" y="646042"/>
            <a:ext cx="1815686" cy="1500809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AEA7D77-1832-44DE-932E-EECD8C8AEBE8}"/>
              </a:ext>
            </a:extLst>
          </p:cNvPr>
          <p:cNvSpPr txBox="1"/>
          <p:nvPr/>
        </p:nvSpPr>
        <p:spPr>
          <a:xfrm>
            <a:off x="3756990" y="5300563"/>
            <a:ext cx="3339548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Saleh Bin </a:t>
            </a:r>
            <a:r>
              <a:rPr lang="en-US" b="1" dirty="0" err="1"/>
              <a:t>Matar</a:t>
            </a:r>
            <a:r>
              <a:rPr lang="en-US" b="1" dirty="0"/>
              <a:t>, 201400491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 err="1"/>
              <a:t>Fawwaz</a:t>
            </a:r>
            <a:r>
              <a:rPr lang="en-US" b="1" dirty="0"/>
              <a:t> </a:t>
            </a:r>
            <a:r>
              <a:rPr lang="en-US" b="1" dirty="0" err="1"/>
              <a:t>Aldossary</a:t>
            </a:r>
            <a:r>
              <a:rPr lang="en-US" b="1" dirty="0"/>
              <a:t>, 201202152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/>
              <a:t>Abdullah Mohsen, 201203277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5A07CE8-5825-4DEE-B466-1D080993A6E5}"/>
              </a:ext>
            </a:extLst>
          </p:cNvPr>
          <p:cNvSpPr txBox="1"/>
          <p:nvPr/>
        </p:nvSpPr>
        <p:spPr>
          <a:xfrm>
            <a:off x="2304277" y="2497004"/>
            <a:ext cx="7699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Title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a Water Jet Cart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DE83300-BF3F-4479-940C-1CD5FE881A3D}"/>
              </a:ext>
            </a:extLst>
          </p:cNvPr>
          <p:cNvSpPr txBox="1"/>
          <p:nvPr/>
        </p:nvSpPr>
        <p:spPr>
          <a:xfrm>
            <a:off x="4000030" y="4098837"/>
            <a:ext cx="451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Advisor: Dr. Aymen Jendoubi</a:t>
            </a:r>
            <a:r>
              <a:rPr lang="en-US" dirty="0"/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715C281-90C9-4F98-98B0-917F12A82247}"/>
              </a:ext>
            </a:extLst>
          </p:cNvPr>
          <p:cNvSpPr txBox="1"/>
          <p:nvPr/>
        </p:nvSpPr>
        <p:spPr>
          <a:xfrm>
            <a:off x="344418" y="4919009"/>
            <a:ext cx="15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Students: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21E7656-30EA-46B5-8E8B-F0B0ED3A4883}"/>
              </a:ext>
            </a:extLst>
          </p:cNvPr>
          <p:cNvSpPr txBox="1"/>
          <p:nvPr/>
        </p:nvSpPr>
        <p:spPr>
          <a:xfrm>
            <a:off x="9307436" y="5500259"/>
            <a:ext cx="2884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Group #2</a:t>
            </a:r>
          </a:p>
        </p:txBody>
      </p:sp>
    </p:spTree>
    <p:extLst>
      <p:ext uri="{BB962C8B-B14F-4D97-AF65-F5344CB8AC3E}">
        <p14:creationId xmlns:p14="http://schemas.microsoft.com/office/powerpoint/2010/main" val="4233102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7EAF977-C990-42A5-B890-2B0B0D970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909" y="2641213"/>
            <a:ext cx="6505965" cy="3884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512EB783-05C5-452A-9752-53A9EB78276D}"/>
                  </a:ext>
                </a:extLst>
              </p:cNvPr>
              <p:cNvSpPr txBox="1"/>
              <p:nvPr/>
            </p:nvSpPr>
            <p:spPr>
              <a:xfrm>
                <a:off x="926323" y="269556"/>
                <a:ext cx="10353135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1- Fill the tank with water,</a:t>
                </a:r>
              </a:p>
              <a:p>
                <a:pPr algn="just"/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2- Connect the pump to the power supply,</a:t>
                </a:r>
              </a:p>
              <a:p>
                <a:pPr algn="just"/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3- Measure the flow rate of the system without nozzle at pressure 60 Psi.</a:t>
                </a:r>
              </a:p>
              <a:p>
                <a:pPr algn="just"/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flow rate measured is </a:t>
                </a:r>
                <a:r>
                  <a: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Q=</a:t>
                </a:r>
                <a:r>
                  <a:rPr lang="en-US" sz="2400" b="1" i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1.4817 </a:t>
                </a:r>
                <a:r>
                  <a:rPr lang="en-US" sz="2000" b="1" i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l/s</a:t>
                </a:r>
                <a:r>
                  <a:rPr lang="en-US" sz="2400" b="1" i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0.00148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lang="en-US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𝒔</m:t>
                    </m:r>
                  </m:oMath>
                </a14:m>
                <a:r>
                  <a:rPr lang="en-US" sz="2000" b="1" i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4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2EB783-05C5-452A-9752-53A9EB782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323" y="269556"/>
                <a:ext cx="10353135" cy="2123658"/>
              </a:xfrm>
              <a:prstGeom prst="rect">
                <a:avLst/>
              </a:prstGeom>
              <a:blipFill>
                <a:blip r:embed="rId3"/>
                <a:stretch>
                  <a:fillRect l="-942" b="-5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7BCE41B-91EC-404A-8468-23723DEF389C}"/>
              </a:ext>
            </a:extLst>
          </p:cNvPr>
          <p:cNvSpPr/>
          <p:nvPr/>
        </p:nvSpPr>
        <p:spPr>
          <a:xfrm>
            <a:off x="998806" y="1776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Testing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C32287CC-E90B-4EB5-B69E-1602E8FFE334}"/>
                  </a:ext>
                </a:extLst>
              </p:cNvPr>
              <p:cNvSpPr txBox="1"/>
              <p:nvPr/>
            </p:nvSpPr>
            <p:spPr>
              <a:xfrm>
                <a:off x="1007167" y="1128163"/>
                <a:ext cx="9607825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1- Calculating the jet velocity with nozzle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install the ball valve at the end of the discharge pipe and the ball valve has diameter 0.25 inch which is 0.00635m.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 the </a:t>
                </a:r>
                <a:r>
                  <a:rPr lang="en-US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continuity equation 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determine the jet velocity after the nozzle.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2287CC-E90B-4EB5-B69E-1602E8FFE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167" y="1128163"/>
                <a:ext cx="9607825" cy="1908215"/>
              </a:xfrm>
              <a:prstGeom prst="rect">
                <a:avLst/>
              </a:prstGeom>
              <a:blipFill>
                <a:blip r:embed="rId2"/>
                <a:stretch>
                  <a:fillRect l="-1269" t="-3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Image result for continuity equation nozzle">
            <a:extLst>
              <a:ext uri="{FF2B5EF4-FFF2-40B4-BE49-F238E27FC236}">
                <a16:creationId xmlns="" xmlns:a16="http://schemas.microsoft.com/office/drawing/2014/main" id="{89B2AC2B-E0F5-437C-80BC-E671353B625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89" y="2838449"/>
            <a:ext cx="5812036" cy="13822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9DB9473-9A44-4B87-A1E6-22BFEB127A30}"/>
              </a:ext>
            </a:extLst>
          </p:cNvPr>
          <p:cNvSpPr/>
          <p:nvPr/>
        </p:nvSpPr>
        <p:spPr>
          <a:xfrm>
            <a:off x="2686880" y="4220747"/>
            <a:ext cx="6096000" cy="4580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rearrange the equation to find nozzle velocity: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49ADE35-5020-4935-8BCC-9438CDD69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425" y="4802821"/>
            <a:ext cx="4275604" cy="18540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7BCE41B-91EC-404A-8468-23723DEF389C}"/>
              </a:ext>
            </a:extLst>
          </p:cNvPr>
          <p:cNvSpPr/>
          <p:nvPr/>
        </p:nvSpPr>
        <p:spPr>
          <a:xfrm>
            <a:off x="1073510" y="481832"/>
            <a:ext cx="7384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Calculations and Results  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4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C32287CC-E90B-4EB5-B69E-1602E8FFE334}"/>
                  </a:ext>
                </a:extLst>
              </p:cNvPr>
              <p:cNvSpPr txBox="1"/>
              <p:nvPr/>
            </p:nvSpPr>
            <p:spPr>
              <a:xfrm>
                <a:off x="1152940" y="1218640"/>
                <a:ext cx="9607825" cy="2895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2- Calculating the cart velocity with nozzle</a:t>
                </a:r>
              </a:p>
              <a:p>
                <a:endParaRPr lang="en-US" sz="20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test the </a:t>
                </a: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0.25 in 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2 different pressure : </a:t>
                </a: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 psi 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psi. </a:t>
                </a:r>
              </a:p>
              <a:p>
                <a:pPr lvl="0"/>
                <a:r>
                  <a:rPr lang="en-US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 1 </a:t>
                </a: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 psi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cart moves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meter 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second. </a:t>
                </a:r>
              </a:p>
              <a:p>
                <a:pPr lvl="0"/>
                <a:r>
                  <a:rPr lang="en-US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 2 </a:t>
                </a: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Psi</a:t>
                </a: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cart moves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meter 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4.5 second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speed of the cart we can easily get by 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Speed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𝑑𝑖𝑠𝑡𝑎𝑛𝑐𝑒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𝑡𝑖𝑚𝑒</m:t>
                        </m:r>
                      </m:den>
                    </m:f>
                  </m:oMath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speed at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 psi 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</a:t>
                </a:r>
                <a:r>
                  <a:rPr lang="en-US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m/s</a:t>
                </a:r>
                <a:endParaRPr lang="en-US" sz="2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speed at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psi </a:t>
                </a: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1.33 m/s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2287CC-E90B-4EB5-B69E-1602E8FFE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940" y="1218640"/>
                <a:ext cx="9607825" cy="2895986"/>
              </a:xfrm>
              <a:prstGeom prst="rect">
                <a:avLst/>
              </a:prstGeom>
              <a:blipFill>
                <a:blip r:embed="rId5"/>
                <a:stretch>
                  <a:fillRect l="-1269" t="-2316" b="-2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/>
          <p:cNvSpPr/>
          <p:nvPr/>
        </p:nvSpPr>
        <p:spPr>
          <a:xfrm>
            <a:off x="2800350" y="2390765"/>
            <a:ext cx="276225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2800350" y="2666633"/>
            <a:ext cx="276225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352" y="3991515"/>
            <a:ext cx="5567198" cy="2470759"/>
          </a:xfrm>
          <a:prstGeom prst="rect">
            <a:avLst/>
          </a:prstGeom>
        </p:spPr>
      </p:pic>
      <p:pic>
        <p:nvPicPr>
          <p:cNvPr id="3" name="IMG_5431">
            <a:hlinkClick r:id="" action="ppaction://media"/>
            <a:extLst>
              <a:ext uri="{FF2B5EF4-FFF2-40B4-BE49-F238E27FC236}">
                <a16:creationId xmlns="" xmlns:a16="http://schemas.microsoft.com/office/drawing/2014/main" id="{ABDA34A1-4AE0-495B-B0DC-70C7FEE94AC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0550" y="1484243"/>
            <a:ext cx="3631096" cy="38523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495565"/>
              </p:ext>
            </p:extLst>
          </p:nvPr>
        </p:nvGraphicFramePr>
        <p:xfrm>
          <a:off x="9463777" y="5438898"/>
          <a:ext cx="12969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ackager Shell Object" showAsIcon="1" r:id="rId8" imgW="1296720" imgH="685440" progId="Package">
                  <p:embed/>
                </p:oleObj>
              </mc:Choice>
              <mc:Fallback>
                <p:oleObj name="Packager Shell Object" showAsIcon="1" r:id="rId8" imgW="129672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463777" y="5438898"/>
                        <a:ext cx="1296988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727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3EDD044-DC70-4CB9-A2AF-2CD7456AE64A}"/>
              </a:ext>
            </a:extLst>
          </p:cNvPr>
          <p:cNvSpPr/>
          <p:nvPr/>
        </p:nvSpPr>
        <p:spPr>
          <a:xfrm>
            <a:off x="2606388" y="780368"/>
            <a:ext cx="76061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jet pressure (Psi) and cart speed (m/s) </a:t>
            </a:r>
            <a:endParaRPr lang="en-US" sz="30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B3B36F-0CAF-4BCF-A23E-6E820C3A7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12" y="1484243"/>
            <a:ext cx="8551869" cy="447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9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30116A3-531C-4DFB-A2AC-901681800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4" y="1925781"/>
            <a:ext cx="9628909" cy="39901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7F0BAB1-72DD-4D5B-9B30-9611938E4A3F}"/>
              </a:ext>
            </a:extLst>
          </p:cNvPr>
          <p:cNvSpPr/>
          <p:nvPr/>
        </p:nvSpPr>
        <p:spPr>
          <a:xfrm>
            <a:off x="2470203" y="823662"/>
            <a:ext cx="708880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jet velocity (m/s) and cart velocity (m/s)</a:t>
            </a:r>
            <a:endParaRPr lang="en-US" sz="3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32287CC-E90B-4EB5-B69E-1602E8FFE334}"/>
              </a:ext>
            </a:extLst>
          </p:cNvPr>
          <p:cNvSpPr txBox="1"/>
          <p:nvPr/>
        </p:nvSpPr>
        <p:spPr>
          <a:xfrm>
            <a:off x="1152940" y="1207677"/>
            <a:ext cx="96078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impact of jet acting in the Cart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analysis the impact of the jet system at the highest speed of the cart which is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m/s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E9C07EC-BD32-42C8-AC48-97DD71322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021" y="2079479"/>
            <a:ext cx="6809959" cy="466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38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CA6D426-717A-4B52-AAF9-B59D8BDF92AE}"/>
              </a:ext>
            </a:extLst>
          </p:cNvPr>
          <p:cNvSpPr/>
          <p:nvPr/>
        </p:nvSpPr>
        <p:spPr>
          <a:xfrm>
            <a:off x="1330701" y="695098"/>
            <a:ext cx="21306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jet force</a:t>
            </a:r>
          </a:p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1EA3C36-35F8-42A1-A867-842EEE805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882" y="1341428"/>
            <a:ext cx="4066236" cy="29613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8D5F045-CBC7-474F-9C19-B5609E6CA702}"/>
              </a:ext>
            </a:extLst>
          </p:cNvPr>
          <p:cNvSpPr/>
          <p:nvPr/>
        </p:nvSpPr>
        <p:spPr>
          <a:xfrm>
            <a:off x="1330701" y="4276222"/>
            <a:ext cx="5963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work done by the jet on the Cart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1A28101-05D6-4ABD-8755-19DDD1927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109" y="4951361"/>
            <a:ext cx="3583781" cy="177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54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D66D5D6-09CD-48FC-A62D-ACD03BC81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256" y="1178501"/>
            <a:ext cx="4287931" cy="24043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6D16A58-0827-4936-ACCB-0A8AD01C1124}"/>
              </a:ext>
            </a:extLst>
          </p:cNvPr>
          <p:cNvSpPr/>
          <p:nvPr/>
        </p:nvSpPr>
        <p:spPr>
          <a:xfrm>
            <a:off x="1241097" y="764370"/>
            <a:ext cx="54520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Kinetic Energy of The system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1010C4-07D6-4B6F-986B-5231764B2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290" y="4327379"/>
            <a:ext cx="4924722" cy="24067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82444B8-BC7F-4703-A085-FA6912EF0647}"/>
              </a:ext>
            </a:extLst>
          </p:cNvPr>
          <p:cNvSpPr/>
          <p:nvPr/>
        </p:nvSpPr>
        <p:spPr>
          <a:xfrm>
            <a:off x="1241097" y="3693524"/>
            <a:ext cx="4581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Efficiency of the system 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38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A4D700-B883-4511-BADC-8DD4EA28D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1" y="1142134"/>
            <a:ext cx="8951418" cy="509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242008E-CCFF-4904-B6B9-4DABCFAB6178}"/>
              </a:ext>
            </a:extLst>
          </p:cNvPr>
          <p:cNvSpPr/>
          <p:nvPr/>
        </p:nvSpPr>
        <p:spPr>
          <a:xfrm>
            <a:off x="1075574" y="418007"/>
            <a:ext cx="8003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Calculating The Head Losses In The System 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B2A75D1-634F-4A6C-A113-A50AFEBDE044}"/>
              </a:ext>
            </a:extLst>
          </p:cNvPr>
          <p:cNvSpPr/>
          <p:nvPr/>
        </p:nvSpPr>
        <p:spPr>
          <a:xfrm>
            <a:off x="554182" y="1027423"/>
            <a:ext cx="110836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 Σ h</a:t>
            </a:r>
            <a:r>
              <a:rPr lang="en-US" sz="24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major_losses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Σ h</a:t>
            </a:r>
            <a:r>
              <a:rPr lang="en-US" sz="24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minor_losses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                         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 total head loss in the pipe or duct system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major_losses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 major loss due to friction in the pipe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minor_losses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= minor loss due to the components in the system</a:t>
            </a:r>
          </a:p>
          <a:p>
            <a:pPr algn="just"/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major loss will occur in the components number 1, 3, 5, 7, and 9 while the minor losses will occur in the components number 2, 4,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 and 10.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0916F03-BBB9-4059-9A82-00F763A68D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74" y="4502727"/>
            <a:ext cx="6530571" cy="17791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D2A8857-0F27-4BBA-A0F6-84584F5FD898}"/>
              </a:ext>
            </a:extLst>
          </p:cNvPr>
          <p:cNvSpPr/>
          <p:nvPr/>
        </p:nvSpPr>
        <p:spPr>
          <a:xfrm>
            <a:off x="8104908" y="4792123"/>
            <a:ext cx="39918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= Σ h</a:t>
            </a:r>
            <a:r>
              <a:rPr lang="en-US" sz="2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major_losses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Σ h</a:t>
            </a:r>
            <a:r>
              <a:rPr lang="en-US" sz="2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minor_losses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=     0.106 m +  1.44 m 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       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              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57753" y="5807786"/>
            <a:ext cx="3486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1.5536 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69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E9F0D0-8CB9-4EC2-BEA0-CC303D7D15CE}"/>
              </a:ext>
            </a:extLst>
          </p:cNvPr>
          <p:cNvSpPr txBox="1"/>
          <p:nvPr/>
        </p:nvSpPr>
        <p:spPr>
          <a:xfrm>
            <a:off x="921254" y="529631"/>
            <a:ext cx="10829311" cy="617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and motivation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Constraints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and future recommendations  </a:t>
            </a: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601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D39921F-8D7A-4773-BDC2-55B9662C3431}"/>
              </a:ext>
            </a:extLst>
          </p:cNvPr>
          <p:cNvSpPr txBox="1"/>
          <p:nvPr/>
        </p:nvSpPr>
        <p:spPr>
          <a:xfrm>
            <a:off x="680409" y="834966"/>
            <a:ext cx="1127402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jet cart is designed and tested successfully based on engineering solving problems learned at PMU. </a:t>
            </a:r>
          </a:p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Kinetic Energy of The system designed is calculated and equal to 1590.13 j/s and the velocity of the cart designed is 2 m/s</a:t>
            </a:r>
          </a:p>
          <a:p>
            <a:pPr algn="just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This project help us to: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improve and enhance our skills in problem solving and to use the engineering skills to find the best way to deal with complex problems in fluid mechanics projects.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and manipulate many devices such us flow meter, pressure gauges, pumps…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increase our computer skills by programming a C++ program </a:t>
            </a:r>
          </a:p>
          <a:p>
            <a:pPr marL="457200" indent="-457200" algn="just">
              <a:buFontTx/>
              <a:buChar char="-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7BCE41B-91EC-404A-8468-23723DEF389C}"/>
              </a:ext>
            </a:extLst>
          </p:cNvPr>
          <p:cNvSpPr/>
          <p:nvPr/>
        </p:nvSpPr>
        <p:spPr>
          <a:xfrm>
            <a:off x="1122216" y="323542"/>
            <a:ext cx="9769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Conclusions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95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D39921F-8D7A-4773-BDC2-55B9662C3431}"/>
              </a:ext>
            </a:extLst>
          </p:cNvPr>
          <p:cNvSpPr txBox="1"/>
          <p:nvPr/>
        </p:nvSpPr>
        <p:spPr>
          <a:xfrm>
            <a:off x="680410" y="834966"/>
            <a:ext cx="110992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increase the efficiency of our jet system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need to reduce the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weight.</a:t>
            </a:r>
          </a:p>
          <a:p>
            <a:pPr marL="457200" indent="-457200" algn="just">
              <a:buFontTx/>
              <a:buChar char="-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any pipe system the connection between pipe and fitting must be same material.</a:t>
            </a:r>
          </a:p>
          <a:p>
            <a:pPr marL="457200" indent="-457200" algn="just">
              <a:buFontTx/>
              <a:buChar char="-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Connecting steel with polymer for example will cause problem in the system like leaking or damaging the tools threaded. </a:t>
            </a:r>
          </a:p>
          <a:p>
            <a:pPr algn="just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improve the jet system efficiency do not change the pump size immediately but try to study the system components.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7BCE41B-91EC-404A-8468-23723DEF389C}"/>
              </a:ext>
            </a:extLst>
          </p:cNvPr>
          <p:cNvSpPr/>
          <p:nvPr/>
        </p:nvSpPr>
        <p:spPr>
          <a:xfrm>
            <a:off x="1122216" y="323542"/>
            <a:ext cx="9769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Future recommendations  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3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6435" y="2093843"/>
            <a:ext cx="9713843" cy="28623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endParaRPr lang="en-US" sz="6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Questions ?</a:t>
            </a:r>
            <a:endParaRPr lang="en-US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50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7FD19C4-41E3-46A5-8AAF-CC8ECCF901E5}"/>
              </a:ext>
            </a:extLst>
          </p:cNvPr>
          <p:cNvSpPr/>
          <p:nvPr/>
        </p:nvSpPr>
        <p:spPr>
          <a:xfrm>
            <a:off x="556590" y="1227413"/>
            <a:ext cx="109101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Designing a jet cart system to provide power by using kinetic energy of water to move the cart. 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work, the system design,  and the efficiency done by the jet system are calculated carefully using engineering tools.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F64DC71-A70C-4F41-80D8-B2D4E48AE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092" y="3484471"/>
            <a:ext cx="8946372" cy="3068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E15F69-150D-4460-A38F-E453485BF91E}"/>
              </a:ext>
            </a:extLst>
          </p:cNvPr>
          <p:cNvSpPr txBox="1"/>
          <p:nvPr/>
        </p:nvSpPr>
        <p:spPr>
          <a:xfrm>
            <a:off x="556590" y="448288"/>
            <a:ext cx="6138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518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F37ED9A-AC38-46DB-A759-6558557C85D7}"/>
              </a:ext>
            </a:extLst>
          </p:cNvPr>
          <p:cNvSpPr txBox="1"/>
          <p:nvPr/>
        </p:nvSpPr>
        <p:spPr>
          <a:xfrm>
            <a:off x="728336" y="824088"/>
            <a:ext cx="10924513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  <a:p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Design a cart based on standards that would be best for maintaining stability.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Design water jet system to produce an exact calculated pressure of water to propel the cart.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Understand and apply the basic concepts of Fluid Mechanics to carry out professional engineering activities in the field of fluids</a:t>
            </a:r>
          </a:p>
        </p:txBody>
      </p:sp>
    </p:spTree>
    <p:extLst>
      <p:ext uri="{BB962C8B-B14F-4D97-AF65-F5344CB8AC3E}">
        <p14:creationId xmlns:p14="http://schemas.microsoft.com/office/powerpoint/2010/main" val="112148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A76C1B2-854A-4117-BB30-C5B789BD244A}"/>
              </a:ext>
            </a:extLst>
          </p:cNvPr>
          <p:cNvSpPr txBox="1"/>
          <p:nvPr/>
        </p:nvSpPr>
        <p:spPr>
          <a:xfrm>
            <a:off x="1311965" y="1469267"/>
            <a:ext cx="101338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Analyze and understanding the jet system and the basic working principle of simple jet. </a:t>
            </a:r>
          </a:p>
          <a:p>
            <a:pPr marL="285750" indent="-285750"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 flow rates, pressure changes, minor and major head losses for viscous flows through pipes, </a:t>
            </a:r>
          </a:p>
          <a:p>
            <a:pPr marL="285750" indent="-285750"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 the effects of pumps, pipes and fittings in such systems and Design simple pipe systems to deliver fluids under specified conditions.</a:t>
            </a:r>
          </a:p>
          <a:p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37F15A5-F940-4172-88B1-393AE001EB0B}"/>
              </a:ext>
            </a:extLst>
          </p:cNvPr>
          <p:cNvSpPr txBox="1"/>
          <p:nvPr/>
        </p:nvSpPr>
        <p:spPr>
          <a:xfrm>
            <a:off x="1311964" y="775687"/>
            <a:ext cx="385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352" y="3744951"/>
            <a:ext cx="6400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5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5FD9E8E-0E62-43D1-85AE-12384AAA74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970671"/>
            <a:ext cx="10681010" cy="34006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53F3844-0EC7-40BF-9505-DE2A8A258360}"/>
              </a:ext>
            </a:extLst>
          </p:cNvPr>
          <p:cNvSpPr/>
          <p:nvPr/>
        </p:nvSpPr>
        <p:spPr>
          <a:xfrm>
            <a:off x="790054" y="4683409"/>
            <a:ext cx="10058400" cy="196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1-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Gate valve                             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2-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 inch pipe                            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3-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water tank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4-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Gate valve                             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5-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pressure gauge                      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6-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 inch pipe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7-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Water pump                           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8-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90 degree elbow                   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9-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 inch pipe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10-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90 degree elbow                  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11-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pressure gauge                    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12-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flow meter 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13-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inch pipe                           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14-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ball valve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4EBF524-E6B8-4732-BEF0-659C7F083693}"/>
              </a:ext>
            </a:extLst>
          </p:cNvPr>
          <p:cNvSpPr/>
          <p:nvPr/>
        </p:nvSpPr>
        <p:spPr>
          <a:xfrm>
            <a:off x="381000" y="0"/>
            <a:ext cx="4347665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Conceptual design 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592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D60C3FD-F02E-4EC3-ACF9-6A4256A1C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3" y="2880360"/>
            <a:ext cx="51435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F98D87-90DF-4DF4-9E81-DD950E1E6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882" y="2880360"/>
            <a:ext cx="51435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F727AAC-6678-4032-A168-C684DB5AE558}"/>
              </a:ext>
            </a:extLst>
          </p:cNvPr>
          <p:cNvSpPr txBox="1"/>
          <p:nvPr/>
        </p:nvSpPr>
        <p:spPr>
          <a:xfrm>
            <a:off x="689113" y="896546"/>
            <a:ext cx="11122269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 used: Wood       make the cart very light weight. </a:t>
            </a:r>
          </a:p>
          <a:p>
            <a:pPr marL="285750" indent="-285750"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 shape inclined        reduce the level of aerodynamic resistance.</a:t>
            </a:r>
          </a:p>
          <a:p>
            <a:pPr marL="285750" indent="-285750"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wheel of cart is steel wheel because the idea is running the cart in railway to make the calculation of friction force between the wheel and the railway easier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37F15A5-F940-4172-88B1-393AE001EB0B}"/>
              </a:ext>
            </a:extLst>
          </p:cNvPr>
          <p:cNvSpPr txBox="1"/>
          <p:nvPr/>
        </p:nvSpPr>
        <p:spPr>
          <a:xfrm>
            <a:off x="497360" y="213413"/>
            <a:ext cx="4226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Cart Design</a:t>
            </a:r>
          </a:p>
          <a:p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713357" y="1077194"/>
            <a:ext cx="379142" cy="23618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713357" y="1413742"/>
            <a:ext cx="379142" cy="23618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3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8AD380A-7E6D-4E99-9F4A-9E547AFB2B4D}"/>
              </a:ext>
            </a:extLst>
          </p:cNvPr>
          <p:cNvSpPr/>
          <p:nvPr/>
        </p:nvSpPr>
        <p:spPr>
          <a:xfrm>
            <a:off x="612123" y="388335"/>
            <a:ext cx="3920945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Main parts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5457AA7-F695-4E9D-AF44-3129F59553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7677" y="2058270"/>
            <a:ext cx="3056705" cy="38811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D65E160-883A-4A93-A1D0-9F3F3090887F}"/>
              </a:ext>
            </a:extLst>
          </p:cNvPr>
          <p:cNvSpPr txBox="1"/>
          <p:nvPr/>
        </p:nvSpPr>
        <p:spPr>
          <a:xfrm>
            <a:off x="347677" y="1389566"/>
            <a:ext cx="29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 speed water pump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00210FE-E6EC-46C5-B5DF-CD2427974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788" y="2006580"/>
            <a:ext cx="2905056" cy="3881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7A579F5-9D8F-408C-A35D-094BACA25E7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651642" y="2058271"/>
            <a:ext cx="1830584" cy="37860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1D385C0-2C9A-4326-A96C-C2FC35F630E9}"/>
              </a:ext>
            </a:extLst>
          </p:cNvPr>
          <p:cNvSpPr/>
          <p:nvPr/>
        </p:nvSpPr>
        <p:spPr>
          <a:xfrm>
            <a:off x="7871242" y="1409165"/>
            <a:ext cx="22768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Pressure Gauge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CC46E23-86B0-4F28-A9C0-9415A88D8EDA}"/>
              </a:ext>
            </a:extLst>
          </p:cNvPr>
          <p:cNvSpPr/>
          <p:nvPr/>
        </p:nvSpPr>
        <p:spPr>
          <a:xfrm>
            <a:off x="4169362" y="1409165"/>
            <a:ext cx="1366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Flowmeter</a:t>
            </a:r>
            <a:endParaRPr lang="en-US" sz="2400" b="1" dirty="0"/>
          </a:p>
        </p:txBody>
      </p:sp>
      <p:pic>
        <p:nvPicPr>
          <p:cNvPr id="1026" name="Picture 2" descr="Image result for wika vacuum pressure gauge">
            <a:extLst>
              <a:ext uri="{FF2B5EF4-FFF2-40B4-BE49-F238E27FC236}">
                <a16:creationId xmlns="" xmlns:a16="http://schemas.microsoft.com/office/drawing/2014/main" id="{7B3179A6-53B2-4E2E-B76F-73CB1015A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206" y="2058269"/>
            <a:ext cx="2076450" cy="378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61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6B7A3EC-A050-4D55-A315-0A7F31527DE2}"/>
              </a:ext>
            </a:extLst>
          </p:cNvPr>
          <p:cNvSpPr/>
          <p:nvPr/>
        </p:nvSpPr>
        <p:spPr>
          <a:xfrm>
            <a:off x="993912" y="1437357"/>
            <a:ext cx="98116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NPT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stands for National Pipe Tapered threads, also known as ANSI/ASME B1.20.1 pipe threads. It is a U.S. standard for measuring tapered threads on threaded pipes and </a:t>
            </a:r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fittings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7BCE41B-91EC-404A-8468-23723DEF389C}"/>
              </a:ext>
            </a:extLst>
          </p:cNvPr>
          <p:cNvSpPr/>
          <p:nvPr/>
        </p:nvSpPr>
        <p:spPr>
          <a:xfrm>
            <a:off x="993912" y="674350"/>
            <a:ext cx="3167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Standard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6B7C11E-A4DE-4DBC-BB56-2B4F922C1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430" y="2888624"/>
            <a:ext cx="8384263" cy="362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662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sh" id="{789EC3FE-34FD-429C-9918-760025E6C145}" vid="{DD1DAD52-B525-46B5-8E87-60EE23581B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</TotalTime>
  <Words>817</Words>
  <Application>Microsoft Office PowerPoint</Application>
  <PresentationFormat>Custom</PresentationFormat>
  <Paragraphs>115</Paragraphs>
  <Slides>22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Mesh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ayed alshammari</dc:creator>
  <cp:lastModifiedBy>Ayed Silfiq A Alshammari</cp:lastModifiedBy>
  <cp:revision>84</cp:revision>
  <cp:lastPrinted>2019-01-05T18:13:13Z</cp:lastPrinted>
  <dcterms:created xsi:type="dcterms:W3CDTF">2018-08-01T16:02:56Z</dcterms:created>
  <dcterms:modified xsi:type="dcterms:W3CDTF">2019-01-10T11:13:20Z</dcterms:modified>
</cp:coreProperties>
</file>