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6"/>
  </p:notes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85" r:id="rId9"/>
    <p:sldId id="303" r:id="rId10"/>
    <p:sldId id="304" r:id="rId11"/>
    <p:sldId id="309" r:id="rId12"/>
    <p:sldId id="305" r:id="rId13"/>
    <p:sldId id="307" r:id="rId14"/>
    <p:sldId id="287" r:id="rId15"/>
    <p:sldId id="286" r:id="rId16"/>
    <p:sldId id="288" r:id="rId17"/>
    <p:sldId id="289" r:id="rId18"/>
    <p:sldId id="290" r:id="rId19"/>
    <p:sldId id="291" r:id="rId20"/>
    <p:sldId id="312" r:id="rId21"/>
    <p:sldId id="292" r:id="rId22"/>
    <p:sldId id="293" r:id="rId23"/>
    <p:sldId id="294" r:id="rId24"/>
    <p:sldId id="295" r:id="rId25"/>
    <p:sldId id="296" r:id="rId26"/>
    <p:sldId id="302" r:id="rId27"/>
    <p:sldId id="301" r:id="rId28"/>
    <p:sldId id="297" r:id="rId29"/>
    <p:sldId id="298" r:id="rId30"/>
    <p:sldId id="299" r:id="rId31"/>
    <p:sldId id="300" r:id="rId32"/>
    <p:sldId id="308" r:id="rId33"/>
    <p:sldId id="313" r:id="rId34"/>
    <p:sldId id="311" r:id="rId35"/>
  </p:sldIdLst>
  <p:sldSz cx="9144000" cy="5143500" type="screen16x9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Nixie One" charset="0"/>
      <p:regular r:id="rId41"/>
    </p:embeddedFont>
    <p:embeddedFont>
      <p:font typeface="Muli" charset="0"/>
      <p:regular r:id="rId42"/>
      <p:bold r:id="rId43"/>
      <p:italic r:id="rId44"/>
      <p:boldItalic r:id="rId45"/>
    </p:embeddedFont>
    <p:embeddedFont>
      <p:font typeface="Helvetica Neue" charset="0"/>
      <p:regular r:id="rId46"/>
      <p:bold r:id="rId47"/>
      <p:italic r:id="rId48"/>
      <p:boldItalic r:id="rId49"/>
    </p:embeddedFont>
    <p:embeddedFont>
      <p:font typeface="Constantia" pitchFamily="18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05F"/>
  </p:clrMru>
</p:presentationPr>
</file>

<file path=ppt/tableStyles.xml><?xml version="1.0" encoding="utf-8"?>
<a:tblStyleLst xmlns:a="http://schemas.openxmlformats.org/drawingml/2006/main" def="{030AC59B-DCE0-4D7B-BE5D-E21963AA8CC9}">
  <a:tblStyle styleId="{030AC59B-DCE0-4D7B-BE5D-E21963AA8CC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53" autoAdjust="0"/>
    <p:restoredTop sz="94660" autoAdjust="0"/>
  </p:normalViewPr>
  <p:slideViewPr>
    <p:cSldViewPr>
      <p:cViewPr>
        <p:scale>
          <a:sx n="66" d="100"/>
          <a:sy n="66" d="100"/>
        </p:scale>
        <p:origin x="-1494" y="-6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3919993" y="3977033"/>
            <a:ext cx="1303500" cy="1128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Shape 10"/>
          <p:cNvSpPr/>
          <p:nvPr/>
        </p:nvSpPr>
        <p:spPr>
          <a:xfrm rot="5400000">
            <a:off x="3809056" y="-81000"/>
            <a:ext cx="1525499" cy="176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x="2809875" y="-172875"/>
            <a:ext cx="1111499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3602723" y="1360109"/>
            <a:ext cx="493799" cy="4274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rot="10800000" flipH="1">
            <a:off x="5278914" y="855278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10800000" flipH="1">
            <a:off x="5365798" y="352324"/>
            <a:ext cx="493799" cy="4271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" name="Shape 16"/>
          <p:cNvGrpSpPr/>
          <p:nvPr/>
        </p:nvGrpSpPr>
        <p:grpSpPr>
          <a:xfrm>
            <a:off x="5549153" y="1029780"/>
            <a:ext cx="404640" cy="374058"/>
            <a:chOff x="5975075" y="2327500"/>
            <a:chExt cx="420100" cy="388350"/>
          </a:xfrm>
        </p:grpSpPr>
        <p:sp>
          <p:nvSpPr>
            <p:cNvPr id="17" name="Shape 1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Shape 19"/>
          <p:cNvSpPr/>
          <p:nvPr/>
        </p:nvSpPr>
        <p:spPr>
          <a:xfrm>
            <a:off x="3253021" y="113273"/>
            <a:ext cx="225084" cy="389963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" name="Shape 20"/>
          <p:cNvGrpSpPr/>
          <p:nvPr/>
        </p:nvGrpSpPr>
        <p:grpSpPr>
          <a:xfrm>
            <a:off x="4380525" y="515192"/>
            <a:ext cx="382958" cy="607110"/>
            <a:chOff x="6718575" y="2318625"/>
            <a:chExt cx="256950" cy="407375"/>
          </a:xfrm>
        </p:grpSpPr>
        <p:sp>
          <p:nvSpPr>
            <p:cNvPr id="21" name="Shape 2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9" name="Shape 29"/>
          <p:cNvGrpSpPr/>
          <p:nvPr/>
        </p:nvGrpSpPr>
        <p:grpSpPr>
          <a:xfrm>
            <a:off x="3199463" y="902958"/>
            <a:ext cx="395017" cy="403296"/>
            <a:chOff x="3951850" y="2985350"/>
            <a:chExt cx="407950" cy="416500"/>
          </a:xfrm>
        </p:grpSpPr>
        <p:sp>
          <p:nvSpPr>
            <p:cNvPr id="30" name="Shape 3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/>
          <p:nvPr/>
        </p:nvSpPr>
        <p:spPr>
          <a:xfrm rot="10800000" flipH="1">
            <a:off x="5010533" y="4576647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 flipH="1">
            <a:off x="5133679" y="4056450"/>
            <a:ext cx="540000" cy="4673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10800000" flipH="1">
            <a:off x="3530384" y="4576661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5370704" y="4867760"/>
            <a:ext cx="312502" cy="312484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772008" y="4056440"/>
            <a:ext cx="573942" cy="550550"/>
            <a:chOff x="5241175" y="4959100"/>
            <a:chExt cx="539775" cy="517775"/>
          </a:xfrm>
        </p:grpSpPr>
        <p:sp>
          <p:nvSpPr>
            <p:cNvPr id="40" name="Shape 4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" name="Shape 46"/>
          <p:cNvSpPr/>
          <p:nvPr/>
        </p:nvSpPr>
        <p:spPr>
          <a:xfrm>
            <a:off x="3429208" y="3904791"/>
            <a:ext cx="377838" cy="343684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 rot="10800000" flipH="1">
            <a:off x="-94969" y="303826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Shape 49"/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/>
          <p:nvPr/>
        </p:nvSpPr>
        <p:spPr>
          <a:xfrm rot="10800000" flipH="1">
            <a:off x="66674" y="313542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10800000" flipH="1">
            <a:off x="828674" y="351654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761999" y="877950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rot="10800000" flipH="1">
            <a:off x="793851" y="4692801"/>
            <a:ext cx="517499" cy="4478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6" name="Shape 56"/>
          <p:cNvGrpSpPr/>
          <p:nvPr/>
        </p:nvGrpSpPr>
        <p:grpSpPr>
          <a:xfrm>
            <a:off x="996358" y="1070667"/>
            <a:ext cx="351203" cy="324660"/>
            <a:chOff x="5975075" y="2327500"/>
            <a:chExt cx="420100" cy="388350"/>
          </a:xfrm>
        </p:grpSpPr>
        <p:sp>
          <p:nvSpPr>
            <p:cNvPr id="57" name="Shape 5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9" name="Shape 59"/>
          <p:cNvSpPr/>
          <p:nvPr/>
        </p:nvSpPr>
        <p:spPr>
          <a:xfrm>
            <a:off x="393600" y="334662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0" name="Shape 60"/>
          <p:cNvGrpSpPr/>
          <p:nvPr/>
        </p:nvGrpSpPr>
        <p:grpSpPr>
          <a:xfrm>
            <a:off x="305253" y="553855"/>
            <a:ext cx="247468" cy="392302"/>
            <a:chOff x="6718575" y="2318625"/>
            <a:chExt cx="256950" cy="407375"/>
          </a:xfrm>
        </p:grpSpPr>
        <p:sp>
          <p:nvSpPr>
            <p:cNvPr id="61" name="Shape 6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9" name="Shape 69"/>
          <p:cNvGrpSpPr/>
          <p:nvPr/>
        </p:nvGrpSpPr>
        <p:grpSpPr>
          <a:xfrm>
            <a:off x="1419984" y="3634331"/>
            <a:ext cx="342881" cy="350068"/>
            <a:chOff x="3951850" y="2985350"/>
            <a:chExt cx="407950" cy="416500"/>
          </a:xfrm>
        </p:grpSpPr>
        <p:sp>
          <p:nvSpPr>
            <p:cNvPr id="70" name="Shape 7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 rot="10800000" flipH="1">
            <a:off x="733424" y="393602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rot="10800000" flipH="1">
            <a:off x="738524" y="10084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rot="10800000" flipH="1">
            <a:off x="-291324" y="4148475"/>
            <a:ext cx="1182300" cy="10235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10800000" flipH="1">
            <a:off x="420724" y="-65225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019338" y="416705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9" name="Shape 79"/>
          <p:cNvGrpSpPr/>
          <p:nvPr/>
        </p:nvGrpSpPr>
        <p:grpSpPr>
          <a:xfrm>
            <a:off x="-50284" y="1452794"/>
            <a:ext cx="624843" cy="599376"/>
            <a:chOff x="5241175" y="4959100"/>
            <a:chExt cx="539775" cy="517775"/>
          </a:xfrm>
        </p:grpSpPr>
        <p:sp>
          <p:nvSpPr>
            <p:cNvPr id="80" name="Shape 8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6" name="Shape 86"/>
          <p:cNvSpPr/>
          <p:nvPr/>
        </p:nvSpPr>
        <p:spPr>
          <a:xfrm>
            <a:off x="47198" y="4430470"/>
            <a:ext cx="505231" cy="459561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rot="10800000" flipH="1">
            <a:off x="-94969" y="619169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Shape 89"/>
          <p:cNvSpPr/>
          <p:nvPr/>
        </p:nvSpPr>
        <p:spPr>
          <a:xfrm rot="5400000">
            <a:off x="499598" y="1905237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2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91" name="Shape 91"/>
          <p:cNvSpPr/>
          <p:nvPr/>
        </p:nvSpPr>
        <p:spPr>
          <a:xfrm rot="10800000" flipH="1">
            <a:off x="-123825" y="28115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 rot="10800000" flipH="1">
            <a:off x="638174" y="3192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 rot="10800000" flipH="1">
            <a:off x="752474" y="1201800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10800000" flipH="1">
            <a:off x="657224" y="438017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5" name="Shape 95"/>
          <p:cNvGrpSpPr/>
          <p:nvPr/>
        </p:nvGrpSpPr>
        <p:grpSpPr>
          <a:xfrm>
            <a:off x="986833" y="1394517"/>
            <a:ext cx="351203" cy="324660"/>
            <a:chOff x="5975075" y="2327500"/>
            <a:chExt cx="420100" cy="388350"/>
          </a:xfrm>
        </p:grpSpPr>
        <p:sp>
          <p:nvSpPr>
            <p:cNvPr id="96" name="Shape 9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8" name="Shape 98"/>
          <p:cNvSpPr/>
          <p:nvPr/>
        </p:nvSpPr>
        <p:spPr>
          <a:xfrm>
            <a:off x="203100" y="30227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9" name="Shape 99"/>
          <p:cNvGrpSpPr/>
          <p:nvPr/>
        </p:nvGrpSpPr>
        <p:grpSpPr>
          <a:xfrm>
            <a:off x="295728" y="877705"/>
            <a:ext cx="247468" cy="392302"/>
            <a:chOff x="6718575" y="2318625"/>
            <a:chExt cx="256950" cy="407375"/>
          </a:xfrm>
        </p:grpSpPr>
        <p:sp>
          <p:nvSpPr>
            <p:cNvPr id="100" name="Shape 10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8" name="Shape 108"/>
          <p:cNvGrpSpPr/>
          <p:nvPr/>
        </p:nvGrpSpPr>
        <p:grpSpPr>
          <a:xfrm>
            <a:off x="1229484" y="3310480"/>
            <a:ext cx="342881" cy="350068"/>
            <a:chOff x="3951850" y="2985350"/>
            <a:chExt cx="407950" cy="416500"/>
          </a:xfrm>
        </p:grpSpPr>
        <p:sp>
          <p:nvSpPr>
            <p:cNvPr id="109" name="Shape 10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3" name="Shape 113"/>
          <p:cNvSpPr/>
          <p:nvPr/>
        </p:nvSpPr>
        <p:spPr>
          <a:xfrm rot="10800000" flipH="1">
            <a:off x="542924" y="36121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 rot="10800000" flipH="1">
            <a:off x="728999" y="424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rot="10800000" flipH="1">
            <a:off x="-115052" y="3996025"/>
            <a:ext cx="819899" cy="7097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 rot="10800000" flipH="1">
            <a:off x="411199" y="2586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828838" y="384320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67091" y="1681689"/>
            <a:ext cx="455624" cy="437053"/>
            <a:chOff x="5241175" y="4959100"/>
            <a:chExt cx="539775" cy="517775"/>
          </a:xfrm>
        </p:grpSpPr>
        <p:sp>
          <p:nvSpPr>
            <p:cNvPr id="119" name="Shape 11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5" name="Shape 125"/>
          <p:cNvSpPr/>
          <p:nvPr/>
        </p:nvSpPr>
        <p:spPr>
          <a:xfrm>
            <a:off x="144925" y="4214500"/>
            <a:ext cx="299951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94000" y="192958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Shape 129"/>
          <p:cNvSpPr/>
          <p:nvPr/>
        </p:nvSpPr>
        <p:spPr>
          <a:xfrm rot="5400000">
            <a:off x="499598" y="157099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buFont typeface="Muli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32" name="Shape 132"/>
          <p:cNvSpPr/>
          <p:nvPr/>
        </p:nvSpPr>
        <p:spPr>
          <a:xfrm rot="10800000" flipH="1">
            <a:off x="-123825" y="10589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 rot="10800000" flipH="1">
            <a:off x="638174" y="14400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 rot="10800000" flipH="1">
            <a:off x="1495424" y="-131649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 rot="10800000" flipH="1">
            <a:off x="327799" y="889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10800000" flipH="1">
            <a:off x="8486774" y="42307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10800000" flipH="1">
            <a:off x="8124824" y="4615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 rot="10800000" flipH="1">
            <a:off x="7821347" y="2935400"/>
            <a:ext cx="819899" cy="7097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 rot="10800000" flipH="1">
            <a:off x="8486775" y="351217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0" name="Shape 140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141" name="Shape 141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3" name="Shape 143"/>
          <p:cNvSpPr/>
          <p:nvPr/>
        </p:nvSpPr>
        <p:spPr>
          <a:xfrm>
            <a:off x="203100" y="12701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772688" y="446180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5" name="Shape 145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146" name="Shape 14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2" name="Shape 152"/>
          <p:cNvSpPr/>
          <p:nvPr/>
        </p:nvSpPr>
        <p:spPr>
          <a:xfrm>
            <a:off x="8081325" y="3153875"/>
            <a:ext cx="299951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3" name="Shape 153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154" name="Shape 1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62" name="Shape 162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163" name="Shape 16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 rot="5400000">
            <a:off x="499598" y="157099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3"/>
          </p:nvPr>
        </p:nvSpPr>
        <p:spPr>
          <a:xfrm>
            <a:off x="6309244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4" name="Shape 214"/>
          <p:cNvSpPr/>
          <p:nvPr/>
        </p:nvSpPr>
        <p:spPr>
          <a:xfrm rot="10800000" flipH="1">
            <a:off x="-123825" y="10589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 rot="10800000" flipH="1">
            <a:off x="638174" y="14400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 rot="10800000" flipH="1">
            <a:off x="1495424" y="-131649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 rot="10800000" flipH="1">
            <a:off x="327799" y="889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8" name="Shape 218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219" name="Shape 21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1" name="Shape 221"/>
          <p:cNvSpPr/>
          <p:nvPr/>
        </p:nvSpPr>
        <p:spPr>
          <a:xfrm>
            <a:off x="203100" y="12701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22" name="Shape 222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223" name="Shape 22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1" name="Shape 231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232" name="Shape 23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Shape 238"/>
          <p:cNvSpPr/>
          <p:nvPr/>
        </p:nvSpPr>
        <p:spPr>
          <a:xfrm rot="5400000">
            <a:off x="499598" y="157099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0" name="Shape 240"/>
          <p:cNvSpPr/>
          <p:nvPr/>
        </p:nvSpPr>
        <p:spPr>
          <a:xfrm rot="10800000" flipH="1">
            <a:off x="-123825" y="10589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10800000" flipH="1">
            <a:off x="638174" y="14400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 rot="10800000" flipH="1">
            <a:off x="1495424" y="-131649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 rot="10800000" flipH="1">
            <a:off x="327799" y="889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44" name="Shape 244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245" name="Shape 24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47" name="Shape 247"/>
          <p:cNvSpPr/>
          <p:nvPr/>
        </p:nvSpPr>
        <p:spPr>
          <a:xfrm>
            <a:off x="203100" y="12701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48" name="Shape 248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249" name="Shape 24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7" name="Shape 257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258" name="Shape 25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2" name="Shape 262"/>
          <p:cNvSpPr/>
          <p:nvPr/>
        </p:nvSpPr>
        <p:spPr>
          <a:xfrm rot="10800000" flipH="1">
            <a:off x="8486774" y="42307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/>
          <p:nvPr/>
        </p:nvSpPr>
        <p:spPr>
          <a:xfrm rot="10800000" flipH="1">
            <a:off x="8124824" y="4615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/>
          <p:nvPr/>
        </p:nvSpPr>
        <p:spPr>
          <a:xfrm rot="10800000" flipH="1">
            <a:off x="7821347" y="2935400"/>
            <a:ext cx="819899" cy="7097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/>
          <p:nvPr/>
        </p:nvSpPr>
        <p:spPr>
          <a:xfrm rot="10800000" flipH="1">
            <a:off x="8486775" y="351217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8772688" y="446180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67" name="Shape 267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268" name="Shape 26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74" name="Shape 274"/>
          <p:cNvSpPr/>
          <p:nvPr/>
        </p:nvSpPr>
        <p:spPr>
          <a:xfrm>
            <a:off x="8081325" y="3153875"/>
            <a:ext cx="299951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Shape 277"/>
          <p:cNvSpPr/>
          <p:nvPr/>
        </p:nvSpPr>
        <p:spPr>
          <a:xfrm rot="5400000">
            <a:off x="499598" y="157099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279" name="Shape 279"/>
          <p:cNvSpPr/>
          <p:nvPr/>
        </p:nvSpPr>
        <p:spPr>
          <a:xfrm rot="10800000" flipH="1">
            <a:off x="-123825" y="10589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 rot="10800000" flipH="1">
            <a:off x="638174" y="14400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 rot="10800000" flipH="1">
            <a:off x="1495424" y="-131649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 rot="10800000" flipH="1">
            <a:off x="327799" y="889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83" name="Shape 283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284" name="Shape 284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6" name="Shape 286"/>
          <p:cNvSpPr/>
          <p:nvPr/>
        </p:nvSpPr>
        <p:spPr>
          <a:xfrm>
            <a:off x="203100" y="12701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87" name="Shape 287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288" name="Shape 28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96" name="Shape 296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297" name="Shape 29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01" name="Shape 301"/>
          <p:cNvSpPr/>
          <p:nvPr/>
        </p:nvSpPr>
        <p:spPr>
          <a:xfrm rot="10800000" flipH="1">
            <a:off x="8486774" y="42307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/>
          <p:nvPr/>
        </p:nvSpPr>
        <p:spPr>
          <a:xfrm rot="10800000" flipH="1">
            <a:off x="8124824" y="4615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 rot="10800000" flipH="1">
            <a:off x="7821347" y="2935400"/>
            <a:ext cx="819899" cy="7097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 rot="10800000" flipH="1">
            <a:off x="8486775" y="351217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8772688" y="446180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06" name="Shape 306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307" name="Shape 307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13" name="Shape 313"/>
          <p:cNvSpPr/>
          <p:nvPr/>
        </p:nvSpPr>
        <p:spPr>
          <a:xfrm>
            <a:off x="8081325" y="3153875"/>
            <a:ext cx="299951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 rot="10800000" flipH="1">
            <a:off x="8218351" y="4121458"/>
            <a:ext cx="685200" cy="593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Shape 316"/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Shape 317"/>
          <p:cNvSpPr/>
          <p:nvPr/>
        </p:nvSpPr>
        <p:spPr>
          <a:xfrm rot="10800000" flipH="1">
            <a:off x="-123825" y="847791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 rot="10800000" flipH="1">
            <a:off x="503115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 rot="10800000" flipH="1">
            <a:off x="1208423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/>
          <p:nvPr/>
        </p:nvSpPr>
        <p:spPr>
          <a:xfrm rot="10800000" flipH="1">
            <a:off x="247753" y="49692"/>
            <a:ext cx="295199" cy="2555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/>
          <p:nvPr/>
        </p:nvSpPr>
        <p:spPr>
          <a:xfrm rot="10800000" flipH="1">
            <a:off x="8763567" y="4485979"/>
            <a:ext cx="542999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/>
          <p:nvPr/>
        </p:nvSpPr>
        <p:spPr>
          <a:xfrm rot="10800000" flipH="1">
            <a:off x="8523810" y="4741099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/>
          <p:nvPr/>
        </p:nvSpPr>
        <p:spPr>
          <a:xfrm rot="10800000" flipH="1">
            <a:off x="8322785" y="3628022"/>
            <a:ext cx="542999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/>
          <p:nvPr/>
        </p:nvSpPr>
        <p:spPr>
          <a:xfrm rot="10800000" flipH="1">
            <a:off x="8763568" y="4009882"/>
            <a:ext cx="237599" cy="205799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851314F9-D702-439C-AC7B-154C65764CF9}" type="datetimeFigureOut">
              <a:rPr lang="en-US" smtClean="0"/>
              <a:pPr/>
              <a:t>5/29/2017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4A13352D-3116-4D77-A527-72821705C9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9BBD5"/>
              </a:buClr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480"/>
              </a:spcBef>
              <a:buClr>
                <a:srgbClr val="19BBD5"/>
              </a:buClr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480"/>
              </a:spcBef>
              <a:buClr>
                <a:srgbClr val="19BBD5"/>
              </a:buClr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li\Desktop\project\Black%20Buggy%20NEW\Black%20Buggy\New%20Buggy%20Assembly%20annimation%202.av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Ali\Desktop\project\OCFP6627.mov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help-use-presentation-templa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creativecommons.org/licenses/by/4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0" y="1991825"/>
            <a:ext cx="9144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Fully Electric Car with Solar Panels as a Secondary Source of Power</a:t>
            </a:r>
            <a:endParaRPr lang="e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1190"/>
          <a:stretch>
            <a:fillRect/>
          </a:stretch>
        </p:blipFill>
        <p:spPr bwMode="auto">
          <a:xfrm>
            <a:off x="3657601" y="17526"/>
            <a:ext cx="1808528" cy="1563624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Ali\Desktop\project\Picture2.png"/>
          <p:cNvPicPr>
            <a:picLocks noChangeAspect="1" noChangeArrowheads="1"/>
          </p:cNvPicPr>
          <p:nvPr/>
        </p:nvPicPr>
        <p:blipFill>
          <a:blip r:embed="rId3"/>
          <a:srcRect t="862" b="6897"/>
          <a:stretch>
            <a:fillRect/>
          </a:stretch>
        </p:blipFill>
        <p:spPr bwMode="auto">
          <a:xfrm>
            <a:off x="0" y="-19050"/>
            <a:ext cx="9144000" cy="2038350"/>
          </a:xfrm>
          <a:prstGeom prst="rect">
            <a:avLst/>
          </a:prstGeom>
          <a:noFill/>
        </p:spPr>
      </p:pic>
      <p:pic>
        <p:nvPicPr>
          <p:cNvPr id="5" name="Picture 2" descr="Image resu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38350"/>
            <a:ext cx="91440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</a:p>
        </p:txBody>
      </p:sp>
      <p:pic>
        <p:nvPicPr>
          <p:cNvPr id="503" name="Shape 5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625" y="443775"/>
            <a:ext cx="4476750" cy="37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875675" y="1285876"/>
            <a:ext cx="7451645" cy="3549799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 txBox="1">
            <a:spLocks noGrp="1"/>
          </p:cNvSpPr>
          <p:nvPr>
            <p:ph type="title" idx="4294967295"/>
          </p:nvPr>
        </p:nvSpPr>
        <p:spPr>
          <a:xfrm>
            <a:off x="1504100" y="659275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Maps</a:t>
            </a:r>
          </a:p>
        </p:txBody>
      </p:sp>
      <p:sp>
        <p:nvSpPr>
          <p:cNvPr id="428" name="Shape 428"/>
          <p:cNvSpPr/>
          <p:nvPr/>
        </p:nvSpPr>
        <p:spPr>
          <a:xfrm>
            <a:off x="4495800" y="1809750"/>
            <a:ext cx="2667000" cy="5073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Kingdom of Saudi Arabia  </a:t>
            </a:r>
            <a:endParaRPr lang="en" sz="16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5105400" y="2419350"/>
            <a:ext cx="207070" cy="274370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E1C6"/>
              </a:solidFill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623422" y="409575"/>
            <a:ext cx="463838" cy="463813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oil usage saudi ara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3543300"/>
          </a:xfrm>
          <a:prstGeom prst="rect">
            <a:avLst/>
          </a:prstGeom>
          <a:noFill/>
        </p:spPr>
      </p:pic>
      <p:pic>
        <p:nvPicPr>
          <p:cNvPr id="16387" name="Picture 3" descr="C:\Users\Ali\Desktop\project\Picture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0" y="1314450"/>
            <a:ext cx="91440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ctrTitle"/>
          </p:nvPr>
        </p:nvSpPr>
        <p:spPr>
          <a:xfrm>
            <a:off x="2514600" y="1735750"/>
            <a:ext cx="6629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4000" dirty="0" smtClean="0">
                <a:latin typeface="Nixie One" charset="0"/>
                <a:cs typeface="Calibri" pitchFamily="34" charset="0"/>
              </a:rPr>
              <a:t>Brief Background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Let’s start with the </a:t>
            </a:r>
            <a:r>
              <a:rPr lang="en" dirty="0" smtClean="0"/>
              <a:t>Second </a:t>
            </a:r>
            <a:r>
              <a:rPr lang="en" dirty="0"/>
              <a:t>set of slides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990600" y="0"/>
            <a:ext cx="8153400" cy="34861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1800" dirty="0" smtClean="0">
                <a:latin typeface="Constantia" pitchFamily="18" charset="0"/>
                <a:cs typeface="Calibri" pitchFamily="34" charset="0"/>
              </a:rPr>
              <a:t>		Previously Done Similar Projects:</a:t>
            </a:r>
            <a:br>
              <a:rPr lang="en-US" sz="1800" dirty="0" smtClean="0">
                <a:latin typeface="Constantia" pitchFamily="18" charset="0"/>
                <a:cs typeface="Calibri" pitchFamily="34" charset="0"/>
              </a:rPr>
            </a:br>
            <a:endParaRPr lang="en-US" sz="1800" dirty="0" smtClean="0">
              <a:latin typeface="Constantia" pitchFamily="18" charset="0"/>
              <a:cs typeface="Calibri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dirty="0" smtClean="0">
                <a:latin typeface="Constantia" pitchFamily="18" charset="0"/>
                <a:cs typeface="Calibri" pitchFamily="34" charset="0"/>
              </a:rPr>
              <a:t>McMaster Solar Car Project	2. University Of Michigan Electric go-kart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sz="1800" dirty="0">
              <a:latin typeface="Constantia" pitchFamily="18" charset="0"/>
              <a:cs typeface="Calibri" pitchFamily="34" charset="0"/>
            </a:endParaRPr>
          </a:p>
        </p:txBody>
      </p:sp>
      <p:pic>
        <p:nvPicPr>
          <p:cNvPr id="4" name="Picture 2" descr="Image result for mcmaster solar c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33550"/>
            <a:ext cx="3886200" cy="1752600"/>
          </a:xfrm>
          <a:prstGeom prst="rect">
            <a:avLst/>
          </a:prstGeom>
          <a:noFill/>
        </p:spPr>
      </p:pic>
      <p:pic>
        <p:nvPicPr>
          <p:cNvPr id="5" name="Picture 16" descr="Image result for stanford solar car proje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86150"/>
            <a:ext cx="3886200" cy="16764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733550"/>
            <a:ext cx="4419600" cy="15240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01" t="21551" r="30939" b="30384"/>
          <a:stretch/>
        </p:blipFill>
        <p:spPr bwMode="auto">
          <a:xfrm>
            <a:off x="4724400" y="3171445"/>
            <a:ext cx="4419600" cy="197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rot="5400000">
            <a:off x="2524125" y="3324225"/>
            <a:ext cx="36385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ctrTitle"/>
          </p:nvPr>
        </p:nvSpPr>
        <p:spPr>
          <a:xfrm>
            <a:off x="2514600" y="1735750"/>
            <a:ext cx="6629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4000" dirty="0" smtClean="0">
                <a:latin typeface="Nixie One" charset="0"/>
                <a:cs typeface="Calibri" pitchFamily="34" charset="0"/>
              </a:rPr>
              <a:t>Design &amp; Specifications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Let’s start with the </a:t>
            </a:r>
            <a:r>
              <a:rPr lang="en" dirty="0" smtClean="0"/>
              <a:t>Third </a:t>
            </a:r>
            <a:r>
              <a:rPr lang="en" dirty="0"/>
              <a:t>set of slides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3</a:t>
            </a:r>
            <a:endParaRPr lang="en" sz="48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205"/>
            <a:ext cx="9144000" cy="513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Electric scooter battery pack series wiring.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61600" r="100000">
                        <a14:foregroundMark x1="85800" y1="96907" x2="81800" y2="93814"/>
                        <a14:foregroundMark x1="86200" y1="95876" x2="73200" y2="94330"/>
                        <a14:foregroundMark x1="77400" y1="97938" x2="71600" y2="96392"/>
                        <a14:foregroundMark x1="71200" y1="95361" x2="66400" y2="95361"/>
                        <a14:foregroundMark x1="68800" y1="96907" x2="64000" y2="95876"/>
                        <a14:foregroundMark x1="64800" y1="95361" x2="62800" y2="95361"/>
                        <a14:foregroundMark x1="64800" y1="97423" x2="61600" y2="94330"/>
                        <a14:foregroundMark x1="65000" y1="96392" x2="62800" y2="96392"/>
                        <a14:foregroundMark x1="87200" y1="95361" x2="82200" y2="97938"/>
                        <a14:foregroundMark x1="86400" y1="94330" x2="82200" y2="95361"/>
                        <a14:foregroundMark x1="85200" y1="93299" x2="81800" y2="95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98"/>
          <a:stretch/>
        </p:blipFill>
        <p:spPr bwMode="auto">
          <a:xfrm>
            <a:off x="304800" y="228600"/>
            <a:ext cx="1371600" cy="1357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rot="10800000">
            <a:off x="1752600" y="742950"/>
            <a:ext cx="1524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6474" b="89945" l="2097" r="98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3" t="6863" r="1983" b="9985"/>
          <a:stretch/>
        </p:blipFill>
        <p:spPr>
          <a:xfrm>
            <a:off x="7542362" y="438150"/>
            <a:ext cx="1601638" cy="154759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495800" y="514350"/>
            <a:ext cx="3048000" cy="247650"/>
          </a:xfrm>
          <a:prstGeom prst="curvedConnector3">
            <a:avLst>
              <a:gd name="adj1" fmla="val 2857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3550"/>
            <a:ext cx="1995488" cy="123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rot="10800000">
            <a:off x="2286000" y="264795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695" b="98789" l="4524" r="97143">
                        <a14:foregroundMark x1="20000" y1="42615" x2="20000" y2="42615"/>
                        <a14:foregroundMark x1="15000" y1="40920" x2="15000" y2="40920"/>
                        <a14:foregroundMark x1="49286" y1="28329" x2="49286" y2="28329"/>
                        <a14:foregroundMark x1="54762" y1="35351" x2="54762" y2="35351"/>
                        <a14:foregroundMark x1="60714" y1="32930" x2="60714" y2="32930"/>
                        <a14:foregroundMark x1="51905" y1="26877" x2="51905" y2="26877"/>
                        <a14:foregroundMark x1="45952" y1="26392" x2="45952" y2="26392"/>
                        <a14:foregroundMark x1="42857" y1="27361" x2="39286" y2="27845"/>
                        <a14:foregroundMark x1="45476" y1="22760" x2="34286" y2="27845"/>
                        <a14:foregroundMark x1="42857" y1="23729" x2="30000" y2="26877"/>
                        <a14:foregroundMark x1="44286" y1="21308" x2="30952" y2="28329"/>
                        <a14:foregroundMark x1="10952" y1="31235" x2="7381" y2="35835"/>
                        <a14:foregroundMark x1="93333" y1="41889" x2="90238" y2="35835"/>
                        <a14:foregroundMark x1="89762" y1="30266" x2="85238" y2="23729"/>
                        <a14:foregroundMark x1="82857" y1="22276" x2="76667" y2="17191"/>
                        <a14:backgroundMark x1="52857" y1="84504" x2="47381" y2="86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1350"/>
            <a:ext cx="121920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rot="10800000" flipV="1">
            <a:off x="1600200" y="3409950"/>
            <a:ext cx="1752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3" t="8334" b="8539"/>
          <a:stretch/>
        </p:blipFill>
        <p:spPr bwMode="auto">
          <a:xfrm>
            <a:off x="6849399" y="3257550"/>
            <a:ext cx="2139590" cy="145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35"/>
          <p:cNvCxnSpPr/>
          <p:nvPr/>
        </p:nvCxnSpPr>
        <p:spPr>
          <a:xfrm>
            <a:off x="3962400" y="3790950"/>
            <a:ext cx="2743200" cy="609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0" y="455295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Sprockets &amp; Chain Mechanism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440055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DC Series Motor : XQ-3-4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828800" y="219075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Motor Controller: Curtis 1204M + Kit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181600" y="20955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OREX AR-M100W Mono Crystalline Solar Panel</a:t>
            </a:r>
            <a:endParaRPr lang="en-US" sz="1200" dirty="0"/>
          </a:p>
        </p:txBody>
      </p:sp>
      <p:pic>
        <p:nvPicPr>
          <p:cNvPr id="79874" name="Picture 2" descr="Image result for lcd solar panel controll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2038350"/>
            <a:ext cx="990600" cy="9906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096000" y="272415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Solar Panel Controller</a:t>
            </a:r>
            <a:endParaRPr lang="en-US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038600" y="2495550"/>
            <a:ext cx="3657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6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lnSpc>
                <a:spcPct val="200000"/>
              </a:lnSpc>
              <a:buNone/>
            </a:pPr>
            <a:endParaRPr lang="en-US" sz="1800" dirty="0">
              <a:latin typeface="Constantia" pitchFamily="18" charset="0"/>
              <a:cs typeface="Calibri" pitchFamily="34" charset="0"/>
            </a:endParaRPr>
          </a:p>
        </p:txBody>
      </p:sp>
      <p:pic>
        <p:nvPicPr>
          <p:cNvPr id="2051" name="Picture 3" descr="C:\Users\Ali\Desktop\project\Design &amp; Specifica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62"/>
          <p:cNvSpPr txBox="1">
            <a:spLocks noGrp="1"/>
          </p:cNvSpPr>
          <p:nvPr>
            <p:ph type="body" idx="1"/>
          </p:nvPr>
        </p:nvSpPr>
        <p:spPr>
          <a:xfrm>
            <a:off x="2819400" y="742950"/>
            <a:ext cx="6324600" cy="44005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fontAlgn="t"/>
            <a:endParaRPr lang="en-US" sz="1800" dirty="0" smtClean="0"/>
          </a:p>
          <a:p>
            <a:pPr fontAlgn="t"/>
            <a:endParaRPr lang="en-US" sz="1800" dirty="0" smtClean="0"/>
          </a:p>
          <a:p>
            <a:pPr marL="342900" indent="-342900">
              <a:lnSpc>
                <a:spcPct val="200000"/>
              </a:lnSpc>
              <a:buNone/>
            </a:pPr>
            <a:endParaRPr lang="en-US" sz="1800" dirty="0">
              <a:latin typeface="Constantia" pitchFamily="18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51435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72000"/>
                <a:gridCol w="4572000"/>
              </a:tblGrid>
              <a:tr h="734786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Calculated Value</a:t>
                      </a:r>
                      <a:endParaRPr lang="en-US" dirty="0"/>
                    </a:p>
                  </a:txBody>
                  <a:tcPr/>
                </a:tc>
              </a:tr>
              <a:tr h="734786">
                <a:tc>
                  <a:txBody>
                    <a:bodyPr/>
                    <a:lstStyle/>
                    <a:p>
                      <a:r>
                        <a:rPr lang="en-US" dirty="0" smtClean="0"/>
                        <a:t>Gear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2.6:1</a:t>
                      </a:r>
                      <a:endParaRPr lang="en-US" dirty="0"/>
                    </a:p>
                  </a:txBody>
                  <a:tcPr/>
                </a:tc>
              </a:tr>
              <a:tr h="734786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Power 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3752 Watts</a:t>
                      </a:r>
                      <a:endParaRPr lang="en-US" dirty="0"/>
                    </a:p>
                  </a:txBody>
                  <a:tcPr/>
                </a:tc>
              </a:tr>
              <a:tr h="734786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</a:t>
                      </a:r>
                      <a:r>
                        <a:rPr lang="en-US" baseline="0" dirty="0" smtClean="0"/>
                        <a:t> Power 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3800 Watts</a:t>
                      </a:r>
                      <a:endParaRPr lang="en-US" dirty="0"/>
                    </a:p>
                  </a:txBody>
                  <a:tcPr/>
                </a:tc>
              </a:tr>
              <a:tr h="734786">
                <a:tc>
                  <a:txBody>
                    <a:bodyPr/>
                    <a:lstStyle/>
                    <a:p>
                      <a:r>
                        <a:rPr lang="en-US" dirty="0" smtClean="0"/>
                        <a:t>Power Losses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722</a:t>
                      </a:r>
                      <a:r>
                        <a:rPr lang="en-US" baseline="0" dirty="0" smtClean="0"/>
                        <a:t> Joule/Second</a:t>
                      </a:r>
                      <a:endParaRPr lang="en-US" dirty="0"/>
                    </a:p>
                  </a:txBody>
                  <a:tcPr/>
                </a:tc>
              </a:tr>
              <a:tr h="734786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0.81</a:t>
                      </a:r>
                      <a:endParaRPr lang="en-US" dirty="0"/>
                    </a:p>
                  </a:txBody>
                  <a:tcPr/>
                </a:tc>
              </a:tr>
              <a:tr h="734786">
                <a:tc>
                  <a:txBody>
                    <a:bodyPr/>
                    <a:lstStyle/>
                    <a:p>
                      <a:r>
                        <a:rPr lang="en-US" dirty="0" smtClean="0"/>
                        <a:t>Top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60km/h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ctrTitle" idx="4294967295"/>
          </p:nvPr>
        </p:nvSpPr>
        <p:spPr>
          <a:xfrm>
            <a:off x="2590800" y="819150"/>
            <a:ext cx="4562099" cy="1619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dirty="0" smtClean="0"/>
              <a:t>Hello!</a:t>
            </a:r>
            <a:endParaRPr lang="en" sz="12000" dirty="0"/>
          </a:p>
        </p:txBody>
      </p:sp>
      <p:sp>
        <p:nvSpPr>
          <p:cNvPr id="343" name="Shape 343"/>
          <p:cNvSpPr txBox="1">
            <a:spLocks noGrp="1"/>
          </p:cNvSpPr>
          <p:nvPr>
            <p:ph type="body" idx="4294967295"/>
          </p:nvPr>
        </p:nvSpPr>
        <p:spPr>
          <a:xfrm>
            <a:off x="2667001" y="2266950"/>
            <a:ext cx="5181566" cy="259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Student Name		Student ID</a:t>
            </a:r>
          </a:p>
          <a:p>
            <a:pPr lvl="0" rtl="0">
              <a:spcBef>
                <a:spcPts val="0"/>
              </a:spcBef>
              <a:buNone/>
            </a:pPr>
            <a:endParaRPr lang="en" b="1" dirty="0" smtClean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Ali Raza			201302233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Abdulaziz Al Momen		201300043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Abdulhadi Al Qahtani		201200290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Abdulaziz Abu Aishah	201300128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Ammar Al Brahim                           </a:t>
            </a:r>
            <a:r>
              <a:rPr lang="en-US" dirty="0" smtClean="0"/>
              <a:t> 201302533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/>
              <a:t>Project Advisor</a:t>
            </a:r>
            <a:r>
              <a:rPr lang="en-US" dirty="0" smtClean="0"/>
              <a:t>		Dr. Faramarz Djavanroodi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/>
              <a:t>Project Co Advisor</a:t>
            </a:r>
            <a:r>
              <a:rPr lang="en-US" dirty="0" smtClean="0"/>
              <a:t>		Dr Nader Sawalhi</a:t>
            </a:r>
            <a:endParaRPr lang="e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ew Buggy Assembly annimation 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ctrTitle"/>
          </p:nvPr>
        </p:nvSpPr>
        <p:spPr>
          <a:xfrm>
            <a:off x="2514600" y="1735750"/>
            <a:ext cx="6629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4000" dirty="0" smtClean="0">
                <a:latin typeface="Nixie One" charset="0"/>
                <a:cs typeface="Calibri" pitchFamily="34" charset="0"/>
              </a:rPr>
              <a:t>Experimental Set Up, Testing &amp; Results 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Let’s start with the </a:t>
            </a:r>
            <a:r>
              <a:rPr lang="en" dirty="0" smtClean="0"/>
              <a:t>Fourth </a:t>
            </a:r>
            <a:r>
              <a:rPr lang="en" dirty="0"/>
              <a:t>set of slides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4</a:t>
            </a:r>
            <a:endParaRPr lang="en" sz="48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2209800" y="28575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/>
              <a:t>3 Subsystems</a:t>
            </a:r>
            <a:endParaRPr lang="en" dirty="0"/>
          </a:p>
        </p:txBody>
      </p:sp>
      <p:sp>
        <p:nvSpPr>
          <p:cNvPr id="394" name="Shape 394"/>
          <p:cNvSpPr txBox="1">
            <a:spLocks noGrp="1"/>
          </p:cNvSpPr>
          <p:nvPr>
            <p:ph type="body" idx="2"/>
          </p:nvPr>
        </p:nvSpPr>
        <p:spPr>
          <a:xfrm>
            <a:off x="3124200" y="1885950"/>
            <a:ext cx="2819400" cy="32575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 dirty="0" smtClean="0"/>
              <a:t>Solar Sub System</a:t>
            </a:r>
            <a:endParaRPr lang="en" b="1" dirty="0"/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 smtClean="0"/>
              <a:t>Our Solar Sub System consists of the following components: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" dirty="0" smtClean="0"/>
          </a:p>
          <a:p>
            <a:pPr>
              <a:lnSpc>
                <a:spcPct val="150000"/>
              </a:lnSpc>
            </a:pPr>
            <a:r>
              <a:rPr lang="en" dirty="0" smtClean="0"/>
              <a:t>Solar Panel</a:t>
            </a:r>
          </a:p>
          <a:p>
            <a:pPr>
              <a:lnSpc>
                <a:spcPct val="150000"/>
              </a:lnSpc>
            </a:pPr>
            <a:r>
              <a:rPr lang="en" dirty="0" smtClean="0"/>
              <a:t>Solar Panel LCD Controller</a:t>
            </a:r>
          </a:p>
          <a:p>
            <a:pPr>
              <a:lnSpc>
                <a:spcPct val="150000"/>
              </a:lnSpc>
            </a:pPr>
            <a:r>
              <a:rPr lang="en" dirty="0" smtClean="0"/>
              <a:t>12V Lead Batteries (x4)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3"/>
          </p:nvPr>
        </p:nvSpPr>
        <p:spPr>
          <a:xfrm>
            <a:off x="5867400" y="1809750"/>
            <a:ext cx="3276600" cy="33337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 dirty="0" smtClean="0"/>
              <a:t>Mechanical Sub System</a:t>
            </a:r>
            <a:endParaRPr lang="en" b="1" dirty="0"/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 smtClean="0"/>
              <a:t>Our Mechanical Sub System consists of the following components: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lang="en" dirty="0" smtClean="0"/>
          </a:p>
          <a:p>
            <a:pPr>
              <a:lnSpc>
                <a:spcPct val="150000"/>
              </a:lnSpc>
            </a:pPr>
            <a:r>
              <a:rPr lang="en" dirty="0" smtClean="0"/>
              <a:t>Dc Series Motor</a:t>
            </a:r>
          </a:p>
          <a:p>
            <a:pPr>
              <a:lnSpc>
                <a:spcPct val="150000"/>
              </a:lnSpc>
            </a:pPr>
            <a:r>
              <a:rPr lang="en" dirty="0" smtClean="0"/>
              <a:t>Brakes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9750"/>
            <a:ext cx="31527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0" y="1885950"/>
            <a:ext cx="2971800" cy="32575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 dirty="0" smtClean="0"/>
              <a:t>Electrical Sub System</a:t>
            </a:r>
            <a:endParaRPr lang="en" b="1" dirty="0"/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 smtClean="0"/>
              <a:t>Our Electrical Sub Sytem consists of the following components: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" dirty="0" smtClean="0"/>
          </a:p>
          <a:p>
            <a:pPr>
              <a:lnSpc>
                <a:spcPct val="150000"/>
              </a:lnSpc>
            </a:pPr>
            <a:r>
              <a:rPr lang="en" dirty="0" smtClean="0"/>
              <a:t>12V Lead Batteries (x4)</a:t>
            </a:r>
          </a:p>
          <a:p>
            <a:pPr>
              <a:lnSpc>
                <a:spcPct val="150000"/>
              </a:lnSpc>
            </a:pPr>
            <a:r>
              <a:rPr lang="en" dirty="0" smtClean="0"/>
              <a:t>Motor Controller</a:t>
            </a:r>
          </a:p>
          <a:p>
            <a:pPr>
              <a:lnSpc>
                <a:spcPct val="150000"/>
              </a:lnSpc>
            </a:pPr>
            <a:r>
              <a:rPr lang="en" dirty="0" smtClean="0"/>
              <a:t>Dc Series Motor</a:t>
            </a:r>
          </a:p>
          <a:p>
            <a:pPr>
              <a:lnSpc>
                <a:spcPct val="150000"/>
              </a:lnSpc>
            </a:pPr>
            <a:r>
              <a:rPr lang="en" dirty="0" smtClean="0"/>
              <a:t>Throtle Pedal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7182700" cy="64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Electrical Sub System:</a:t>
            </a:r>
            <a:br>
              <a:rPr lang="en" dirty="0" smtClean="0"/>
            </a:br>
            <a:r>
              <a:rPr lang="en" sz="3600" dirty="0" smtClean="0"/>
              <a:t>Experimental Setup &amp; Results</a:t>
            </a:r>
            <a:endParaRPr lang="e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025" y="2771775"/>
            <a:ext cx="47529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21" name="Shape 421"/>
          <p:cNvGraphicFramePr/>
          <p:nvPr/>
        </p:nvGraphicFramePr>
        <p:xfrm>
          <a:off x="5029200" y="2495548"/>
          <a:ext cx="4114800" cy="2763194"/>
        </p:xfrm>
        <a:graphic>
          <a:graphicData uri="http://schemas.openxmlformats.org/drawingml/2006/table">
            <a:tbl>
              <a:tblPr>
                <a:noFill/>
                <a:tableStyleId>{030AC59B-DCE0-4D7B-BE5D-E21963AA8CC9}</a:tableStyleId>
              </a:tblPr>
              <a:tblGrid>
                <a:gridCol w="2286000"/>
                <a:gridCol w="1828800"/>
              </a:tblGrid>
              <a:tr h="66198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dirty="0" smtClean="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Test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dirty="0" smtClean="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Result</a:t>
                      </a:r>
                      <a:endParaRPr lang="en" dirty="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dirty="0" smtClean="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Batteies Drainage at 60</a:t>
                      </a:r>
                      <a:r>
                        <a:rPr lang="en" baseline="0" dirty="0" smtClean="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 Km/h ( after mechanical sub system testing)</a:t>
                      </a:r>
                      <a:endParaRPr lang="en" dirty="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 Hour</a:t>
                      </a:r>
                      <a:endParaRPr lang="en" sz="18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769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dirty="0" smtClean="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Batteries</a:t>
                      </a:r>
                      <a:r>
                        <a:rPr lang="en" baseline="0" dirty="0" smtClean="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 Charging using DC battery charger</a:t>
                      </a:r>
                      <a:endParaRPr lang="en" dirty="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r>
                        <a:rPr lang="en" sz="1800" baseline="0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 Hours</a:t>
                      </a:r>
                      <a:endParaRPr lang="en" sz="18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 smtClean="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Dc</a:t>
                      </a:r>
                      <a:r>
                        <a:rPr lang="en" baseline="0" dirty="0" smtClean="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 Series Motor</a:t>
                      </a:r>
                      <a:endParaRPr lang="en" dirty="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Clockwise</a:t>
                      </a:r>
                      <a:r>
                        <a:rPr lang="en" sz="1400" baseline="0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 rotation</a:t>
                      </a:r>
                      <a:endParaRPr lang="en" sz="14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76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3181350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" dirty="0" smtClean="0">
                <a:solidFill>
                  <a:schemeClr val="bg1"/>
                </a:solidFill>
              </a:rPr>
              <a:t>Connecting the motor to the motor controller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" dirty="0" smtClean="0">
                <a:solidFill>
                  <a:schemeClr val="bg1"/>
                </a:solidFill>
              </a:rPr>
              <a:t>Connecting the Throttle to the Motor Controller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" dirty="0" smtClean="0">
                <a:solidFill>
                  <a:schemeClr val="bg1"/>
                </a:solidFill>
              </a:rPr>
              <a:t>Connecting the DC Motor to the Drive Shaft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" dirty="0" smtClean="0">
                <a:solidFill>
                  <a:schemeClr val="bg1"/>
                </a:solidFill>
              </a:rPr>
              <a:t>Run it at max Throttle till the bateries drain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" dirty="0" smtClean="0">
                <a:solidFill>
                  <a:schemeClr val="bg1"/>
                </a:solidFill>
              </a:rPr>
              <a:t>Charge the Batteries</a:t>
            </a:r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7182700" cy="64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Solar Sub System:</a:t>
            </a:r>
            <a:br>
              <a:rPr lang="en" dirty="0" smtClean="0"/>
            </a:br>
            <a:r>
              <a:rPr lang="en" sz="3600" dirty="0" smtClean="0"/>
              <a:t>Experimental Setup &amp; Results</a:t>
            </a:r>
            <a:endParaRPr lang="e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025" y="2771775"/>
            <a:ext cx="47529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21" name="Shape 421"/>
          <p:cNvGraphicFramePr/>
          <p:nvPr/>
        </p:nvGraphicFramePr>
        <p:xfrm>
          <a:off x="5029200" y="2800350"/>
          <a:ext cx="4114800" cy="23431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6000"/>
                <a:gridCol w="1828800"/>
              </a:tblGrid>
              <a:tr h="11715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dirty="0" smtClean="0">
                          <a:sym typeface="Muli"/>
                        </a:rPr>
                        <a:t>Test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dirty="0" smtClean="0">
                          <a:sym typeface="Muli"/>
                        </a:rPr>
                        <a:t>Result</a:t>
                      </a:r>
                      <a:endParaRPr lang="en" dirty="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solidFill>
                      <a:srgbClr val="002060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dirty="0" smtClean="0">
                          <a:sym typeface="Muli"/>
                        </a:rPr>
                        <a:t>Batteries</a:t>
                      </a:r>
                      <a:r>
                        <a:rPr lang="en" baseline="0" dirty="0" smtClean="0">
                          <a:sym typeface="Muli"/>
                        </a:rPr>
                        <a:t> Charging using Solar Panel(100w)</a:t>
                      </a:r>
                      <a:endParaRPr lang="en" dirty="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dirty="0" smtClean="0">
                          <a:sym typeface="Muli"/>
                        </a:rPr>
                        <a:t>36.8 Hours</a:t>
                      </a:r>
                      <a:endParaRPr lang="en" sz="18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181350"/>
            <a:ext cx="4953000" cy="13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" dirty="0" smtClean="0">
                <a:solidFill>
                  <a:schemeClr val="bg1"/>
                </a:solidFill>
              </a:rPr>
              <a:t>Connecting the Solar Panel to the Solar Panel Controller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" dirty="0" smtClean="0">
                <a:solidFill>
                  <a:schemeClr val="bg1"/>
                </a:solidFill>
              </a:rPr>
              <a:t>Connecting a single 12V to the Solar Panel Controller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" dirty="0" smtClean="0">
                <a:solidFill>
                  <a:schemeClr val="bg1"/>
                </a:solidFill>
              </a:rPr>
              <a:t>Parking it under the for a complete day(dawn to sunset)</a:t>
            </a:r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7182700" cy="64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Mechanical Sub System:</a:t>
            </a:r>
            <a:br>
              <a:rPr lang="en" dirty="0" smtClean="0"/>
            </a:br>
            <a:r>
              <a:rPr lang="en" sz="3600" dirty="0" smtClean="0"/>
              <a:t>Experimental Setup &amp; Results</a:t>
            </a:r>
            <a:endParaRPr lang="e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025" y="2771775"/>
            <a:ext cx="47529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190750"/>
            <a:ext cx="495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" dirty="0" smtClean="0">
                <a:solidFill>
                  <a:schemeClr val="bg1"/>
                </a:solidFill>
              </a:rPr>
              <a:t>Checking the Braking System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" dirty="0" smtClean="0">
                <a:solidFill>
                  <a:schemeClr val="bg1"/>
                </a:solidFill>
              </a:rPr>
              <a:t>Replacing Brake Pads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" dirty="0" smtClean="0">
                <a:solidFill>
                  <a:schemeClr val="bg1"/>
                </a:solidFill>
              </a:rPr>
              <a:t>Changing Brake fluid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" dirty="0" smtClean="0">
                <a:solidFill>
                  <a:schemeClr val="bg1"/>
                </a:solidFill>
              </a:rPr>
              <a:t>Tesing Brakes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" dirty="0" smtClean="0">
                <a:solidFill>
                  <a:schemeClr val="bg1"/>
                </a:solidFill>
              </a:rPr>
              <a:t>Accelerating from 0km/h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" dirty="0" smtClean="0">
                <a:solidFill>
                  <a:schemeClr val="bg1"/>
                </a:solidFill>
              </a:rPr>
              <a:t>Testing the Chain/Sprocket Mechanism at various speeds</a:t>
            </a:r>
          </a:p>
        </p:txBody>
      </p:sp>
      <p:graphicFrame>
        <p:nvGraphicFramePr>
          <p:cNvPr id="6" name="Shape 421"/>
          <p:cNvGraphicFramePr/>
          <p:nvPr/>
        </p:nvGraphicFramePr>
        <p:xfrm>
          <a:off x="5029200" y="2380306"/>
          <a:ext cx="4114800" cy="2647952"/>
        </p:xfrm>
        <a:graphic>
          <a:graphicData uri="http://schemas.openxmlformats.org/drawingml/2006/table">
            <a:tbl>
              <a:tblPr>
                <a:noFill/>
                <a:tableStyleId>{030AC59B-DCE0-4D7B-BE5D-E21963AA8CC9}</a:tableStyleId>
              </a:tblPr>
              <a:tblGrid>
                <a:gridCol w="2286000"/>
                <a:gridCol w="1828800"/>
              </a:tblGrid>
              <a:tr h="66198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dirty="0" smtClean="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Test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dirty="0" smtClean="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Result</a:t>
                      </a:r>
                      <a:endParaRPr lang="en" dirty="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dirty="0" smtClean="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Acceleration</a:t>
                      </a:r>
                      <a:endParaRPr lang="en" dirty="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0.84m</a:t>
                      </a:r>
                      <a:r>
                        <a:rPr lang="en" sz="1800" dirty="0" smtClean="0">
                          <a:solidFill>
                            <a:schemeClr val="bg1"/>
                          </a:solidFill>
                          <a:latin typeface="Muli" charset="0"/>
                          <a:ea typeface="Muli"/>
                          <a:cs typeface="Muli"/>
                          <a:sym typeface="Muli"/>
                        </a:rPr>
                        <a:t>/</a:t>
                      </a:r>
                      <a:r>
                        <a:rPr lang="en-US" sz="1800" b="0" i="0" u="none" strike="noStrike" cap="none" dirty="0" smtClean="0">
                          <a:solidFill>
                            <a:schemeClr val="bg1"/>
                          </a:solidFill>
                          <a:latin typeface="Muli" charset="0"/>
                          <a:ea typeface="+mn-ea"/>
                          <a:cs typeface="+mn-cs"/>
                          <a:sym typeface="Arial"/>
                        </a:rPr>
                        <a:t>s</a:t>
                      </a:r>
                      <a:r>
                        <a:rPr lang="en-US" sz="1800" b="0" i="0" u="none" strike="noStrike" cap="none" baseline="30000" dirty="0" smtClean="0">
                          <a:solidFill>
                            <a:schemeClr val="bg1"/>
                          </a:solidFill>
                          <a:latin typeface="Muli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endParaRPr lang="en" sz="1800" dirty="0">
                        <a:solidFill>
                          <a:schemeClr val="bg1"/>
                        </a:solidFill>
                        <a:latin typeface="Muli" charset="0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769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dirty="0" smtClean="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Braking Distance from 60Km/h</a:t>
                      </a:r>
                      <a:endParaRPr lang="en" dirty="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25 Meters</a:t>
                      </a:r>
                      <a:endParaRPr lang="en" sz="18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 smtClean="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Chain/Sprocket</a:t>
                      </a:r>
                      <a:r>
                        <a:rPr lang="en" baseline="0" dirty="0" smtClean="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 Mechanism</a:t>
                      </a:r>
                      <a:endParaRPr lang="en" dirty="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No Slack</a:t>
                      </a:r>
                      <a:endParaRPr lang="en" sz="14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76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752600" y="666750"/>
            <a:ext cx="6649300" cy="64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Steps of our Project</a:t>
            </a:r>
            <a:endParaRPr lang="en" b="1" dirty="0"/>
          </a:p>
        </p:txBody>
      </p:sp>
      <p:sp>
        <p:nvSpPr>
          <p:cNvPr id="456" name="Shape 456"/>
          <p:cNvSpPr/>
          <p:nvPr/>
        </p:nvSpPr>
        <p:spPr>
          <a:xfrm>
            <a:off x="76201" y="2038350"/>
            <a:ext cx="2057399" cy="1325100"/>
          </a:xfrm>
          <a:prstGeom prst="homePlate">
            <a:avLst>
              <a:gd name="adj" fmla="val 30129"/>
            </a:avLst>
          </a:prstGeom>
          <a:noFill/>
          <a:ln w="114300" cap="flat" cmpd="sng">
            <a:solidFill>
              <a:srgbClr val="00E1C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Obtaining a used chassis</a:t>
            </a:r>
            <a:endParaRPr lang="en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5331601" y="2038350"/>
            <a:ext cx="1983599" cy="1325100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rgbClr val="19BB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Assembly</a:t>
            </a:r>
            <a:endParaRPr lang="en" dirty="0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7084201" y="2038350"/>
            <a:ext cx="1983599" cy="1325100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rgbClr val="3292E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Testing</a:t>
            </a:r>
            <a:endParaRPr lang="en" dirty="0">
              <a:solidFill>
                <a:srgbClr val="3292E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" name="Shape 457"/>
          <p:cNvSpPr/>
          <p:nvPr/>
        </p:nvSpPr>
        <p:spPr>
          <a:xfrm>
            <a:off x="3657600" y="2038350"/>
            <a:ext cx="1905000" cy="1325100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rgbClr val="19BB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Fabrication</a:t>
            </a:r>
            <a:endParaRPr lang="en" dirty="0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" name="Shape 457"/>
          <p:cNvSpPr/>
          <p:nvPr/>
        </p:nvSpPr>
        <p:spPr>
          <a:xfrm>
            <a:off x="1905000" y="2038350"/>
            <a:ext cx="1981200" cy="1325100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rgbClr val="19BB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 smtClean="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Dismantling </a:t>
            </a:r>
            <a:endParaRPr lang="en" dirty="0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 idx="4294967295"/>
          </p:nvPr>
        </p:nvSpPr>
        <p:spPr>
          <a:xfrm>
            <a:off x="1981200" y="461528"/>
            <a:ext cx="52578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 dirty="0"/>
              <a:t>Our </a:t>
            </a:r>
            <a:r>
              <a:rPr lang="en" sz="3200" b="1" dirty="0" smtClean="0"/>
              <a:t>Project </a:t>
            </a:r>
            <a:r>
              <a:rPr lang="en" sz="3200" b="1" dirty="0"/>
              <a:t>funnel</a:t>
            </a:r>
          </a:p>
        </p:txBody>
      </p:sp>
      <p:sp>
        <p:nvSpPr>
          <p:cNvPr id="464" name="Shape 464"/>
          <p:cNvSpPr/>
          <p:nvPr/>
        </p:nvSpPr>
        <p:spPr>
          <a:xfrm>
            <a:off x="4156982" y="3996566"/>
            <a:ext cx="848399" cy="625499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3561294" y="2554334"/>
            <a:ext cx="2032199" cy="550500"/>
          </a:xfrm>
          <a:prstGeom prst="ellipse">
            <a:avLst/>
          </a:prstGeom>
          <a:gradFill>
            <a:gsLst>
              <a:gs pos="0">
                <a:srgbClr val="1ED7BE">
                  <a:alpha val="9803"/>
                </a:srgbClr>
              </a:gs>
              <a:gs pos="80000">
                <a:srgbClr val="1BC5C5">
                  <a:alpha val="9803"/>
                </a:srgbClr>
              </a:gs>
              <a:gs pos="100000">
                <a:srgbClr val="1CD9BD">
                  <a:alpha val="9803"/>
                </a:srgbClr>
              </a:gs>
            </a:gsLst>
            <a:lin ang="10800025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3180643" y="1938652"/>
            <a:ext cx="2776799" cy="598799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4055272" y="3638071"/>
            <a:ext cx="1048500" cy="403499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/>
          <p:nvPr/>
        </p:nvSpPr>
        <p:spPr>
          <a:xfrm rot="10800000">
            <a:off x="3904757" y="3561319"/>
            <a:ext cx="1334700" cy="49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85119"/>
                  <a:pt x="59918" y="87052"/>
                </a:cubicBezTo>
                <a:cubicBezTo>
                  <a:pt x="36865" y="88984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3859232" y="3124712"/>
            <a:ext cx="1445999" cy="523200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 rot="10800000">
            <a:off x="3654624" y="3008669"/>
            <a:ext cx="1837800" cy="63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64135" y="93695"/>
                  <a:pt x="60529" y="93738"/>
                </a:cubicBezTo>
                <a:cubicBezTo>
                  <a:pt x="45054" y="93837"/>
                  <a:pt x="41994" y="92997"/>
                  <a:pt x="31663" y="96697"/>
                </a:cubicBezTo>
                <a:cubicBezTo>
                  <a:pt x="21331" y="100396"/>
                  <a:pt x="13050" y="106171"/>
                  <a:pt x="0" y="12000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3201584" y="1889036"/>
            <a:ext cx="2716800" cy="667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9803"/>
                </a:srgbClr>
              </a:gs>
              <a:gs pos="80000">
                <a:srgbClr val="1BC5C5">
                  <a:alpha val="9803"/>
                </a:srgbClr>
              </a:gs>
              <a:gs pos="100000">
                <a:srgbClr val="1CD9BD">
                  <a:alpha val="9803"/>
                </a:srgbClr>
              </a:gs>
            </a:gsLst>
            <a:lin ang="10800025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 rot="10800000">
            <a:off x="2782867" y="1806585"/>
            <a:ext cx="3534600" cy="73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78054"/>
                  <a:pt x="59918" y="79987"/>
                </a:cubicBezTo>
                <a:cubicBezTo>
                  <a:pt x="36865" y="81920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 rot="10800000">
            <a:off x="3276487" y="2411864"/>
            <a:ext cx="2588999" cy="69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511" y="86907"/>
                  <a:pt x="59458" y="88840"/>
                </a:cubicBezTo>
                <a:cubicBezTo>
                  <a:pt x="36405" y="90772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/>
        </p:nvSpPr>
        <p:spPr>
          <a:xfrm rot="10800000">
            <a:off x="4088990" y="3986747"/>
            <a:ext cx="989699" cy="677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8167" y="117026"/>
                </a:lnTo>
                <a:lnTo>
                  <a:pt x="115298" y="112860"/>
                </a:lnTo>
                <a:cubicBezTo>
                  <a:pt x="104108" y="98257"/>
                  <a:pt x="61154" y="97749"/>
                  <a:pt x="58935" y="97745"/>
                </a:cubicBezTo>
                <a:cubicBezTo>
                  <a:pt x="56715" y="97741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2695725" y="1301074"/>
            <a:ext cx="3709200" cy="674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4350691" y="2135141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4337644" y="2226188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20%</a:t>
            </a:r>
          </a:p>
        </p:txBody>
      </p:sp>
      <p:sp>
        <p:nvSpPr>
          <p:cNvPr id="478" name="Shape 478"/>
          <p:cNvSpPr/>
          <p:nvPr/>
        </p:nvSpPr>
        <p:spPr>
          <a:xfrm>
            <a:off x="4350691" y="2704400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9" name="Shape 479"/>
          <p:cNvSpPr txBox="1"/>
          <p:nvPr/>
        </p:nvSpPr>
        <p:spPr>
          <a:xfrm>
            <a:off x="4284558" y="2795437"/>
            <a:ext cx="608999" cy="24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40%</a:t>
            </a:r>
          </a:p>
        </p:txBody>
      </p:sp>
      <p:sp>
        <p:nvSpPr>
          <p:cNvPr id="480" name="Shape 480"/>
          <p:cNvSpPr/>
          <p:nvPr/>
        </p:nvSpPr>
        <p:spPr>
          <a:xfrm>
            <a:off x="4350691" y="3273659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4306473" y="3364714"/>
            <a:ext cx="564899" cy="24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60%</a:t>
            </a:r>
          </a:p>
        </p:txBody>
      </p:sp>
      <p:sp>
        <p:nvSpPr>
          <p:cNvPr id="482" name="Shape 482"/>
          <p:cNvSpPr/>
          <p:nvPr/>
        </p:nvSpPr>
        <p:spPr>
          <a:xfrm>
            <a:off x="4350691" y="4412176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4337644" y="4507513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100%</a:t>
            </a:r>
          </a:p>
        </p:txBody>
      </p:sp>
      <p:sp>
        <p:nvSpPr>
          <p:cNvPr id="484" name="Shape 484"/>
          <p:cNvSpPr/>
          <p:nvPr/>
        </p:nvSpPr>
        <p:spPr>
          <a:xfrm>
            <a:off x="4350691" y="3842917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4337596" y="3938244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80%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447675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 May,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386715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02 May,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340995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 April,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226695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 February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280035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 March 2017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endCxn id="29" idx="1"/>
          </p:cNvCxnSpPr>
          <p:nvPr/>
        </p:nvCxnSpPr>
        <p:spPr>
          <a:xfrm>
            <a:off x="5867400" y="2419350"/>
            <a:ext cx="1143000" cy="1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38800" y="295275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334000" y="356235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181600" y="401955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029200" y="462915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ctrTitle"/>
          </p:nvPr>
        </p:nvSpPr>
        <p:spPr>
          <a:xfrm>
            <a:off x="2514600" y="1735750"/>
            <a:ext cx="6629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4000" dirty="0" smtClean="0">
                <a:latin typeface="Nixie One" charset="0"/>
                <a:cs typeface="Calibri" pitchFamily="34" charset="0"/>
              </a:rPr>
              <a:t>Summary, Conclusion and Future Work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Let’s start with the </a:t>
            </a:r>
            <a:r>
              <a:rPr lang="en" dirty="0" smtClean="0"/>
              <a:t>Final </a:t>
            </a:r>
            <a:r>
              <a:rPr lang="en" dirty="0"/>
              <a:t>set of slides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5</a:t>
            </a:r>
            <a:endParaRPr lang="en" sz="48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2362200" y="590550"/>
            <a:ext cx="67818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Summary of the Project</a:t>
            </a:r>
            <a:endParaRPr lang="e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9750"/>
            <a:ext cx="31527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0" y="1809750"/>
            <a:ext cx="7467600" cy="33337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Fossil Fuels are still considered as an essential and ideal source of energy.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Reducing the dependency on fossil fuels is a huge challenge.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We are utilizing a cleaner source of energy.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Utilizing electric batteries, Dc Motor and a Solar Panel to charge the </a:t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  batteries.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Our testing shows that our car can reach the top velocity 60km/h  </a:t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 and that it is stable and 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 rot="-5400000">
            <a:off x="944286" y="391837"/>
            <a:ext cx="1742351" cy="23126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ctrTitle" idx="4294967295"/>
          </p:nvPr>
        </p:nvSpPr>
        <p:spPr>
          <a:xfrm>
            <a:off x="3733800" y="438150"/>
            <a:ext cx="4991099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 smtClean="0"/>
              <a:t>Out Line</a:t>
            </a:r>
            <a:endParaRPr lang="en" sz="6000" dirty="0"/>
          </a:p>
        </p:txBody>
      </p:sp>
      <p:sp>
        <p:nvSpPr>
          <p:cNvPr id="369" name="Shape 369"/>
          <p:cNvSpPr txBox="1">
            <a:spLocks noGrp="1"/>
          </p:cNvSpPr>
          <p:nvPr>
            <p:ph type="subTitle" idx="4294967295"/>
          </p:nvPr>
        </p:nvSpPr>
        <p:spPr>
          <a:xfrm>
            <a:off x="2743200" y="1790700"/>
            <a:ext cx="6029249" cy="33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Introduction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Objectives and Motive of The Project	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Brief Background				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Design and Specification			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Experimental Setup, Testing &amp; Results	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Summary, Conclusions and Future Work</a:t>
            </a:r>
            <a:endParaRPr lang="en" sz="2400" dirty="0"/>
          </a:p>
        </p:txBody>
      </p:sp>
      <p:grpSp>
        <p:nvGrpSpPr>
          <p:cNvPr id="370" name="Shape 370"/>
          <p:cNvGrpSpPr/>
          <p:nvPr/>
        </p:nvGrpSpPr>
        <p:grpSpPr>
          <a:xfrm>
            <a:off x="609600" y="438150"/>
            <a:ext cx="533400" cy="533400"/>
            <a:chOff x="6654650" y="3665275"/>
            <a:chExt cx="409100" cy="409125"/>
          </a:xfrm>
        </p:grpSpPr>
        <p:sp>
          <p:nvSpPr>
            <p:cNvPr id="371" name="Shape 37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8" name="Picture 17"/>
          <p:cNvPicPr/>
          <p:nvPr/>
        </p:nvPicPr>
        <p:blipFill>
          <a:blip r:embed="rId3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ackgroundRemoval t="0" b="100000" l="0" r="100000">
                        <a14:foregroundMark x1="38544" y1="65441" x2="38544" y2="65441"/>
                        <a14:foregroundMark x1="89218" y1="69118" x2="89218" y2="6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1107816" flipH="1">
            <a:off x="1055573" y="904167"/>
            <a:ext cx="1688824" cy="1166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2362200" y="590550"/>
            <a:ext cx="67818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Conclusion of the Project</a:t>
            </a:r>
            <a:endParaRPr lang="e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9750"/>
            <a:ext cx="31527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0" y="1733550"/>
            <a:ext cx="7696200" cy="3409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Implementation of Electric Cars is possible in Saudi Arabia.</a:t>
            </a:r>
          </a:p>
          <a:p>
            <a:pPr algn="just">
              <a:lnSpc>
                <a:spcPct val="20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Solar Panels can be used in Electric cars in Saudi Arabia to have cleaner </a:t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 energy, due to abundance of sunlight through out the year.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2362200" y="590550"/>
            <a:ext cx="67818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 smtClean="0"/>
              <a:t>Future Work for the Project</a:t>
            </a:r>
            <a:endParaRPr lang="en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9750"/>
            <a:ext cx="31527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0" y="1733550"/>
            <a:ext cx="7696200" cy="3409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Improve efficiency by using lighter chassis material(Alloy).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Usage of more efficient Solar Panels(Carbon Nano-tubes).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Usage of Lithium Batteries for better power consumption and reduction of </a:t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 weight.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527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 descr="D:\Downloads\IMG-20170528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CFP6627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/>
          <p:nvPr/>
        </p:nvSpPr>
        <p:spPr>
          <a:xfrm rot="-5400000">
            <a:off x="1053600" y="533300"/>
            <a:ext cx="1855800" cy="2142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3" name="Shape 543"/>
          <p:cNvSpPr txBox="1">
            <a:spLocks noGrp="1"/>
          </p:cNvSpPr>
          <p:nvPr>
            <p:ph type="ctrTitle" idx="4294967295"/>
          </p:nvPr>
        </p:nvSpPr>
        <p:spPr>
          <a:xfrm>
            <a:off x="3152775" y="1354750"/>
            <a:ext cx="45620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0"/>
              <a:t>Thanks!</a:t>
            </a:r>
          </a:p>
        </p:txBody>
      </p:sp>
      <p:sp>
        <p:nvSpPr>
          <p:cNvPr id="544" name="Shape 544"/>
          <p:cNvSpPr txBox="1">
            <a:spLocks noGrp="1"/>
          </p:cNvSpPr>
          <p:nvPr>
            <p:ph type="body" idx="4294967295"/>
          </p:nvPr>
        </p:nvSpPr>
        <p:spPr>
          <a:xfrm>
            <a:off x="3286467" y="2400250"/>
            <a:ext cx="4562099" cy="246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Any questions?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You can find me at: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@username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user@mail.me</a:t>
            </a:r>
          </a:p>
        </p:txBody>
      </p:sp>
      <p:sp>
        <p:nvSpPr>
          <p:cNvPr id="545" name="Shape 545"/>
          <p:cNvSpPr/>
          <p:nvPr/>
        </p:nvSpPr>
        <p:spPr>
          <a:xfrm>
            <a:off x="1591718" y="1212579"/>
            <a:ext cx="779560" cy="77956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732700" y="973600"/>
            <a:ext cx="5792099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Instructions for use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1732700" y="1744524"/>
            <a:ext cx="3191400" cy="27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1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EDIT IN GOOGLE SLIDES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"Use as Google Slides Theme".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You will get a copy of this document on your Google Drive and will be able to edit, add or delete slides.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You have to be signed in to your Google account.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600"/>
              </a:spcBef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5355920" y="1744524"/>
            <a:ext cx="3330900" cy="27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1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EDIT IN POWERPOINT®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"Download as PowerPoint template". You will get a .pptx file that you can edit in PowerPoint.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r:id=""/>
              </a:rPr>
              <a:t>Presentation design slide</a:t>
            </a: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)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1732700" y="3982125"/>
            <a:ext cx="69540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 b="1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More info on how to use this template at </a:t>
            </a:r>
            <a:r>
              <a:rPr lang="en" sz="1100" b="1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www.slidescarnival.com/help-use-presentation-template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This template is free to use under </a:t>
            </a:r>
            <a:r>
              <a:rPr lang="en" sz="1100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Creative Commons Attribution license</a:t>
            </a: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. You can keep the Credits slide or mention SlidesCarnival and other resources used in a slide footer.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ctrTitle"/>
          </p:nvPr>
        </p:nvSpPr>
        <p:spPr>
          <a:xfrm>
            <a:off x="2514600" y="1735750"/>
            <a:ext cx="6629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4000" dirty="0" smtClean="0">
                <a:latin typeface="Nixie One" charset="0"/>
                <a:cs typeface="Calibri" pitchFamily="34" charset="0"/>
              </a:rPr>
              <a:t>Objectives	and Motive of The Project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Let’s start with the first set of slides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7092800" cy="13243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n-US" b="1" dirty="0" smtClean="0">
                <a:latin typeface="Nixie One" charset="0"/>
                <a:cs typeface="Calibri" pitchFamily="34" charset="0"/>
              </a:rPr>
              <a:t>One of the fastest ways to build clean energy economy is to allow more people to benefit from it” – Billy Parish </a:t>
            </a:r>
            <a:r>
              <a:rPr lang="en-US" sz="1100" b="1" dirty="0" smtClean="0">
                <a:latin typeface="Nixie One" charset="0"/>
                <a:cs typeface="Calibri" pitchFamily="34" charset="0"/>
              </a:rPr>
              <a:t>AMERICAN ENVIRONMENTAL ENTREPRENEUR, AUTHOR, AND ACTIVIST</a:t>
            </a:r>
            <a:endParaRPr lang="en" b="1" dirty="0">
              <a:latin typeface="Nixie On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2667000" y="59055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Objective</a:t>
            </a:r>
            <a:endParaRPr lang="en" dirty="0"/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990600" y="1733550"/>
            <a:ext cx="6858000" cy="27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To make a cleaner and cheap source of energy.</a:t>
            </a: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To convert a diesel engine buggy to a fully electric car</a:t>
            </a: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To make a source of energy which is less dependant on fossil fuels.</a:t>
            </a: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Reduce carbon print  by using solar panels and rechargeable acid batteries.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1524000" y="1200150"/>
            <a:ext cx="68580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Nixie One" charset="0"/>
              </a:rPr>
              <a:t>Motivation Of The Project</a:t>
            </a:r>
            <a:endParaRPr lang="en" dirty="0">
              <a:latin typeface="Nixie One" charset="0"/>
            </a:endParaRPr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0" y="2190750"/>
            <a:ext cx="8077200" cy="27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1800" dirty="0" smtClean="0">
                <a:latin typeface="Constantia" pitchFamily="18" charset="0"/>
                <a:cs typeface="Calibri" pitchFamily="34" charset="0"/>
              </a:rPr>
              <a:t>British Petroleum report issued in 2013 based on the proven global oil.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Constantia" pitchFamily="18" charset="0"/>
                <a:cs typeface="Calibri" pitchFamily="34" charset="0"/>
              </a:rPr>
              <a:t>USA environmental Protection Agency Report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Constantia" pitchFamily="18" charset="0"/>
                <a:cs typeface="Calibri" pitchFamily="34" charset="0"/>
              </a:rPr>
              <a:t>Alternatives are either complete electric cars or solar cars.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Constantia" pitchFamily="18" charset="0"/>
                <a:cs typeface="Calibri" pitchFamily="34" charset="0"/>
              </a:rPr>
              <a:t>We chose to go with hybrid electric / solar car to make it more practical </a:t>
            </a:r>
            <a:br>
              <a:rPr lang="en-US" sz="1800" dirty="0" smtClean="0">
                <a:latin typeface="Constantia" pitchFamily="18" charset="0"/>
                <a:cs typeface="Calibri" pitchFamily="34" charset="0"/>
              </a:rPr>
            </a:br>
            <a:r>
              <a:rPr lang="en-US" sz="1800" dirty="0" smtClean="0">
                <a:latin typeface="Constantia" pitchFamily="18" charset="0"/>
                <a:cs typeface="Calibri" pitchFamily="34" charset="0"/>
              </a:rPr>
              <a:t>     and realistic.</a:t>
            </a:r>
            <a:endParaRPr lang="en-US" sz="1800" dirty="0">
              <a:latin typeface="Constantia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875675" y="1285876"/>
            <a:ext cx="7451645" cy="3549799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 txBox="1">
            <a:spLocks noGrp="1"/>
          </p:cNvSpPr>
          <p:nvPr>
            <p:ph type="title" idx="4294967295"/>
          </p:nvPr>
        </p:nvSpPr>
        <p:spPr>
          <a:xfrm>
            <a:off x="1504100" y="659275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Maps</a:t>
            </a:r>
          </a:p>
        </p:txBody>
      </p:sp>
      <p:sp>
        <p:nvSpPr>
          <p:cNvPr id="428" name="Shape 428"/>
          <p:cNvSpPr/>
          <p:nvPr/>
        </p:nvSpPr>
        <p:spPr>
          <a:xfrm>
            <a:off x="1143000" y="1276350"/>
            <a:ext cx="2667000" cy="5073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United States Of America</a:t>
            </a:r>
            <a:endParaRPr lang="en" sz="16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1752600" y="1885950"/>
            <a:ext cx="207070" cy="274370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E1C6"/>
              </a:solidFill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623422" y="409575"/>
            <a:ext cx="463838" cy="463813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831</Words>
  <PresentationFormat>On-screen Show (16:9)</PresentationFormat>
  <Paragraphs>177</Paragraphs>
  <Slides>34</Slides>
  <Notes>31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Nixie One</vt:lpstr>
      <vt:lpstr>Muli</vt:lpstr>
      <vt:lpstr>Helvetica Neue</vt:lpstr>
      <vt:lpstr>Constantia</vt:lpstr>
      <vt:lpstr>Imogen template</vt:lpstr>
      <vt:lpstr>Fully Electric Car with Solar Panels as a Secondary Source of Power</vt:lpstr>
      <vt:lpstr>Hello!</vt:lpstr>
      <vt:lpstr>Out Line</vt:lpstr>
      <vt:lpstr>Instructions for use</vt:lpstr>
      <vt:lpstr>Objectives and Motive of The Project</vt:lpstr>
      <vt:lpstr>Slide 6</vt:lpstr>
      <vt:lpstr>Objective</vt:lpstr>
      <vt:lpstr>Motivation Of The Project</vt:lpstr>
      <vt:lpstr>Maps</vt:lpstr>
      <vt:lpstr>Slide 10</vt:lpstr>
      <vt:lpstr>Slide 11</vt:lpstr>
      <vt:lpstr>Maps</vt:lpstr>
      <vt:lpstr>Slide 13</vt:lpstr>
      <vt:lpstr>Brief Background</vt:lpstr>
      <vt:lpstr>Slide 15</vt:lpstr>
      <vt:lpstr>Design &amp; Specifications</vt:lpstr>
      <vt:lpstr>Slide 17</vt:lpstr>
      <vt:lpstr>Slide 18</vt:lpstr>
      <vt:lpstr>Slide 19</vt:lpstr>
      <vt:lpstr>Slide 20</vt:lpstr>
      <vt:lpstr>Experimental Set Up, Testing &amp; Results </vt:lpstr>
      <vt:lpstr>3 Subsystems</vt:lpstr>
      <vt:lpstr>Electrical Sub System: Experimental Setup &amp; Results</vt:lpstr>
      <vt:lpstr>Solar Sub System: Experimental Setup &amp; Results</vt:lpstr>
      <vt:lpstr>Mechanical Sub System: Experimental Setup &amp; Results</vt:lpstr>
      <vt:lpstr>Steps of our Project</vt:lpstr>
      <vt:lpstr>Our Project funnel</vt:lpstr>
      <vt:lpstr>Summary, Conclusion and Future Work</vt:lpstr>
      <vt:lpstr>Summary of the Project</vt:lpstr>
      <vt:lpstr>Conclusion of the Project</vt:lpstr>
      <vt:lpstr>Future Work for the Project</vt:lpstr>
      <vt:lpstr>Slide 32</vt:lpstr>
      <vt:lpstr>Slide 33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Electric Car with Solar Panels as a Secondary Source of Power</dc:title>
  <dc:creator>Ali Raza</dc:creator>
  <cp:lastModifiedBy>Ali Raza</cp:lastModifiedBy>
  <cp:revision>36</cp:revision>
  <dcterms:modified xsi:type="dcterms:W3CDTF">2017-05-29T01:44:45Z</dcterms:modified>
</cp:coreProperties>
</file>