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3"/>
  </p:notesMasterIdLst>
  <p:sldIdLst>
    <p:sldId id="257" r:id="rId3"/>
    <p:sldId id="260" r:id="rId4"/>
    <p:sldId id="259" r:id="rId5"/>
    <p:sldId id="261" r:id="rId6"/>
    <p:sldId id="262" r:id="rId7"/>
    <p:sldId id="263" r:id="rId8"/>
    <p:sldId id="273" r:id="rId9"/>
    <p:sldId id="276" r:id="rId10"/>
    <p:sldId id="274" r:id="rId11"/>
    <p:sldId id="278" r:id="rId12"/>
    <p:sldId id="275" r:id="rId13"/>
    <p:sldId id="277" r:id="rId14"/>
    <p:sldId id="265" r:id="rId15"/>
    <p:sldId id="266" r:id="rId16"/>
    <p:sldId id="267" r:id="rId17"/>
    <p:sldId id="268" r:id="rId18"/>
    <p:sldId id="269" r:id="rId19"/>
    <p:sldId id="270" r:id="rId20"/>
    <p:sldId id="271" r:id="rId21"/>
    <p:sldId id="272" r:id="rId22"/>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AD9D"/>
    <a:srgbClr val="FFB755"/>
    <a:srgbClr val="AA8F76"/>
    <a:srgbClr val="333333"/>
    <a:srgbClr val="143A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83" autoAdjust="0"/>
  </p:normalViewPr>
  <p:slideViewPr>
    <p:cSldViewPr>
      <p:cViewPr>
        <p:scale>
          <a:sx n="76" d="100"/>
          <a:sy n="76" d="100"/>
        </p:scale>
        <p:origin x="-336" y="-35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8737BE-DE19-4302-AB53-A1C9E8C81AC2}" type="datetimeFigureOut">
              <a:rPr lang="en-US" smtClean="0"/>
              <a:t>5/29/2017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1730C7-0A3B-4A59-90CA-6978D6E1D6AB}" type="slidenum">
              <a:rPr lang="en-US" smtClean="0"/>
              <a:t>‹#›</a:t>
            </a:fld>
            <a:endParaRPr lang="en-US"/>
          </a:p>
        </p:txBody>
      </p:sp>
    </p:spTree>
    <p:extLst>
      <p:ext uri="{BB962C8B-B14F-4D97-AF65-F5344CB8AC3E}">
        <p14:creationId xmlns:p14="http://schemas.microsoft.com/office/powerpoint/2010/main" val="102601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1730C7-0A3B-4A59-90CA-6978D6E1D6AB}" type="slidenum">
              <a:rPr lang="en-US" smtClean="0"/>
              <a:t>2</a:t>
            </a:fld>
            <a:endParaRPr lang="en-US"/>
          </a:p>
        </p:txBody>
      </p:sp>
    </p:spTree>
    <p:extLst>
      <p:ext uri="{BB962C8B-B14F-4D97-AF65-F5344CB8AC3E}">
        <p14:creationId xmlns:p14="http://schemas.microsoft.com/office/powerpoint/2010/main" val="1004488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t>5/29/2017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40353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5/29/2017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501824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5/29/2017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722440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810871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424009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tx1">
                    <a:lumMod val="75000"/>
                    <a:lumOff val="25000"/>
                  </a:schemeClr>
                </a:solidFill>
              </a:defRPr>
            </a:lvl1pPr>
          </a:lstStyle>
          <a:p>
            <a:r>
              <a:rPr lang="en-US" altLang="ko-KR" dirty="0" smtClean="0"/>
              <a:t> Click to edit title</a:t>
            </a:r>
            <a:endParaRPr lang="ko-KR" altLang="en-US" dirty="0"/>
          </a:p>
        </p:txBody>
      </p:sp>
      <p:sp>
        <p:nvSpPr>
          <p:cNvPr id="4" name="Content Placeholder 2"/>
          <p:cNvSpPr>
            <a:spLocks noGrp="1"/>
          </p:cNvSpPr>
          <p:nvPr>
            <p:ph idx="1"/>
          </p:nvPr>
        </p:nvSpPr>
        <p:spPr>
          <a:xfrm>
            <a:off x="395536" y="1131590"/>
            <a:ext cx="8496944"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smtClean="0"/>
              <a:t>Click to edit Master text styles</a:t>
            </a:r>
          </a:p>
        </p:txBody>
      </p:sp>
      <p:sp>
        <p:nvSpPr>
          <p:cNvPr id="5" name="Content Placeholder 2"/>
          <p:cNvSpPr>
            <a:spLocks noGrp="1"/>
          </p:cNvSpPr>
          <p:nvPr>
            <p:ph idx="10"/>
          </p:nvPr>
        </p:nvSpPr>
        <p:spPr>
          <a:xfrm>
            <a:off x="405880" y="1808261"/>
            <a:ext cx="8496944" cy="2995737"/>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114694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tx1">
                    <a:lumMod val="75000"/>
                    <a:lumOff val="25000"/>
                  </a:schemeClr>
                </a:solidFill>
              </a:defRPr>
            </a:lvl1pPr>
          </a:lstStyle>
          <a:p>
            <a:r>
              <a:rPr lang="en-US" altLang="ko-KR" dirty="0" smtClean="0"/>
              <a:t> Click to edit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smtClean="0"/>
              <a:t>Click to edit Master text styles</a:t>
            </a:r>
          </a:p>
        </p:txBody>
      </p:sp>
      <p:sp>
        <p:nvSpPr>
          <p:cNvPr id="5" name="Content Placeholder 2"/>
          <p:cNvSpPr>
            <a:spLocks noGrp="1"/>
          </p:cNvSpPr>
          <p:nvPr>
            <p:ph idx="10"/>
          </p:nvPr>
        </p:nvSpPr>
        <p:spPr>
          <a:xfrm>
            <a:off x="1990056" y="1664245"/>
            <a:ext cx="6912768" cy="2995737"/>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92280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95959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815133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60431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937D59-5EDB-4C39-B697-625748F703B6}" type="datetimeFigureOut">
              <a:rPr lang="en-US" smtClean="0"/>
              <a:t>5/29/2017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05802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937D59-5EDB-4C39-B697-625748F703B6}" type="datetimeFigureOut">
              <a:rPr lang="en-US" smtClean="0"/>
              <a:t>5/29/2017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38794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937D59-5EDB-4C39-B697-625748F703B6}" type="datetimeFigureOut">
              <a:rPr lang="en-US" smtClean="0"/>
              <a:t>5/29/2017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1505109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391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t>5/29/2017</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t>‹#›</a:t>
            </a:fld>
            <a:endParaRPr lang="en-US"/>
          </a:p>
        </p:txBody>
      </p:sp>
    </p:spTree>
    <p:extLst>
      <p:ext uri="{BB962C8B-B14F-4D97-AF65-F5344CB8AC3E}">
        <p14:creationId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0.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hape 88"/>
          <p:cNvGraphicFramePr/>
          <p:nvPr>
            <p:extLst>
              <p:ext uri="{D42A27DB-BD31-4B8C-83A1-F6EECF244321}">
                <p14:modId xmlns:p14="http://schemas.microsoft.com/office/powerpoint/2010/main" val="2303263462"/>
              </p:ext>
            </p:extLst>
          </p:nvPr>
        </p:nvGraphicFramePr>
        <p:xfrm>
          <a:off x="2306850" y="3582925"/>
          <a:ext cx="3744416" cy="1472184"/>
        </p:xfrm>
        <a:graphic>
          <a:graphicData uri="http://schemas.openxmlformats.org/drawingml/2006/table">
            <a:tbl>
              <a:tblPr>
                <a:tableStyleId>{9D7B26C5-4107-4FEC-AEDC-1716B250A1EF}</a:tableStyleId>
              </a:tblPr>
              <a:tblGrid>
                <a:gridCol w="1175604"/>
                <a:gridCol w="2568812"/>
              </a:tblGrid>
              <a:tr h="204023">
                <a:tc>
                  <a:txBody>
                    <a:bodyPr/>
                    <a:lstStyle/>
                    <a:p>
                      <a:pPr marL="0" marR="0" lvl="0" indent="0" algn="l" rtl="0">
                        <a:lnSpc>
                          <a:spcPct val="115000"/>
                        </a:lnSpc>
                        <a:spcBef>
                          <a:spcPts val="0"/>
                        </a:spcBef>
                        <a:spcAft>
                          <a:spcPts val="0"/>
                        </a:spcAft>
                        <a:buClr>
                          <a:schemeClr val="lt1"/>
                        </a:buClr>
                        <a:buSzPct val="25000"/>
                        <a:buFont typeface="Cousine"/>
                        <a:buNone/>
                      </a:pPr>
                      <a:r>
                        <a:rPr lang="en-US" sz="1400" u="none" strike="noStrike" cap="none" dirty="0">
                          <a:sym typeface="Cousine"/>
                        </a:rPr>
                        <a:t>ID Number</a:t>
                      </a:r>
                      <a:endParaRPr lang="en-US" sz="1400" b="1" u="none" strike="noStrike" cap="none" dirty="0">
                        <a:solidFill>
                          <a:schemeClr val="tx1">
                            <a:lumMod val="75000"/>
                            <a:lumOff val="25000"/>
                          </a:schemeClr>
                        </a:solidFill>
                        <a:latin typeface="Cousine"/>
                        <a:ea typeface="Cousine"/>
                        <a:cs typeface="Cousine"/>
                        <a:sym typeface="Cousine"/>
                      </a:endParaRPr>
                    </a:p>
                  </a:txBody>
                  <a:tcPr marL="68575" marR="68575" marT="0" marB="0"/>
                </a:tc>
                <a:tc>
                  <a:txBody>
                    <a:bodyPr/>
                    <a:lstStyle/>
                    <a:p>
                      <a:pPr marL="0" marR="0" lvl="0" indent="0" algn="l" rtl="0">
                        <a:lnSpc>
                          <a:spcPct val="115000"/>
                        </a:lnSpc>
                        <a:spcBef>
                          <a:spcPts val="0"/>
                        </a:spcBef>
                        <a:spcAft>
                          <a:spcPts val="0"/>
                        </a:spcAft>
                        <a:buClr>
                          <a:schemeClr val="lt1"/>
                        </a:buClr>
                        <a:buSzPct val="25000"/>
                        <a:buFont typeface="Cousine"/>
                        <a:buNone/>
                      </a:pPr>
                      <a:r>
                        <a:rPr lang="en-US" sz="1400" u="none" strike="noStrike" cap="none" dirty="0">
                          <a:sym typeface="Cousine"/>
                        </a:rPr>
                        <a:t>Member Name</a:t>
                      </a:r>
                      <a:endParaRPr lang="en-US" sz="1400" b="1" u="none" strike="noStrike" cap="none" dirty="0">
                        <a:solidFill>
                          <a:schemeClr val="tx1">
                            <a:lumMod val="75000"/>
                            <a:lumOff val="25000"/>
                          </a:schemeClr>
                        </a:solidFill>
                        <a:latin typeface="Cousine"/>
                        <a:ea typeface="Cousine"/>
                        <a:cs typeface="Cousine"/>
                        <a:sym typeface="Cousine"/>
                      </a:endParaRPr>
                    </a:p>
                  </a:txBody>
                  <a:tcPr marL="68575" marR="68575" marT="0" marB="0"/>
                </a:tc>
              </a:tr>
              <a:tr h="204023">
                <a:tc>
                  <a:txBody>
                    <a:bodyPr/>
                    <a:lstStyle/>
                    <a:p>
                      <a:pPr marL="0" marR="0" lvl="0" indent="0" algn="l" rtl="0">
                        <a:lnSpc>
                          <a:spcPct val="115000"/>
                        </a:lnSpc>
                        <a:spcBef>
                          <a:spcPts val="0"/>
                        </a:spcBef>
                        <a:spcAft>
                          <a:spcPts val="0"/>
                        </a:spcAft>
                        <a:buClr>
                          <a:schemeClr val="lt1"/>
                        </a:buClr>
                        <a:buSzPct val="25000"/>
                        <a:buFont typeface="Cousine"/>
                        <a:buNone/>
                      </a:pPr>
                      <a:r>
                        <a:rPr lang="en-US" sz="1400" u="none" strike="noStrike" cap="none" dirty="0">
                          <a:sym typeface="Cousine"/>
                        </a:rPr>
                        <a:t>201100253</a:t>
                      </a:r>
                      <a:endParaRPr lang="en-US" sz="1400" b="1" u="none" strike="noStrike" cap="none" dirty="0">
                        <a:solidFill>
                          <a:schemeClr val="tx1">
                            <a:lumMod val="75000"/>
                            <a:lumOff val="25000"/>
                          </a:schemeClr>
                        </a:solidFill>
                        <a:latin typeface="Cousine"/>
                        <a:ea typeface="Cousine"/>
                        <a:cs typeface="Cousine"/>
                        <a:sym typeface="Cousine"/>
                      </a:endParaRPr>
                    </a:p>
                  </a:txBody>
                  <a:tcPr marL="68575" marR="68575" marT="0" marB="0"/>
                </a:tc>
                <a:tc>
                  <a:txBody>
                    <a:bodyPr/>
                    <a:lstStyle/>
                    <a:p>
                      <a:pPr marL="0" marR="0" lvl="0" indent="0" algn="l" rtl="0">
                        <a:lnSpc>
                          <a:spcPct val="115000"/>
                        </a:lnSpc>
                        <a:spcBef>
                          <a:spcPts val="0"/>
                        </a:spcBef>
                        <a:spcAft>
                          <a:spcPts val="0"/>
                        </a:spcAft>
                        <a:buClr>
                          <a:schemeClr val="lt1"/>
                        </a:buClr>
                        <a:buSzPct val="25000"/>
                        <a:buFont typeface="Cousine"/>
                        <a:buNone/>
                      </a:pPr>
                      <a:r>
                        <a:rPr lang="en-US" sz="1400" u="none" strike="noStrike" cap="none" dirty="0">
                          <a:sym typeface="Cousine"/>
                        </a:rPr>
                        <a:t>Mohammed </a:t>
                      </a:r>
                      <a:r>
                        <a:rPr lang="en-US" sz="1400" u="none" strike="noStrike" cap="none" dirty="0" err="1">
                          <a:sym typeface="Cousine"/>
                        </a:rPr>
                        <a:t>Alhindi</a:t>
                      </a:r>
                      <a:endParaRPr lang="en-US" sz="1400" b="1" u="none" strike="noStrike" cap="none" dirty="0">
                        <a:solidFill>
                          <a:schemeClr val="tx1">
                            <a:lumMod val="75000"/>
                            <a:lumOff val="25000"/>
                          </a:schemeClr>
                        </a:solidFill>
                        <a:latin typeface="Cousine"/>
                        <a:ea typeface="Cousine"/>
                        <a:cs typeface="Cousine"/>
                        <a:sym typeface="Cousine"/>
                      </a:endParaRPr>
                    </a:p>
                  </a:txBody>
                  <a:tcPr marL="68575" marR="68575" marT="0" marB="0"/>
                </a:tc>
              </a:tr>
              <a:tr h="204023">
                <a:tc>
                  <a:txBody>
                    <a:bodyPr/>
                    <a:lstStyle/>
                    <a:p>
                      <a:pPr marL="0" marR="0" lvl="0" indent="0" algn="l" rtl="0">
                        <a:lnSpc>
                          <a:spcPct val="115000"/>
                        </a:lnSpc>
                        <a:spcBef>
                          <a:spcPts val="0"/>
                        </a:spcBef>
                        <a:spcAft>
                          <a:spcPts val="0"/>
                        </a:spcAft>
                        <a:buClr>
                          <a:schemeClr val="lt1"/>
                        </a:buClr>
                        <a:buSzPct val="25000"/>
                        <a:buFont typeface="Cousine"/>
                        <a:buNone/>
                      </a:pPr>
                      <a:r>
                        <a:rPr lang="en-US" sz="1400" u="none" strike="noStrike" cap="none" dirty="0">
                          <a:sym typeface="Cousine"/>
                        </a:rPr>
                        <a:t>201102784</a:t>
                      </a:r>
                      <a:endParaRPr lang="en-US" sz="1400" b="1" u="none" strike="noStrike" cap="none" dirty="0">
                        <a:solidFill>
                          <a:schemeClr val="tx1">
                            <a:lumMod val="75000"/>
                            <a:lumOff val="25000"/>
                          </a:schemeClr>
                        </a:solidFill>
                        <a:latin typeface="Cousine"/>
                        <a:ea typeface="Cousine"/>
                        <a:cs typeface="Cousine"/>
                        <a:sym typeface="Cousine"/>
                      </a:endParaRPr>
                    </a:p>
                  </a:txBody>
                  <a:tcPr marL="68575" marR="68575" marT="0" marB="0"/>
                </a:tc>
                <a:tc>
                  <a:txBody>
                    <a:bodyPr/>
                    <a:lstStyle/>
                    <a:p>
                      <a:pPr marL="0" marR="0" lvl="0" indent="0" algn="l" rtl="0">
                        <a:lnSpc>
                          <a:spcPct val="115000"/>
                        </a:lnSpc>
                        <a:spcBef>
                          <a:spcPts val="0"/>
                        </a:spcBef>
                        <a:spcAft>
                          <a:spcPts val="0"/>
                        </a:spcAft>
                        <a:buClr>
                          <a:schemeClr val="lt1"/>
                        </a:buClr>
                        <a:buSzPct val="25000"/>
                        <a:buFont typeface="Cousine"/>
                        <a:buNone/>
                      </a:pPr>
                      <a:r>
                        <a:rPr lang="en-US" sz="1400" u="none" strike="noStrike" cap="none">
                          <a:sym typeface="Cousine"/>
                        </a:rPr>
                        <a:t>Omar Alnafisi</a:t>
                      </a:r>
                      <a:endParaRPr lang="en-US" sz="1400" b="1" u="none" strike="noStrike" cap="none">
                        <a:solidFill>
                          <a:schemeClr val="tx1">
                            <a:lumMod val="75000"/>
                            <a:lumOff val="25000"/>
                          </a:schemeClr>
                        </a:solidFill>
                        <a:latin typeface="Cousine"/>
                        <a:ea typeface="Cousine"/>
                        <a:cs typeface="Cousine"/>
                        <a:sym typeface="Cousine"/>
                      </a:endParaRPr>
                    </a:p>
                  </a:txBody>
                  <a:tcPr marL="68575" marR="68575" marT="0" marB="0"/>
                </a:tc>
              </a:tr>
              <a:tr h="204023">
                <a:tc>
                  <a:txBody>
                    <a:bodyPr/>
                    <a:lstStyle/>
                    <a:p>
                      <a:pPr marL="0" marR="0" lvl="0" indent="0" algn="l" rtl="0">
                        <a:lnSpc>
                          <a:spcPct val="115000"/>
                        </a:lnSpc>
                        <a:spcBef>
                          <a:spcPts val="0"/>
                        </a:spcBef>
                        <a:spcAft>
                          <a:spcPts val="0"/>
                        </a:spcAft>
                        <a:buClr>
                          <a:schemeClr val="lt1"/>
                        </a:buClr>
                        <a:buSzPct val="25000"/>
                        <a:buFont typeface="Cousine"/>
                        <a:buNone/>
                      </a:pPr>
                      <a:r>
                        <a:rPr lang="en-US" sz="1400" u="none" strike="noStrike" cap="none">
                          <a:sym typeface="Cousine"/>
                        </a:rPr>
                        <a:t>201201386</a:t>
                      </a:r>
                      <a:endParaRPr lang="en-US" sz="1400" b="1" u="none" strike="noStrike" cap="none">
                        <a:solidFill>
                          <a:schemeClr val="tx1">
                            <a:lumMod val="75000"/>
                            <a:lumOff val="25000"/>
                          </a:schemeClr>
                        </a:solidFill>
                        <a:latin typeface="Cousine"/>
                        <a:ea typeface="Cousine"/>
                        <a:cs typeface="Cousine"/>
                        <a:sym typeface="Cousine"/>
                      </a:endParaRPr>
                    </a:p>
                  </a:txBody>
                  <a:tcPr marL="68575" marR="68575" marT="0" marB="0"/>
                </a:tc>
                <a:tc>
                  <a:txBody>
                    <a:bodyPr/>
                    <a:lstStyle/>
                    <a:p>
                      <a:pPr marL="0" marR="0" lvl="0" indent="0" algn="l" rtl="0">
                        <a:lnSpc>
                          <a:spcPct val="115000"/>
                        </a:lnSpc>
                        <a:spcBef>
                          <a:spcPts val="0"/>
                        </a:spcBef>
                        <a:spcAft>
                          <a:spcPts val="0"/>
                        </a:spcAft>
                        <a:buClr>
                          <a:schemeClr val="lt1"/>
                        </a:buClr>
                        <a:buSzPct val="25000"/>
                        <a:buFont typeface="Cousine"/>
                        <a:buNone/>
                      </a:pPr>
                      <a:r>
                        <a:rPr lang="en-US" sz="1400" u="none" strike="noStrike" cap="none" dirty="0" err="1">
                          <a:sym typeface="Cousine"/>
                        </a:rPr>
                        <a:t>Abdulrahem</a:t>
                      </a:r>
                      <a:r>
                        <a:rPr lang="en-US" sz="1400" u="none" strike="noStrike" cap="none" dirty="0">
                          <a:sym typeface="Cousine"/>
                        </a:rPr>
                        <a:t> </a:t>
                      </a:r>
                      <a:r>
                        <a:rPr lang="en-US" sz="1400" u="none" strike="noStrike" cap="none" dirty="0" err="1">
                          <a:sym typeface="Cousine"/>
                        </a:rPr>
                        <a:t>Alboainain</a:t>
                      </a:r>
                      <a:endParaRPr lang="en-US" sz="1400" b="1" u="none" strike="noStrike" cap="none" dirty="0">
                        <a:solidFill>
                          <a:schemeClr val="tx1">
                            <a:lumMod val="75000"/>
                            <a:lumOff val="25000"/>
                          </a:schemeClr>
                        </a:solidFill>
                        <a:latin typeface="Cousine"/>
                        <a:ea typeface="Cousine"/>
                        <a:cs typeface="Cousine"/>
                        <a:sym typeface="Cousine"/>
                      </a:endParaRPr>
                    </a:p>
                  </a:txBody>
                  <a:tcPr marL="68575" marR="68575" marT="0" marB="0"/>
                </a:tc>
              </a:tr>
              <a:tr h="204023">
                <a:tc>
                  <a:txBody>
                    <a:bodyPr/>
                    <a:lstStyle/>
                    <a:p>
                      <a:pPr marL="0" marR="0" lvl="0" indent="0" algn="l" rtl="0">
                        <a:lnSpc>
                          <a:spcPct val="115000"/>
                        </a:lnSpc>
                        <a:spcBef>
                          <a:spcPts val="0"/>
                        </a:spcBef>
                        <a:spcAft>
                          <a:spcPts val="0"/>
                        </a:spcAft>
                        <a:buClr>
                          <a:schemeClr val="lt1"/>
                        </a:buClr>
                        <a:buSzPct val="25000"/>
                        <a:buFont typeface="Cousine"/>
                        <a:buNone/>
                      </a:pPr>
                      <a:r>
                        <a:rPr lang="en-US" sz="1400" u="none" strike="noStrike" cap="none">
                          <a:sym typeface="Cousine"/>
                        </a:rPr>
                        <a:t>201102679</a:t>
                      </a:r>
                      <a:endParaRPr lang="en-US" sz="1400" b="1" u="none" strike="noStrike" cap="none">
                        <a:solidFill>
                          <a:schemeClr val="tx1">
                            <a:lumMod val="75000"/>
                            <a:lumOff val="25000"/>
                          </a:schemeClr>
                        </a:solidFill>
                        <a:latin typeface="Cousine"/>
                        <a:ea typeface="Cousine"/>
                        <a:cs typeface="Cousine"/>
                        <a:sym typeface="Cousine"/>
                      </a:endParaRPr>
                    </a:p>
                  </a:txBody>
                  <a:tcPr marL="68575" marR="68575" marT="0" marB="0"/>
                </a:tc>
                <a:tc>
                  <a:txBody>
                    <a:bodyPr/>
                    <a:lstStyle/>
                    <a:p>
                      <a:pPr marL="0" marR="0" lvl="0" indent="0" algn="l" rtl="0">
                        <a:lnSpc>
                          <a:spcPct val="115000"/>
                        </a:lnSpc>
                        <a:spcBef>
                          <a:spcPts val="0"/>
                        </a:spcBef>
                        <a:spcAft>
                          <a:spcPts val="0"/>
                        </a:spcAft>
                        <a:buClr>
                          <a:schemeClr val="lt1"/>
                        </a:buClr>
                        <a:buSzPct val="25000"/>
                        <a:buFont typeface="Cousine"/>
                        <a:buNone/>
                      </a:pPr>
                      <a:r>
                        <a:rPr lang="en-US" sz="1400" u="none" strike="noStrike" cap="none" dirty="0">
                          <a:sym typeface="Cousine"/>
                        </a:rPr>
                        <a:t>Abdullah </a:t>
                      </a:r>
                      <a:r>
                        <a:rPr lang="en-US" sz="1400" u="none" strike="noStrike" cap="none" dirty="0" err="1">
                          <a:sym typeface="Cousine"/>
                        </a:rPr>
                        <a:t>Aleisini</a:t>
                      </a:r>
                      <a:endParaRPr lang="en-US" sz="1400" b="1" u="none" strike="noStrike" cap="none" dirty="0">
                        <a:solidFill>
                          <a:schemeClr val="tx1">
                            <a:lumMod val="75000"/>
                            <a:lumOff val="25000"/>
                          </a:schemeClr>
                        </a:solidFill>
                        <a:latin typeface="Cousine"/>
                        <a:ea typeface="Cousine"/>
                        <a:cs typeface="Cousine"/>
                        <a:sym typeface="Cousine"/>
                      </a:endParaRPr>
                    </a:p>
                  </a:txBody>
                  <a:tcPr marL="68575" marR="68575" marT="0" marB="0"/>
                </a:tc>
              </a:tr>
              <a:tr h="204023">
                <a:tc>
                  <a:txBody>
                    <a:bodyPr/>
                    <a:lstStyle/>
                    <a:p>
                      <a:pPr marL="0" marR="0" lvl="0" indent="0" algn="l" rtl="0">
                        <a:lnSpc>
                          <a:spcPct val="115000"/>
                        </a:lnSpc>
                        <a:spcBef>
                          <a:spcPts val="0"/>
                        </a:spcBef>
                        <a:spcAft>
                          <a:spcPts val="0"/>
                        </a:spcAft>
                        <a:buClr>
                          <a:schemeClr val="lt1"/>
                        </a:buClr>
                        <a:buSzPct val="25000"/>
                        <a:buFont typeface="Cousine"/>
                        <a:buNone/>
                      </a:pPr>
                      <a:r>
                        <a:rPr lang="en-US" sz="1400" u="none" strike="noStrike" cap="none" dirty="0">
                          <a:sym typeface="Cousine"/>
                        </a:rPr>
                        <a:t>201000974</a:t>
                      </a:r>
                      <a:endParaRPr lang="en-US" sz="1400" b="1" u="none" strike="noStrike" cap="none" dirty="0">
                        <a:solidFill>
                          <a:schemeClr val="tx1">
                            <a:lumMod val="75000"/>
                            <a:lumOff val="25000"/>
                          </a:schemeClr>
                        </a:solidFill>
                        <a:latin typeface="Cousine"/>
                        <a:ea typeface="Cousine"/>
                        <a:cs typeface="Cousine"/>
                        <a:sym typeface="Cousine"/>
                      </a:endParaRPr>
                    </a:p>
                  </a:txBody>
                  <a:tcPr marL="68575" marR="68575" marT="0" marB="0"/>
                </a:tc>
                <a:tc>
                  <a:txBody>
                    <a:bodyPr/>
                    <a:lstStyle/>
                    <a:p>
                      <a:pPr marL="0" marR="0" lvl="0" indent="0" algn="l" rtl="0">
                        <a:lnSpc>
                          <a:spcPct val="115000"/>
                        </a:lnSpc>
                        <a:spcBef>
                          <a:spcPts val="0"/>
                        </a:spcBef>
                        <a:spcAft>
                          <a:spcPts val="0"/>
                        </a:spcAft>
                        <a:buClr>
                          <a:schemeClr val="lt1"/>
                        </a:buClr>
                        <a:buSzPct val="25000"/>
                        <a:buFont typeface="Cousine"/>
                        <a:buNone/>
                      </a:pPr>
                      <a:r>
                        <a:rPr lang="en-US" sz="1400" u="none" strike="noStrike" cap="none" dirty="0">
                          <a:sym typeface="Cousine"/>
                        </a:rPr>
                        <a:t>Bassam Al-</a:t>
                      </a:r>
                      <a:r>
                        <a:rPr lang="en-US" sz="1400" u="none" strike="noStrike" cap="none" dirty="0" err="1">
                          <a:sym typeface="Cousine"/>
                        </a:rPr>
                        <a:t>Baqawi</a:t>
                      </a:r>
                      <a:endParaRPr lang="en-US" sz="1400" b="1" u="none" strike="noStrike" cap="none" dirty="0">
                        <a:solidFill>
                          <a:schemeClr val="tx1">
                            <a:lumMod val="75000"/>
                            <a:lumOff val="25000"/>
                          </a:schemeClr>
                        </a:solidFill>
                        <a:latin typeface="Cousine"/>
                        <a:ea typeface="Cousine"/>
                        <a:cs typeface="Cousine"/>
                        <a:sym typeface="Cousine"/>
                      </a:endParaRPr>
                    </a:p>
                  </a:txBody>
                  <a:tcPr marL="68575" marR="68575" marT="0" marB="0"/>
                </a:tc>
              </a:tr>
            </a:tbl>
          </a:graphicData>
        </a:graphic>
      </p:graphicFrame>
      <p:sp>
        <p:nvSpPr>
          <p:cNvPr id="9" name="Shape 89"/>
          <p:cNvSpPr/>
          <p:nvPr/>
        </p:nvSpPr>
        <p:spPr>
          <a:xfrm>
            <a:off x="2306850" y="3225222"/>
            <a:ext cx="2913600" cy="400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usine"/>
              <a:buNone/>
            </a:pPr>
            <a:r>
              <a:rPr lang="en-US" b="0" i="0" u="none" strike="noStrike" cap="none" dirty="0">
                <a:solidFill>
                  <a:schemeClr val="tx1">
                    <a:lumMod val="75000"/>
                    <a:lumOff val="25000"/>
                  </a:schemeClr>
                </a:solidFill>
                <a:latin typeface="Cousine"/>
                <a:ea typeface="Cousine"/>
                <a:cs typeface="Cousine"/>
                <a:sym typeface="Cousine"/>
              </a:rPr>
              <a:t>Prepared by: </a:t>
            </a:r>
          </a:p>
        </p:txBody>
      </p:sp>
      <p:sp>
        <p:nvSpPr>
          <p:cNvPr id="10" name="Shape 90"/>
          <p:cNvSpPr/>
          <p:nvPr/>
        </p:nvSpPr>
        <p:spPr>
          <a:xfrm>
            <a:off x="3735358" y="3219822"/>
            <a:ext cx="1900500" cy="411000"/>
          </a:xfrm>
          <a:prstGeom prst="rect">
            <a:avLst/>
          </a:prstGeom>
          <a:noFill/>
          <a:ln>
            <a:noFill/>
          </a:ln>
        </p:spPr>
        <p:txBody>
          <a:bodyPr lIns="91425" tIns="45700" rIns="91425" bIns="45700" anchor="t" anchorCtr="0">
            <a:noAutofit/>
          </a:bodyPr>
          <a:lstStyle/>
          <a:p>
            <a:pPr marL="0" marR="0" lvl="0" indent="0" algn="l" rtl="0">
              <a:lnSpc>
                <a:spcPct val="120000"/>
              </a:lnSpc>
              <a:spcBef>
                <a:spcPts val="0"/>
              </a:spcBef>
              <a:spcAft>
                <a:spcPts val="0"/>
              </a:spcAft>
              <a:buClr>
                <a:srgbClr val="FFFFFF"/>
              </a:buClr>
              <a:buSzPct val="25000"/>
              <a:buFont typeface="Cousine"/>
              <a:buNone/>
            </a:pPr>
            <a:r>
              <a:rPr lang="en-US" b="0" i="0" u="none" strike="noStrike" cap="none" dirty="0">
                <a:solidFill>
                  <a:schemeClr val="tx1">
                    <a:lumMod val="75000"/>
                    <a:lumOff val="25000"/>
                  </a:schemeClr>
                </a:solidFill>
                <a:latin typeface="Cousine"/>
                <a:ea typeface="Cousine"/>
                <a:cs typeface="Cousine"/>
                <a:sym typeface="Cousine"/>
              </a:rPr>
              <a:t>#Group:</a:t>
            </a:r>
            <a:r>
              <a:rPr lang="en-US" dirty="0">
                <a:solidFill>
                  <a:schemeClr val="tx1">
                    <a:lumMod val="75000"/>
                    <a:lumOff val="25000"/>
                  </a:schemeClr>
                </a:solidFill>
                <a:latin typeface="Cousine"/>
                <a:ea typeface="Cousine"/>
                <a:cs typeface="Cousine"/>
                <a:sym typeface="Cousine"/>
              </a:rPr>
              <a:t> </a:t>
            </a:r>
            <a:r>
              <a:rPr lang="en-US" b="0" i="0" u="none" strike="noStrike" cap="none" dirty="0">
                <a:solidFill>
                  <a:schemeClr val="tx1">
                    <a:lumMod val="75000"/>
                    <a:lumOff val="25000"/>
                  </a:schemeClr>
                </a:solidFill>
                <a:latin typeface="Cousine"/>
                <a:ea typeface="Cousine"/>
                <a:cs typeface="Cousine"/>
                <a:sym typeface="Cousine"/>
              </a:rPr>
              <a:t>3</a:t>
            </a:r>
          </a:p>
        </p:txBody>
      </p:sp>
      <p:sp>
        <p:nvSpPr>
          <p:cNvPr id="11" name="Shape 93"/>
          <p:cNvSpPr/>
          <p:nvPr/>
        </p:nvSpPr>
        <p:spPr>
          <a:xfrm>
            <a:off x="6444208" y="3696811"/>
            <a:ext cx="2452123" cy="45098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usine"/>
              <a:buNone/>
            </a:pPr>
            <a:r>
              <a:rPr lang="en-US" b="0" i="0" u="none" strike="noStrike" cap="none" dirty="0" smtClean="0">
                <a:solidFill>
                  <a:schemeClr val="tx1">
                    <a:lumMod val="75000"/>
                    <a:lumOff val="25000"/>
                  </a:schemeClr>
                </a:solidFill>
                <a:latin typeface="Malgun Gothic (Body)"/>
                <a:ea typeface="Cousine"/>
                <a:cs typeface="Cousine"/>
                <a:sym typeface="Cousine"/>
              </a:rPr>
              <a:t>Advisor </a:t>
            </a:r>
            <a:endParaRPr lang="en-US" b="0" i="0" u="none" strike="noStrike" cap="none" dirty="0">
              <a:solidFill>
                <a:schemeClr val="tx1">
                  <a:lumMod val="75000"/>
                  <a:lumOff val="25000"/>
                </a:schemeClr>
              </a:solidFill>
              <a:latin typeface="Malgun Gothic (Body)"/>
              <a:ea typeface="Cousine"/>
              <a:cs typeface="Cousine"/>
              <a:sym typeface="Cousine"/>
            </a:endParaRPr>
          </a:p>
          <a:p>
            <a:pPr marL="0" marR="0" lvl="0" indent="0" algn="l" rtl="0">
              <a:lnSpc>
                <a:spcPct val="100000"/>
              </a:lnSpc>
              <a:spcBef>
                <a:spcPts val="0"/>
              </a:spcBef>
              <a:spcAft>
                <a:spcPts val="0"/>
              </a:spcAft>
              <a:buClr>
                <a:schemeClr val="lt1"/>
              </a:buClr>
              <a:buSzPct val="25000"/>
              <a:buFont typeface="Cousine"/>
              <a:buNone/>
            </a:pPr>
            <a:r>
              <a:rPr lang="en-US" b="0" i="0" u="none" strike="noStrike" cap="none" dirty="0" err="1" smtClean="0">
                <a:solidFill>
                  <a:schemeClr val="tx1">
                    <a:lumMod val="75000"/>
                    <a:lumOff val="25000"/>
                  </a:schemeClr>
                </a:solidFill>
                <a:latin typeface="Malgun Gothic (Body)"/>
                <a:ea typeface="Cousine"/>
                <a:cs typeface="Cousine"/>
                <a:sym typeface="Cousine"/>
              </a:rPr>
              <a:t>Dr.Esam</a:t>
            </a:r>
            <a:r>
              <a:rPr lang="en-US" b="0" i="0" u="none" strike="noStrike" cap="none" dirty="0" smtClean="0">
                <a:solidFill>
                  <a:schemeClr val="tx1">
                    <a:lumMod val="75000"/>
                    <a:lumOff val="25000"/>
                  </a:schemeClr>
                </a:solidFill>
                <a:latin typeface="Malgun Gothic (Body)"/>
                <a:ea typeface="Cousine"/>
                <a:cs typeface="Cousine"/>
                <a:sym typeface="Cousine"/>
              </a:rPr>
              <a:t> </a:t>
            </a:r>
            <a:r>
              <a:rPr lang="en-US" b="0" i="0" u="none" strike="noStrike" cap="none" dirty="0" err="1">
                <a:solidFill>
                  <a:schemeClr val="tx1">
                    <a:lumMod val="75000"/>
                    <a:lumOff val="25000"/>
                  </a:schemeClr>
                </a:solidFill>
                <a:latin typeface="Malgun Gothic (Body)"/>
                <a:ea typeface="Cousine"/>
                <a:cs typeface="Cousine"/>
                <a:sym typeface="Cousine"/>
              </a:rPr>
              <a:t>Jassim</a:t>
            </a:r>
            <a:endParaRPr lang="en-US" b="0" i="0" u="none" strike="noStrike" cap="none" dirty="0">
              <a:solidFill>
                <a:schemeClr val="tx1">
                  <a:lumMod val="75000"/>
                  <a:lumOff val="25000"/>
                </a:schemeClr>
              </a:solidFill>
              <a:latin typeface="Malgun Gothic (Body)"/>
              <a:ea typeface="Cousine"/>
              <a:cs typeface="Cousine"/>
              <a:sym typeface="Cousine"/>
            </a:endParaRPr>
          </a:p>
        </p:txBody>
      </p:sp>
      <p:sp>
        <p:nvSpPr>
          <p:cNvPr id="12" name="Shape 96"/>
          <p:cNvSpPr/>
          <p:nvPr/>
        </p:nvSpPr>
        <p:spPr>
          <a:xfrm>
            <a:off x="6444208" y="4374720"/>
            <a:ext cx="2974784" cy="6980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usine"/>
              <a:buNone/>
            </a:pPr>
            <a:r>
              <a:rPr lang="en-US" dirty="0" smtClean="0">
                <a:solidFill>
                  <a:schemeClr val="tx1">
                    <a:lumMod val="75000"/>
                    <a:lumOff val="25000"/>
                  </a:schemeClr>
                </a:solidFill>
                <a:latin typeface="Malgun Gothic (Body)"/>
                <a:ea typeface="Cousine"/>
                <a:cs typeface="Cousine"/>
                <a:sym typeface="Cousine"/>
              </a:rPr>
              <a:t>Co-</a:t>
            </a:r>
            <a:r>
              <a:rPr lang="en-US" b="0" i="0" u="none" strike="noStrike" cap="none" dirty="0" smtClean="0">
                <a:solidFill>
                  <a:schemeClr val="tx1">
                    <a:lumMod val="75000"/>
                    <a:lumOff val="25000"/>
                  </a:schemeClr>
                </a:solidFill>
                <a:latin typeface="Malgun Gothic (Body)"/>
                <a:ea typeface="Cousine"/>
                <a:cs typeface="Cousine"/>
                <a:sym typeface="Cousine"/>
              </a:rPr>
              <a:t>Advisor </a:t>
            </a:r>
            <a:endParaRPr lang="en-US" b="0" i="0" u="none" strike="noStrike" cap="none" dirty="0">
              <a:solidFill>
                <a:schemeClr val="tx1">
                  <a:lumMod val="75000"/>
                  <a:lumOff val="25000"/>
                </a:schemeClr>
              </a:solidFill>
              <a:latin typeface="Malgun Gothic (Body)"/>
              <a:ea typeface="Cousine"/>
              <a:cs typeface="Cousine"/>
              <a:sym typeface="Cousine"/>
            </a:endParaRPr>
          </a:p>
          <a:p>
            <a:pPr marL="0" marR="0" lvl="0" indent="0" algn="l" rtl="0">
              <a:lnSpc>
                <a:spcPct val="100000"/>
              </a:lnSpc>
              <a:spcBef>
                <a:spcPts val="0"/>
              </a:spcBef>
              <a:spcAft>
                <a:spcPts val="0"/>
              </a:spcAft>
              <a:buClr>
                <a:schemeClr val="lt1"/>
              </a:buClr>
              <a:buSzPct val="25000"/>
              <a:buFont typeface="Cousine"/>
              <a:buNone/>
            </a:pPr>
            <a:r>
              <a:rPr lang="en-US" b="0" i="0" u="none" strike="noStrike" cap="none" dirty="0" err="1">
                <a:solidFill>
                  <a:schemeClr val="tx1">
                    <a:lumMod val="75000"/>
                    <a:lumOff val="25000"/>
                  </a:schemeClr>
                </a:solidFill>
                <a:latin typeface="Malgun Gothic (Body)"/>
                <a:ea typeface="Cousine"/>
                <a:cs typeface="Cousine"/>
                <a:sym typeface="Cousine"/>
              </a:rPr>
              <a:t>Dr.</a:t>
            </a:r>
            <a:r>
              <a:rPr lang="en-US" dirty="0" err="1">
                <a:solidFill>
                  <a:schemeClr val="tx1">
                    <a:lumMod val="75000"/>
                    <a:lumOff val="25000"/>
                  </a:schemeClr>
                </a:solidFill>
                <a:latin typeface="Malgun Gothic (Body)"/>
                <a:ea typeface="Cousine"/>
                <a:cs typeface="Cousine"/>
                <a:sym typeface="Cousine"/>
              </a:rPr>
              <a:t>Nader</a:t>
            </a:r>
            <a:r>
              <a:rPr lang="en-US" b="0" i="0" u="none" strike="noStrike" cap="none" dirty="0">
                <a:solidFill>
                  <a:schemeClr val="tx1">
                    <a:lumMod val="75000"/>
                    <a:lumOff val="25000"/>
                  </a:schemeClr>
                </a:solidFill>
                <a:latin typeface="Malgun Gothic (Body)"/>
                <a:ea typeface="Cousine"/>
                <a:cs typeface="Cousine"/>
                <a:sym typeface="Cousine"/>
              </a:rPr>
              <a:t> </a:t>
            </a:r>
            <a:r>
              <a:rPr lang="en-US" dirty="0" err="1">
                <a:solidFill>
                  <a:schemeClr val="tx1">
                    <a:lumMod val="75000"/>
                    <a:lumOff val="25000"/>
                  </a:schemeClr>
                </a:solidFill>
                <a:latin typeface="Malgun Gothic (Body)"/>
                <a:ea typeface="Cousine"/>
                <a:cs typeface="Cousine"/>
                <a:sym typeface="Cousine"/>
              </a:rPr>
              <a:t>Sawalhi</a:t>
            </a:r>
            <a:endParaRPr lang="en-US" dirty="0">
              <a:solidFill>
                <a:schemeClr val="tx1">
                  <a:lumMod val="75000"/>
                  <a:lumOff val="25000"/>
                </a:schemeClr>
              </a:solidFill>
              <a:latin typeface="Malgun Gothic (Body)"/>
              <a:ea typeface="Cousine"/>
              <a:cs typeface="Cousine"/>
              <a:sym typeface="Cousine"/>
            </a:endParaRPr>
          </a:p>
        </p:txBody>
      </p:sp>
      <p:sp>
        <p:nvSpPr>
          <p:cNvPr id="13" name="Rectangle 12"/>
          <p:cNvSpPr/>
          <p:nvPr/>
        </p:nvSpPr>
        <p:spPr>
          <a:xfrm>
            <a:off x="2306850" y="1721719"/>
            <a:ext cx="4283968" cy="1200329"/>
          </a:xfrm>
          <a:prstGeom prst="rect">
            <a:avLst/>
          </a:prstGeom>
        </p:spPr>
        <p:txBody>
          <a:bodyPr wrap="square">
            <a:spAutoFit/>
          </a:bodyPr>
          <a:lstStyle/>
          <a:p>
            <a:pPr algn="ctr"/>
            <a:r>
              <a:rPr lang="en-US" dirty="0">
                <a:solidFill>
                  <a:schemeClr val="tx1">
                    <a:lumMod val="75000"/>
                    <a:lumOff val="25000"/>
                  </a:schemeClr>
                </a:solidFill>
                <a:latin typeface="Cousine"/>
                <a:ea typeface="Cousine"/>
                <a:cs typeface="Cousine"/>
                <a:sym typeface="Cousine"/>
              </a:rPr>
              <a:t>Design and Experimental Study on </a:t>
            </a:r>
            <a:endParaRPr lang="en-US" dirty="0" smtClean="0">
              <a:solidFill>
                <a:schemeClr val="tx1">
                  <a:lumMod val="75000"/>
                  <a:lumOff val="25000"/>
                </a:schemeClr>
              </a:solidFill>
              <a:latin typeface="Cousine"/>
              <a:ea typeface="Cousine"/>
              <a:cs typeface="Cousine"/>
              <a:sym typeface="Cousine"/>
            </a:endParaRPr>
          </a:p>
          <a:p>
            <a:pPr algn="ctr"/>
            <a:endParaRPr lang="en-US" dirty="0" smtClean="0">
              <a:solidFill>
                <a:schemeClr val="tx1">
                  <a:lumMod val="75000"/>
                  <a:lumOff val="25000"/>
                </a:schemeClr>
              </a:solidFill>
              <a:latin typeface="Cousine"/>
              <a:ea typeface="Cousine"/>
              <a:cs typeface="Cousine"/>
              <a:sym typeface="Cousine"/>
            </a:endParaRPr>
          </a:p>
          <a:p>
            <a:pPr algn="ctr"/>
            <a:r>
              <a:rPr lang="en-US" dirty="0">
                <a:solidFill>
                  <a:schemeClr val="tx1">
                    <a:lumMod val="75000"/>
                    <a:lumOff val="25000"/>
                  </a:schemeClr>
                </a:solidFill>
                <a:latin typeface="Cousine"/>
                <a:ea typeface="Cousine"/>
                <a:cs typeface="Cousine"/>
                <a:sym typeface="Cousine"/>
              </a:rPr>
              <a:t>A</a:t>
            </a:r>
            <a:r>
              <a:rPr lang="en-US" dirty="0" smtClean="0">
                <a:solidFill>
                  <a:schemeClr val="tx1">
                    <a:lumMod val="75000"/>
                    <a:lumOff val="25000"/>
                  </a:schemeClr>
                </a:solidFill>
                <a:latin typeface="Cousine"/>
                <a:ea typeface="Cousine"/>
                <a:cs typeface="Cousine"/>
                <a:sym typeface="Cousine"/>
              </a:rPr>
              <a:t>ir-Dehumidification </a:t>
            </a:r>
            <a:r>
              <a:rPr lang="en-US" dirty="0">
                <a:solidFill>
                  <a:schemeClr val="tx1">
                    <a:lumMod val="75000"/>
                    <a:lumOff val="25000"/>
                  </a:schemeClr>
                </a:solidFill>
                <a:latin typeface="Cousine"/>
                <a:ea typeface="Cousine"/>
                <a:cs typeface="Cousine"/>
                <a:sym typeface="Cousine"/>
              </a:rPr>
              <a:t>Performance using Supersonic Nozzle</a:t>
            </a:r>
            <a:endParaRPr lang="en-US" dirty="0">
              <a:solidFill>
                <a:schemeClr val="tx1">
                  <a:lumMod val="75000"/>
                  <a:lumOff val="25000"/>
                </a:schemeClr>
              </a:solidFill>
            </a:endParaRPr>
          </a:p>
        </p:txBody>
      </p:sp>
      <p:cxnSp>
        <p:nvCxnSpPr>
          <p:cNvPr id="16" name="Straight Connector 15"/>
          <p:cNvCxnSpPr/>
          <p:nvPr/>
        </p:nvCxnSpPr>
        <p:spPr>
          <a:xfrm>
            <a:off x="2555776" y="2211710"/>
            <a:ext cx="37444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152" y="1131590"/>
            <a:ext cx="1540783" cy="144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1" name="Shape 94"/>
          <p:cNvSpPr/>
          <p:nvPr/>
        </p:nvSpPr>
        <p:spPr>
          <a:xfrm>
            <a:off x="819997" y="83522"/>
            <a:ext cx="2095819" cy="89345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ousine"/>
              <a:buNone/>
            </a:pPr>
            <a:r>
              <a:rPr lang="en-US" sz="1050" b="1" i="0" u="none" strike="noStrike" cap="none" dirty="0">
                <a:solidFill>
                  <a:schemeClr val="tx1">
                    <a:lumMod val="75000"/>
                    <a:lumOff val="25000"/>
                  </a:schemeClr>
                </a:solidFill>
                <a:latin typeface="Cousine"/>
                <a:ea typeface="Cousine"/>
                <a:cs typeface="Cousine"/>
                <a:sym typeface="Cousine"/>
              </a:rPr>
              <a:t>ASSE4311-AsseIII/ME 106</a:t>
            </a:r>
          </a:p>
          <a:p>
            <a:pPr marL="0" marR="0" lvl="0" indent="0" algn="l" rtl="0">
              <a:lnSpc>
                <a:spcPct val="100000"/>
              </a:lnSpc>
              <a:spcBef>
                <a:spcPts val="0"/>
              </a:spcBef>
              <a:spcAft>
                <a:spcPts val="0"/>
              </a:spcAft>
              <a:buClr>
                <a:schemeClr val="lt1"/>
              </a:buClr>
              <a:buSzPct val="25000"/>
              <a:buFont typeface="Cousine"/>
              <a:buNone/>
            </a:pPr>
            <a:r>
              <a:rPr lang="en-US" sz="1100" dirty="0">
                <a:solidFill>
                  <a:schemeClr val="tx1">
                    <a:lumMod val="75000"/>
                    <a:lumOff val="25000"/>
                  </a:schemeClr>
                </a:solidFill>
                <a:latin typeface="Cousine"/>
                <a:ea typeface="Cousine"/>
                <a:cs typeface="Cousine"/>
                <a:sym typeface="Cousine"/>
              </a:rPr>
              <a:t>Final</a:t>
            </a:r>
            <a:r>
              <a:rPr lang="en-US" sz="1100" b="0" i="0" u="none" strike="noStrike" cap="none" dirty="0">
                <a:solidFill>
                  <a:schemeClr val="tx1">
                    <a:lumMod val="75000"/>
                    <a:lumOff val="25000"/>
                  </a:schemeClr>
                </a:solidFill>
                <a:latin typeface="Cousine"/>
                <a:ea typeface="Cousine"/>
                <a:cs typeface="Cousine"/>
                <a:sym typeface="Cousine"/>
              </a:rPr>
              <a:t> </a:t>
            </a:r>
            <a:r>
              <a:rPr lang="en-US" sz="1100" b="0" i="0" u="none" strike="noStrike" cap="none" dirty="0" smtClean="0">
                <a:solidFill>
                  <a:schemeClr val="tx1">
                    <a:lumMod val="75000"/>
                    <a:lumOff val="25000"/>
                  </a:schemeClr>
                </a:solidFill>
                <a:latin typeface="Cousine"/>
                <a:ea typeface="Cousine"/>
                <a:cs typeface="Cousine"/>
                <a:sym typeface="Cousine"/>
              </a:rPr>
              <a:t>Presentation</a:t>
            </a:r>
            <a:endParaRPr lang="en-US" sz="1100" b="0" i="0" u="none" strike="noStrike" cap="none" dirty="0">
              <a:solidFill>
                <a:schemeClr val="tx1">
                  <a:lumMod val="75000"/>
                  <a:lumOff val="25000"/>
                </a:schemeClr>
              </a:solidFill>
              <a:latin typeface="Cousine"/>
              <a:ea typeface="Cousine"/>
              <a:cs typeface="Cousine"/>
              <a:sym typeface="Cousine"/>
            </a:endParaRPr>
          </a:p>
          <a:p>
            <a:pPr marL="0" marR="0" lvl="0" indent="0" algn="l" rtl="0">
              <a:lnSpc>
                <a:spcPct val="100000"/>
              </a:lnSpc>
              <a:spcBef>
                <a:spcPts val="0"/>
              </a:spcBef>
              <a:spcAft>
                <a:spcPts val="0"/>
              </a:spcAft>
              <a:buClr>
                <a:schemeClr val="lt1"/>
              </a:buClr>
              <a:buSzPct val="25000"/>
              <a:buFont typeface="Cousine"/>
              <a:buNone/>
            </a:pPr>
            <a:r>
              <a:rPr lang="en-US" sz="1100" b="0" i="0" u="none" strike="noStrike" cap="none" dirty="0" smtClean="0">
                <a:solidFill>
                  <a:schemeClr val="tx1">
                    <a:lumMod val="75000"/>
                    <a:lumOff val="25000"/>
                  </a:schemeClr>
                </a:solidFill>
                <a:latin typeface="Cousine"/>
                <a:ea typeface="Cousine"/>
                <a:cs typeface="Cousine"/>
                <a:sym typeface="Cousine"/>
              </a:rPr>
              <a:t>5/29/2017</a:t>
            </a:r>
            <a:endParaRPr lang="en-US" sz="1100" b="0" i="0" u="none" strike="noStrike" cap="none" dirty="0">
              <a:solidFill>
                <a:schemeClr val="tx1">
                  <a:lumMod val="75000"/>
                  <a:lumOff val="25000"/>
                </a:schemeClr>
              </a:solidFill>
              <a:latin typeface="Cousine"/>
              <a:ea typeface="Cousine"/>
              <a:cs typeface="Cousine"/>
              <a:sym typeface="Cousine"/>
            </a:endParaRPr>
          </a:p>
          <a:p>
            <a:pPr marL="0" marR="0" lvl="0" indent="0" algn="l" rtl="0">
              <a:lnSpc>
                <a:spcPct val="100000"/>
              </a:lnSpc>
              <a:spcBef>
                <a:spcPts val="0"/>
              </a:spcBef>
              <a:spcAft>
                <a:spcPts val="0"/>
              </a:spcAft>
              <a:buClr>
                <a:srgbClr val="000000"/>
              </a:buClr>
              <a:buFont typeface="Arial"/>
              <a:buNone/>
            </a:pPr>
            <a:endParaRPr sz="1600" b="0" i="0" u="none" strike="noStrike" cap="none" dirty="0">
              <a:solidFill>
                <a:schemeClr val="tx1">
                  <a:lumMod val="75000"/>
                  <a:lumOff val="25000"/>
                </a:schemeClr>
              </a:solidFill>
              <a:latin typeface="Cousine"/>
              <a:ea typeface="Cousine"/>
              <a:cs typeface="Cousine"/>
              <a:sym typeface="Cousine"/>
            </a:endParaRPr>
          </a:p>
        </p:txBody>
      </p:sp>
      <p:sp>
        <p:nvSpPr>
          <p:cNvPr id="22" name="Shape 95"/>
          <p:cNvSpPr/>
          <p:nvPr/>
        </p:nvSpPr>
        <p:spPr>
          <a:xfrm>
            <a:off x="179512" y="83522"/>
            <a:ext cx="640485" cy="528335"/>
          </a:xfrm>
          <a:custGeom>
            <a:avLst/>
            <a:gdLst/>
            <a:ahLst/>
            <a:cxnLst/>
            <a:rect l="0" t="0" r="0" b="0"/>
            <a:pathLst>
              <a:path w="120000" h="120000" extrusionOk="0">
                <a:moveTo>
                  <a:pt x="111365" y="42080"/>
                </a:moveTo>
                <a:lnTo>
                  <a:pt x="112909" y="43067"/>
                </a:lnTo>
                <a:lnTo>
                  <a:pt x="113675" y="43729"/>
                </a:lnTo>
                <a:lnTo>
                  <a:pt x="114448" y="44384"/>
                </a:lnTo>
                <a:lnTo>
                  <a:pt x="113523" y="44715"/>
                </a:lnTo>
                <a:lnTo>
                  <a:pt x="112751" y="45039"/>
                </a:lnTo>
                <a:lnTo>
                  <a:pt x="111523" y="45863"/>
                </a:lnTo>
                <a:lnTo>
                  <a:pt x="111365" y="42080"/>
                </a:lnTo>
                <a:close/>
                <a:moveTo>
                  <a:pt x="115372" y="45701"/>
                </a:moveTo>
                <a:lnTo>
                  <a:pt x="115834" y="46688"/>
                </a:lnTo>
                <a:lnTo>
                  <a:pt x="114758" y="46850"/>
                </a:lnTo>
                <a:lnTo>
                  <a:pt x="113675" y="47343"/>
                </a:lnTo>
                <a:lnTo>
                  <a:pt x="112599" y="47836"/>
                </a:lnTo>
                <a:lnTo>
                  <a:pt x="111523" y="48660"/>
                </a:lnTo>
                <a:lnTo>
                  <a:pt x="111523" y="47181"/>
                </a:lnTo>
                <a:lnTo>
                  <a:pt x="113372" y="46357"/>
                </a:lnTo>
                <a:lnTo>
                  <a:pt x="114448" y="46026"/>
                </a:lnTo>
                <a:lnTo>
                  <a:pt x="115372" y="45701"/>
                </a:lnTo>
                <a:close/>
                <a:moveTo>
                  <a:pt x="116296" y="48660"/>
                </a:moveTo>
                <a:lnTo>
                  <a:pt x="116448" y="49971"/>
                </a:lnTo>
                <a:lnTo>
                  <a:pt x="115372" y="50464"/>
                </a:lnTo>
                <a:lnTo>
                  <a:pt x="114448" y="50957"/>
                </a:lnTo>
                <a:lnTo>
                  <a:pt x="113061" y="51943"/>
                </a:lnTo>
                <a:lnTo>
                  <a:pt x="111675" y="52930"/>
                </a:lnTo>
                <a:lnTo>
                  <a:pt x="111675" y="52274"/>
                </a:lnTo>
                <a:lnTo>
                  <a:pt x="111523" y="50464"/>
                </a:lnTo>
                <a:lnTo>
                  <a:pt x="112599" y="49971"/>
                </a:lnTo>
                <a:lnTo>
                  <a:pt x="116144" y="48822"/>
                </a:lnTo>
                <a:lnTo>
                  <a:pt x="116296" y="48660"/>
                </a:lnTo>
                <a:close/>
                <a:moveTo>
                  <a:pt x="116606" y="51943"/>
                </a:moveTo>
                <a:lnTo>
                  <a:pt x="116606" y="52930"/>
                </a:lnTo>
                <a:lnTo>
                  <a:pt x="116606" y="53423"/>
                </a:lnTo>
                <a:lnTo>
                  <a:pt x="115372" y="53916"/>
                </a:lnTo>
                <a:lnTo>
                  <a:pt x="113986" y="54740"/>
                </a:lnTo>
                <a:lnTo>
                  <a:pt x="112751" y="55727"/>
                </a:lnTo>
                <a:lnTo>
                  <a:pt x="111675" y="56713"/>
                </a:lnTo>
                <a:lnTo>
                  <a:pt x="111675" y="54085"/>
                </a:lnTo>
                <a:lnTo>
                  <a:pt x="113061" y="53592"/>
                </a:lnTo>
                <a:lnTo>
                  <a:pt x="114448" y="52930"/>
                </a:lnTo>
                <a:lnTo>
                  <a:pt x="116606" y="51943"/>
                </a:lnTo>
                <a:close/>
                <a:moveTo>
                  <a:pt x="116606" y="55396"/>
                </a:moveTo>
                <a:lnTo>
                  <a:pt x="116448" y="57206"/>
                </a:lnTo>
                <a:lnTo>
                  <a:pt x="115986" y="57368"/>
                </a:lnTo>
                <a:lnTo>
                  <a:pt x="115524" y="57537"/>
                </a:lnTo>
                <a:lnTo>
                  <a:pt x="114600" y="58192"/>
                </a:lnTo>
                <a:lnTo>
                  <a:pt x="113213" y="59017"/>
                </a:lnTo>
                <a:lnTo>
                  <a:pt x="111827" y="59672"/>
                </a:lnTo>
                <a:lnTo>
                  <a:pt x="111827" y="57861"/>
                </a:lnTo>
                <a:lnTo>
                  <a:pt x="113061" y="57537"/>
                </a:lnTo>
                <a:lnTo>
                  <a:pt x="114296" y="56875"/>
                </a:lnTo>
                <a:lnTo>
                  <a:pt x="115372" y="56058"/>
                </a:lnTo>
                <a:lnTo>
                  <a:pt x="116606" y="55396"/>
                </a:lnTo>
                <a:close/>
                <a:moveTo>
                  <a:pt x="115834" y="59341"/>
                </a:moveTo>
                <a:lnTo>
                  <a:pt x="115220" y="60658"/>
                </a:lnTo>
                <a:lnTo>
                  <a:pt x="114448" y="61976"/>
                </a:lnTo>
                <a:lnTo>
                  <a:pt x="113213" y="63124"/>
                </a:lnTo>
                <a:lnTo>
                  <a:pt x="111985" y="64272"/>
                </a:lnTo>
                <a:lnTo>
                  <a:pt x="111827" y="60496"/>
                </a:lnTo>
                <a:lnTo>
                  <a:pt x="113061" y="60327"/>
                </a:lnTo>
                <a:lnTo>
                  <a:pt x="114448" y="59834"/>
                </a:lnTo>
                <a:lnTo>
                  <a:pt x="115834" y="59341"/>
                </a:lnTo>
                <a:close/>
                <a:moveTo>
                  <a:pt x="18795" y="34190"/>
                </a:moveTo>
                <a:lnTo>
                  <a:pt x="23258" y="34359"/>
                </a:lnTo>
                <a:lnTo>
                  <a:pt x="27727" y="34359"/>
                </a:lnTo>
                <a:lnTo>
                  <a:pt x="27417" y="35838"/>
                </a:lnTo>
                <a:lnTo>
                  <a:pt x="27265" y="37642"/>
                </a:lnTo>
                <a:lnTo>
                  <a:pt x="27113" y="41094"/>
                </a:lnTo>
                <a:lnTo>
                  <a:pt x="26955" y="50957"/>
                </a:lnTo>
                <a:lnTo>
                  <a:pt x="26955" y="60820"/>
                </a:lnTo>
                <a:lnTo>
                  <a:pt x="27113" y="70852"/>
                </a:lnTo>
                <a:lnTo>
                  <a:pt x="24492" y="71177"/>
                </a:lnTo>
                <a:lnTo>
                  <a:pt x="24492" y="71015"/>
                </a:lnTo>
                <a:lnTo>
                  <a:pt x="25264" y="69697"/>
                </a:lnTo>
                <a:lnTo>
                  <a:pt x="25878" y="68387"/>
                </a:lnTo>
                <a:lnTo>
                  <a:pt x="26341" y="66907"/>
                </a:lnTo>
                <a:lnTo>
                  <a:pt x="26492" y="66083"/>
                </a:lnTo>
                <a:lnTo>
                  <a:pt x="26492" y="65259"/>
                </a:lnTo>
                <a:lnTo>
                  <a:pt x="26341" y="64934"/>
                </a:lnTo>
                <a:lnTo>
                  <a:pt x="26030" y="64766"/>
                </a:lnTo>
                <a:lnTo>
                  <a:pt x="25726" y="64766"/>
                </a:lnTo>
                <a:lnTo>
                  <a:pt x="25416" y="64934"/>
                </a:lnTo>
                <a:lnTo>
                  <a:pt x="24030" y="67400"/>
                </a:lnTo>
                <a:lnTo>
                  <a:pt x="22795" y="69866"/>
                </a:lnTo>
                <a:lnTo>
                  <a:pt x="21719" y="71346"/>
                </a:lnTo>
                <a:lnTo>
                  <a:pt x="19719" y="71508"/>
                </a:lnTo>
                <a:lnTo>
                  <a:pt x="19719" y="71508"/>
                </a:lnTo>
                <a:lnTo>
                  <a:pt x="20181" y="70190"/>
                </a:lnTo>
                <a:lnTo>
                  <a:pt x="20643" y="69042"/>
                </a:lnTo>
                <a:lnTo>
                  <a:pt x="21105" y="67562"/>
                </a:lnTo>
                <a:lnTo>
                  <a:pt x="21719" y="66245"/>
                </a:lnTo>
                <a:lnTo>
                  <a:pt x="22492" y="64934"/>
                </a:lnTo>
                <a:lnTo>
                  <a:pt x="22954" y="64441"/>
                </a:lnTo>
                <a:lnTo>
                  <a:pt x="23568" y="64110"/>
                </a:lnTo>
                <a:lnTo>
                  <a:pt x="23720" y="63948"/>
                </a:lnTo>
                <a:lnTo>
                  <a:pt x="23720" y="63779"/>
                </a:lnTo>
                <a:lnTo>
                  <a:pt x="23568" y="63617"/>
                </a:lnTo>
                <a:lnTo>
                  <a:pt x="23416" y="63617"/>
                </a:lnTo>
                <a:lnTo>
                  <a:pt x="22795" y="63779"/>
                </a:lnTo>
                <a:lnTo>
                  <a:pt x="22181" y="63948"/>
                </a:lnTo>
                <a:lnTo>
                  <a:pt x="21257" y="64766"/>
                </a:lnTo>
                <a:lnTo>
                  <a:pt x="20333" y="65752"/>
                </a:lnTo>
                <a:lnTo>
                  <a:pt x="19719" y="66907"/>
                </a:lnTo>
                <a:lnTo>
                  <a:pt x="18947" y="68218"/>
                </a:lnTo>
                <a:lnTo>
                  <a:pt x="18332" y="69697"/>
                </a:lnTo>
                <a:lnTo>
                  <a:pt x="18022" y="70684"/>
                </a:lnTo>
                <a:lnTo>
                  <a:pt x="17712" y="71508"/>
                </a:lnTo>
                <a:lnTo>
                  <a:pt x="15250" y="71346"/>
                </a:lnTo>
                <a:lnTo>
                  <a:pt x="15864" y="69204"/>
                </a:lnTo>
                <a:lnTo>
                  <a:pt x="16788" y="67069"/>
                </a:lnTo>
                <a:lnTo>
                  <a:pt x="17870" y="65259"/>
                </a:lnTo>
                <a:lnTo>
                  <a:pt x="19098" y="63455"/>
                </a:lnTo>
                <a:lnTo>
                  <a:pt x="19098" y="63286"/>
                </a:lnTo>
                <a:lnTo>
                  <a:pt x="18947" y="63286"/>
                </a:lnTo>
                <a:lnTo>
                  <a:pt x="18022" y="63779"/>
                </a:lnTo>
                <a:lnTo>
                  <a:pt x="17098" y="64603"/>
                </a:lnTo>
                <a:lnTo>
                  <a:pt x="16326" y="65428"/>
                </a:lnTo>
                <a:lnTo>
                  <a:pt x="15560" y="66414"/>
                </a:lnTo>
                <a:lnTo>
                  <a:pt x="14939" y="67562"/>
                </a:lnTo>
                <a:lnTo>
                  <a:pt x="14477" y="68711"/>
                </a:lnTo>
                <a:lnTo>
                  <a:pt x="13711" y="71015"/>
                </a:lnTo>
                <a:lnTo>
                  <a:pt x="13091" y="71015"/>
                </a:lnTo>
                <a:lnTo>
                  <a:pt x="11242" y="70521"/>
                </a:lnTo>
                <a:lnTo>
                  <a:pt x="11705" y="70028"/>
                </a:lnTo>
                <a:lnTo>
                  <a:pt x="12015" y="69373"/>
                </a:lnTo>
                <a:lnTo>
                  <a:pt x="12629" y="67725"/>
                </a:lnTo>
                <a:lnTo>
                  <a:pt x="13401" y="66245"/>
                </a:lnTo>
                <a:lnTo>
                  <a:pt x="14477" y="64110"/>
                </a:lnTo>
                <a:lnTo>
                  <a:pt x="15098" y="62962"/>
                </a:lnTo>
                <a:lnTo>
                  <a:pt x="15250" y="61807"/>
                </a:lnTo>
                <a:lnTo>
                  <a:pt x="15250" y="61644"/>
                </a:lnTo>
                <a:lnTo>
                  <a:pt x="14939" y="61644"/>
                </a:lnTo>
                <a:lnTo>
                  <a:pt x="14477" y="61976"/>
                </a:lnTo>
                <a:lnTo>
                  <a:pt x="13863" y="62300"/>
                </a:lnTo>
                <a:lnTo>
                  <a:pt x="12939" y="63455"/>
                </a:lnTo>
                <a:lnTo>
                  <a:pt x="12167" y="64603"/>
                </a:lnTo>
                <a:lnTo>
                  <a:pt x="11553" y="65752"/>
                </a:lnTo>
                <a:lnTo>
                  <a:pt x="11090" y="66738"/>
                </a:lnTo>
                <a:lnTo>
                  <a:pt x="10476" y="67893"/>
                </a:lnTo>
                <a:lnTo>
                  <a:pt x="10318" y="69042"/>
                </a:lnTo>
                <a:lnTo>
                  <a:pt x="10318" y="69697"/>
                </a:lnTo>
                <a:lnTo>
                  <a:pt x="10476" y="70190"/>
                </a:lnTo>
                <a:lnTo>
                  <a:pt x="9090" y="69535"/>
                </a:lnTo>
                <a:lnTo>
                  <a:pt x="7704" y="68711"/>
                </a:lnTo>
                <a:lnTo>
                  <a:pt x="8008" y="68218"/>
                </a:lnTo>
                <a:lnTo>
                  <a:pt x="8780" y="66083"/>
                </a:lnTo>
                <a:lnTo>
                  <a:pt x="9856" y="64110"/>
                </a:lnTo>
                <a:lnTo>
                  <a:pt x="11090" y="61976"/>
                </a:lnTo>
                <a:lnTo>
                  <a:pt x="11863" y="60989"/>
                </a:lnTo>
                <a:lnTo>
                  <a:pt x="12477" y="60165"/>
                </a:lnTo>
                <a:lnTo>
                  <a:pt x="12629" y="59834"/>
                </a:lnTo>
                <a:lnTo>
                  <a:pt x="12629" y="59672"/>
                </a:lnTo>
                <a:lnTo>
                  <a:pt x="12167" y="59672"/>
                </a:lnTo>
                <a:lnTo>
                  <a:pt x="10166" y="61151"/>
                </a:lnTo>
                <a:lnTo>
                  <a:pt x="9242" y="62138"/>
                </a:lnTo>
                <a:lnTo>
                  <a:pt x="8318" y="63124"/>
                </a:lnTo>
                <a:lnTo>
                  <a:pt x="7083" y="65097"/>
                </a:lnTo>
                <a:lnTo>
                  <a:pt x="6469" y="66245"/>
                </a:lnTo>
                <a:lnTo>
                  <a:pt x="6159" y="67231"/>
                </a:lnTo>
                <a:lnTo>
                  <a:pt x="5393" y="66414"/>
                </a:lnTo>
                <a:lnTo>
                  <a:pt x="4773" y="65590"/>
                </a:lnTo>
                <a:lnTo>
                  <a:pt x="4931" y="65259"/>
                </a:lnTo>
                <a:lnTo>
                  <a:pt x="5393" y="64110"/>
                </a:lnTo>
                <a:lnTo>
                  <a:pt x="5855" y="62962"/>
                </a:lnTo>
                <a:lnTo>
                  <a:pt x="7242" y="60820"/>
                </a:lnTo>
                <a:lnTo>
                  <a:pt x="8780" y="59017"/>
                </a:lnTo>
                <a:lnTo>
                  <a:pt x="9394" y="57861"/>
                </a:lnTo>
                <a:lnTo>
                  <a:pt x="10014" y="56875"/>
                </a:lnTo>
                <a:lnTo>
                  <a:pt x="10014" y="56551"/>
                </a:lnTo>
                <a:lnTo>
                  <a:pt x="9704" y="56382"/>
                </a:lnTo>
                <a:lnTo>
                  <a:pt x="9090" y="56551"/>
                </a:lnTo>
                <a:lnTo>
                  <a:pt x="8470" y="56875"/>
                </a:lnTo>
                <a:lnTo>
                  <a:pt x="7704" y="57206"/>
                </a:lnTo>
                <a:lnTo>
                  <a:pt x="7083" y="57861"/>
                </a:lnTo>
                <a:lnTo>
                  <a:pt x="6007" y="59017"/>
                </a:lnTo>
                <a:lnTo>
                  <a:pt x="5235" y="60165"/>
                </a:lnTo>
                <a:lnTo>
                  <a:pt x="4311" y="61151"/>
                </a:lnTo>
                <a:lnTo>
                  <a:pt x="3545" y="62469"/>
                </a:lnTo>
                <a:lnTo>
                  <a:pt x="3234" y="60820"/>
                </a:lnTo>
                <a:lnTo>
                  <a:pt x="3386" y="60327"/>
                </a:lnTo>
                <a:lnTo>
                  <a:pt x="4007" y="59179"/>
                </a:lnTo>
                <a:lnTo>
                  <a:pt x="4621" y="57861"/>
                </a:lnTo>
                <a:lnTo>
                  <a:pt x="6317" y="55396"/>
                </a:lnTo>
                <a:lnTo>
                  <a:pt x="8008" y="52930"/>
                </a:lnTo>
                <a:lnTo>
                  <a:pt x="8008" y="52605"/>
                </a:lnTo>
                <a:lnTo>
                  <a:pt x="7856" y="52605"/>
                </a:lnTo>
                <a:lnTo>
                  <a:pt x="6469" y="53423"/>
                </a:lnTo>
                <a:lnTo>
                  <a:pt x="5393" y="54409"/>
                </a:lnTo>
                <a:lnTo>
                  <a:pt x="4311" y="55396"/>
                </a:lnTo>
                <a:lnTo>
                  <a:pt x="3234" y="56713"/>
                </a:lnTo>
                <a:lnTo>
                  <a:pt x="2924" y="57044"/>
                </a:lnTo>
                <a:lnTo>
                  <a:pt x="3082" y="54247"/>
                </a:lnTo>
                <a:lnTo>
                  <a:pt x="3082" y="53916"/>
                </a:lnTo>
                <a:lnTo>
                  <a:pt x="3848" y="52930"/>
                </a:lnTo>
                <a:lnTo>
                  <a:pt x="4621" y="51943"/>
                </a:lnTo>
                <a:lnTo>
                  <a:pt x="5393" y="50957"/>
                </a:lnTo>
                <a:lnTo>
                  <a:pt x="6007" y="49809"/>
                </a:lnTo>
                <a:lnTo>
                  <a:pt x="6007" y="49647"/>
                </a:lnTo>
                <a:lnTo>
                  <a:pt x="6007" y="49478"/>
                </a:lnTo>
                <a:lnTo>
                  <a:pt x="5697" y="49478"/>
                </a:lnTo>
                <a:lnTo>
                  <a:pt x="4621" y="50302"/>
                </a:lnTo>
                <a:lnTo>
                  <a:pt x="3234" y="51288"/>
                </a:lnTo>
                <a:lnTo>
                  <a:pt x="3545" y="49153"/>
                </a:lnTo>
                <a:lnTo>
                  <a:pt x="3848" y="47012"/>
                </a:lnTo>
                <a:lnTo>
                  <a:pt x="4311" y="44877"/>
                </a:lnTo>
                <a:lnTo>
                  <a:pt x="4931" y="42904"/>
                </a:lnTo>
                <a:lnTo>
                  <a:pt x="5855" y="41094"/>
                </a:lnTo>
                <a:lnTo>
                  <a:pt x="7083" y="39452"/>
                </a:lnTo>
                <a:lnTo>
                  <a:pt x="8470" y="37811"/>
                </a:lnTo>
                <a:lnTo>
                  <a:pt x="10318" y="36493"/>
                </a:lnTo>
                <a:lnTo>
                  <a:pt x="11242" y="35838"/>
                </a:lnTo>
                <a:lnTo>
                  <a:pt x="12167" y="35345"/>
                </a:lnTo>
                <a:lnTo>
                  <a:pt x="14325" y="34683"/>
                </a:lnTo>
                <a:lnTo>
                  <a:pt x="16484" y="34359"/>
                </a:lnTo>
                <a:lnTo>
                  <a:pt x="18795" y="34190"/>
                </a:lnTo>
                <a:close/>
                <a:moveTo>
                  <a:pt x="98894" y="11018"/>
                </a:moveTo>
                <a:lnTo>
                  <a:pt x="98894" y="13808"/>
                </a:lnTo>
                <a:lnTo>
                  <a:pt x="98736" y="19564"/>
                </a:lnTo>
                <a:lnTo>
                  <a:pt x="98736" y="22361"/>
                </a:lnTo>
                <a:lnTo>
                  <a:pt x="98894" y="25320"/>
                </a:lnTo>
                <a:lnTo>
                  <a:pt x="98894" y="28279"/>
                </a:lnTo>
                <a:lnTo>
                  <a:pt x="98894" y="31400"/>
                </a:lnTo>
                <a:lnTo>
                  <a:pt x="98432" y="37318"/>
                </a:lnTo>
                <a:lnTo>
                  <a:pt x="98273" y="40770"/>
                </a:lnTo>
                <a:lnTo>
                  <a:pt x="98273" y="44053"/>
                </a:lnTo>
                <a:lnTo>
                  <a:pt x="98273" y="50795"/>
                </a:lnTo>
                <a:lnTo>
                  <a:pt x="98273" y="63779"/>
                </a:lnTo>
                <a:lnTo>
                  <a:pt x="98121" y="76770"/>
                </a:lnTo>
                <a:lnTo>
                  <a:pt x="98273" y="82026"/>
                </a:lnTo>
                <a:lnTo>
                  <a:pt x="97507" y="82850"/>
                </a:lnTo>
                <a:lnTo>
                  <a:pt x="96735" y="83675"/>
                </a:lnTo>
                <a:lnTo>
                  <a:pt x="96121" y="84661"/>
                </a:lnTo>
                <a:lnTo>
                  <a:pt x="95659" y="85809"/>
                </a:lnTo>
                <a:lnTo>
                  <a:pt x="94576" y="87944"/>
                </a:lnTo>
                <a:lnTo>
                  <a:pt x="93810" y="90079"/>
                </a:lnTo>
                <a:lnTo>
                  <a:pt x="92576" y="89261"/>
                </a:lnTo>
                <a:lnTo>
                  <a:pt x="93348" y="87944"/>
                </a:lnTo>
                <a:lnTo>
                  <a:pt x="94114" y="86302"/>
                </a:lnTo>
                <a:lnTo>
                  <a:pt x="95039" y="83344"/>
                </a:lnTo>
                <a:lnTo>
                  <a:pt x="96121" y="80716"/>
                </a:lnTo>
                <a:lnTo>
                  <a:pt x="96425" y="79236"/>
                </a:lnTo>
                <a:lnTo>
                  <a:pt x="96735" y="77919"/>
                </a:lnTo>
                <a:lnTo>
                  <a:pt x="96735" y="77588"/>
                </a:lnTo>
                <a:lnTo>
                  <a:pt x="96583" y="77588"/>
                </a:lnTo>
                <a:lnTo>
                  <a:pt x="96121" y="77757"/>
                </a:lnTo>
                <a:lnTo>
                  <a:pt x="95659" y="78081"/>
                </a:lnTo>
                <a:lnTo>
                  <a:pt x="95197" y="78412"/>
                </a:lnTo>
                <a:lnTo>
                  <a:pt x="94887" y="78905"/>
                </a:lnTo>
                <a:lnTo>
                  <a:pt x="94424" y="80054"/>
                </a:lnTo>
                <a:lnTo>
                  <a:pt x="93962" y="81040"/>
                </a:lnTo>
                <a:lnTo>
                  <a:pt x="91962" y="85316"/>
                </a:lnTo>
                <a:lnTo>
                  <a:pt x="91190" y="86634"/>
                </a:lnTo>
                <a:lnTo>
                  <a:pt x="90728" y="88106"/>
                </a:lnTo>
                <a:lnTo>
                  <a:pt x="88727" y="86958"/>
                </a:lnTo>
                <a:lnTo>
                  <a:pt x="89189" y="86465"/>
                </a:lnTo>
                <a:lnTo>
                  <a:pt x="89651" y="85971"/>
                </a:lnTo>
                <a:lnTo>
                  <a:pt x="90265" y="84661"/>
                </a:lnTo>
                <a:lnTo>
                  <a:pt x="91190" y="81864"/>
                </a:lnTo>
                <a:lnTo>
                  <a:pt x="92886" y="78081"/>
                </a:lnTo>
                <a:lnTo>
                  <a:pt x="94735" y="74305"/>
                </a:lnTo>
                <a:lnTo>
                  <a:pt x="94735" y="74136"/>
                </a:lnTo>
                <a:lnTo>
                  <a:pt x="94576" y="73973"/>
                </a:lnTo>
                <a:lnTo>
                  <a:pt x="93652" y="74629"/>
                </a:lnTo>
                <a:lnTo>
                  <a:pt x="93038" y="75291"/>
                </a:lnTo>
                <a:lnTo>
                  <a:pt x="91804" y="76770"/>
                </a:lnTo>
                <a:lnTo>
                  <a:pt x="90728" y="78412"/>
                </a:lnTo>
                <a:lnTo>
                  <a:pt x="89955" y="80222"/>
                </a:lnTo>
                <a:lnTo>
                  <a:pt x="88417" y="83013"/>
                </a:lnTo>
                <a:lnTo>
                  <a:pt x="87803" y="84661"/>
                </a:lnTo>
                <a:lnTo>
                  <a:pt x="87493" y="85478"/>
                </a:lnTo>
                <a:lnTo>
                  <a:pt x="87493" y="86302"/>
                </a:lnTo>
                <a:lnTo>
                  <a:pt x="86258" y="85647"/>
                </a:lnTo>
                <a:lnTo>
                  <a:pt x="86416" y="85154"/>
                </a:lnTo>
                <a:lnTo>
                  <a:pt x="86568" y="84492"/>
                </a:lnTo>
                <a:lnTo>
                  <a:pt x="86879" y="83344"/>
                </a:lnTo>
                <a:lnTo>
                  <a:pt x="87341" y="82195"/>
                </a:lnTo>
                <a:lnTo>
                  <a:pt x="88265" y="80222"/>
                </a:lnTo>
                <a:lnTo>
                  <a:pt x="89031" y="78081"/>
                </a:lnTo>
                <a:lnTo>
                  <a:pt x="89651" y="75784"/>
                </a:lnTo>
                <a:lnTo>
                  <a:pt x="90265" y="73642"/>
                </a:lnTo>
                <a:lnTo>
                  <a:pt x="91190" y="71508"/>
                </a:lnTo>
                <a:lnTo>
                  <a:pt x="91190" y="71346"/>
                </a:lnTo>
                <a:lnTo>
                  <a:pt x="90879" y="71346"/>
                </a:lnTo>
                <a:lnTo>
                  <a:pt x="90265" y="71839"/>
                </a:lnTo>
                <a:lnTo>
                  <a:pt x="89651" y="72494"/>
                </a:lnTo>
                <a:lnTo>
                  <a:pt x="88569" y="73973"/>
                </a:lnTo>
                <a:lnTo>
                  <a:pt x="87803" y="75784"/>
                </a:lnTo>
                <a:lnTo>
                  <a:pt x="87182" y="77426"/>
                </a:lnTo>
                <a:lnTo>
                  <a:pt x="86416" y="79236"/>
                </a:lnTo>
                <a:lnTo>
                  <a:pt x="85492" y="81040"/>
                </a:lnTo>
                <a:lnTo>
                  <a:pt x="84720" y="82850"/>
                </a:lnTo>
                <a:lnTo>
                  <a:pt x="84568" y="83837"/>
                </a:lnTo>
                <a:lnTo>
                  <a:pt x="84410" y="84823"/>
                </a:lnTo>
                <a:lnTo>
                  <a:pt x="81485" y="83344"/>
                </a:lnTo>
                <a:lnTo>
                  <a:pt x="82257" y="82357"/>
                </a:lnTo>
                <a:lnTo>
                  <a:pt x="83023" y="81209"/>
                </a:lnTo>
                <a:lnTo>
                  <a:pt x="84258" y="78412"/>
                </a:lnTo>
                <a:lnTo>
                  <a:pt x="87182" y="71670"/>
                </a:lnTo>
                <a:lnTo>
                  <a:pt x="87182" y="71508"/>
                </a:lnTo>
                <a:lnTo>
                  <a:pt x="87182" y="71346"/>
                </a:lnTo>
                <a:lnTo>
                  <a:pt x="87031" y="71346"/>
                </a:lnTo>
                <a:lnTo>
                  <a:pt x="86879" y="71508"/>
                </a:lnTo>
                <a:lnTo>
                  <a:pt x="85182" y="74305"/>
                </a:lnTo>
                <a:lnTo>
                  <a:pt x="83485" y="77095"/>
                </a:lnTo>
                <a:lnTo>
                  <a:pt x="81947" y="80054"/>
                </a:lnTo>
                <a:lnTo>
                  <a:pt x="81175" y="81533"/>
                </a:lnTo>
                <a:lnTo>
                  <a:pt x="80713" y="83181"/>
                </a:lnTo>
                <a:lnTo>
                  <a:pt x="78250" y="81864"/>
                </a:lnTo>
                <a:lnTo>
                  <a:pt x="77788" y="81702"/>
                </a:lnTo>
                <a:lnTo>
                  <a:pt x="78098" y="80547"/>
                </a:lnTo>
                <a:lnTo>
                  <a:pt x="78864" y="78574"/>
                </a:lnTo>
                <a:lnTo>
                  <a:pt x="79788" y="76601"/>
                </a:lnTo>
                <a:lnTo>
                  <a:pt x="81175" y="73149"/>
                </a:lnTo>
                <a:lnTo>
                  <a:pt x="81947" y="71508"/>
                </a:lnTo>
                <a:lnTo>
                  <a:pt x="82871" y="69866"/>
                </a:lnTo>
                <a:lnTo>
                  <a:pt x="82871" y="69535"/>
                </a:lnTo>
                <a:lnTo>
                  <a:pt x="82719" y="69204"/>
                </a:lnTo>
                <a:lnTo>
                  <a:pt x="82099" y="69204"/>
                </a:lnTo>
                <a:lnTo>
                  <a:pt x="80871" y="70684"/>
                </a:lnTo>
                <a:lnTo>
                  <a:pt x="79788" y="72163"/>
                </a:lnTo>
                <a:lnTo>
                  <a:pt x="78864" y="73811"/>
                </a:lnTo>
                <a:lnTo>
                  <a:pt x="77940" y="75615"/>
                </a:lnTo>
                <a:lnTo>
                  <a:pt x="76712" y="77757"/>
                </a:lnTo>
                <a:lnTo>
                  <a:pt x="76092" y="79236"/>
                </a:lnTo>
                <a:lnTo>
                  <a:pt x="75629" y="80547"/>
                </a:lnTo>
                <a:lnTo>
                  <a:pt x="73781" y="79729"/>
                </a:lnTo>
                <a:lnTo>
                  <a:pt x="74243" y="78574"/>
                </a:lnTo>
                <a:lnTo>
                  <a:pt x="74553" y="77426"/>
                </a:lnTo>
                <a:lnTo>
                  <a:pt x="75167" y="75291"/>
                </a:lnTo>
                <a:lnTo>
                  <a:pt x="76712" y="72001"/>
                </a:lnTo>
                <a:lnTo>
                  <a:pt x="77478" y="70359"/>
                </a:lnTo>
                <a:lnTo>
                  <a:pt x="78402" y="68880"/>
                </a:lnTo>
                <a:lnTo>
                  <a:pt x="78560" y="68711"/>
                </a:lnTo>
                <a:lnTo>
                  <a:pt x="78402" y="68549"/>
                </a:lnTo>
                <a:lnTo>
                  <a:pt x="78250" y="68387"/>
                </a:lnTo>
                <a:lnTo>
                  <a:pt x="77940" y="68549"/>
                </a:lnTo>
                <a:lnTo>
                  <a:pt x="76864" y="69866"/>
                </a:lnTo>
                <a:lnTo>
                  <a:pt x="75788" y="71346"/>
                </a:lnTo>
                <a:lnTo>
                  <a:pt x="74863" y="72825"/>
                </a:lnTo>
                <a:lnTo>
                  <a:pt x="74091" y="74467"/>
                </a:lnTo>
                <a:lnTo>
                  <a:pt x="73015" y="76601"/>
                </a:lnTo>
                <a:lnTo>
                  <a:pt x="72553" y="77757"/>
                </a:lnTo>
                <a:lnTo>
                  <a:pt x="72395" y="79067"/>
                </a:lnTo>
                <a:lnTo>
                  <a:pt x="69470" y="77757"/>
                </a:lnTo>
                <a:lnTo>
                  <a:pt x="70394" y="75122"/>
                </a:lnTo>
                <a:lnTo>
                  <a:pt x="71629" y="72656"/>
                </a:lnTo>
                <a:lnTo>
                  <a:pt x="73015" y="69697"/>
                </a:lnTo>
                <a:lnTo>
                  <a:pt x="73781" y="68387"/>
                </a:lnTo>
                <a:lnTo>
                  <a:pt x="74705" y="67069"/>
                </a:lnTo>
                <a:lnTo>
                  <a:pt x="74705" y="66907"/>
                </a:lnTo>
                <a:lnTo>
                  <a:pt x="73939" y="67231"/>
                </a:lnTo>
                <a:lnTo>
                  <a:pt x="73319" y="67562"/>
                </a:lnTo>
                <a:lnTo>
                  <a:pt x="72705" y="68056"/>
                </a:lnTo>
                <a:lnTo>
                  <a:pt x="72243" y="68711"/>
                </a:lnTo>
                <a:lnTo>
                  <a:pt x="71318" y="70028"/>
                </a:lnTo>
                <a:lnTo>
                  <a:pt x="70546" y="71346"/>
                </a:lnTo>
                <a:lnTo>
                  <a:pt x="68856" y="74136"/>
                </a:lnTo>
                <a:lnTo>
                  <a:pt x="68083" y="75615"/>
                </a:lnTo>
                <a:lnTo>
                  <a:pt x="67773" y="76439"/>
                </a:lnTo>
                <a:lnTo>
                  <a:pt x="67621" y="77263"/>
                </a:lnTo>
                <a:lnTo>
                  <a:pt x="67311" y="77095"/>
                </a:lnTo>
                <a:lnTo>
                  <a:pt x="64849" y="76439"/>
                </a:lnTo>
                <a:lnTo>
                  <a:pt x="65621" y="74467"/>
                </a:lnTo>
                <a:lnTo>
                  <a:pt x="66387" y="72494"/>
                </a:lnTo>
                <a:lnTo>
                  <a:pt x="67932" y="69204"/>
                </a:lnTo>
                <a:lnTo>
                  <a:pt x="69470" y="66083"/>
                </a:lnTo>
                <a:lnTo>
                  <a:pt x="69470" y="65921"/>
                </a:lnTo>
                <a:lnTo>
                  <a:pt x="69318" y="65921"/>
                </a:lnTo>
                <a:lnTo>
                  <a:pt x="68235" y="67069"/>
                </a:lnTo>
                <a:lnTo>
                  <a:pt x="67159" y="68387"/>
                </a:lnTo>
                <a:lnTo>
                  <a:pt x="66387" y="69697"/>
                </a:lnTo>
                <a:lnTo>
                  <a:pt x="65463" y="71177"/>
                </a:lnTo>
                <a:lnTo>
                  <a:pt x="64235" y="73480"/>
                </a:lnTo>
                <a:lnTo>
                  <a:pt x="63614" y="74798"/>
                </a:lnTo>
                <a:lnTo>
                  <a:pt x="63152" y="76108"/>
                </a:lnTo>
                <a:lnTo>
                  <a:pt x="59765" y="75453"/>
                </a:lnTo>
                <a:lnTo>
                  <a:pt x="60841" y="73149"/>
                </a:lnTo>
                <a:lnTo>
                  <a:pt x="62076" y="70684"/>
                </a:lnTo>
                <a:lnTo>
                  <a:pt x="62690" y="69373"/>
                </a:lnTo>
                <a:lnTo>
                  <a:pt x="62690" y="68711"/>
                </a:lnTo>
                <a:lnTo>
                  <a:pt x="62690" y="68056"/>
                </a:lnTo>
                <a:lnTo>
                  <a:pt x="62690" y="67893"/>
                </a:lnTo>
                <a:lnTo>
                  <a:pt x="62538" y="67893"/>
                </a:lnTo>
                <a:lnTo>
                  <a:pt x="61924" y="68218"/>
                </a:lnTo>
                <a:lnTo>
                  <a:pt x="61462" y="68549"/>
                </a:lnTo>
                <a:lnTo>
                  <a:pt x="60538" y="69697"/>
                </a:lnTo>
                <a:lnTo>
                  <a:pt x="59765" y="70852"/>
                </a:lnTo>
                <a:lnTo>
                  <a:pt x="59151" y="72001"/>
                </a:lnTo>
                <a:lnTo>
                  <a:pt x="58227" y="73480"/>
                </a:lnTo>
                <a:lnTo>
                  <a:pt x="57917" y="74305"/>
                </a:lnTo>
                <a:lnTo>
                  <a:pt x="57455" y="75122"/>
                </a:lnTo>
                <a:lnTo>
                  <a:pt x="56530" y="74798"/>
                </a:lnTo>
                <a:lnTo>
                  <a:pt x="53758" y="74136"/>
                </a:lnTo>
                <a:lnTo>
                  <a:pt x="54682" y="72494"/>
                </a:lnTo>
                <a:lnTo>
                  <a:pt x="56530" y="69204"/>
                </a:lnTo>
                <a:lnTo>
                  <a:pt x="57607" y="67725"/>
                </a:lnTo>
                <a:lnTo>
                  <a:pt x="58531" y="66083"/>
                </a:lnTo>
                <a:lnTo>
                  <a:pt x="58689" y="65921"/>
                </a:lnTo>
                <a:lnTo>
                  <a:pt x="58689" y="65752"/>
                </a:lnTo>
                <a:lnTo>
                  <a:pt x="58379" y="65752"/>
                </a:lnTo>
                <a:lnTo>
                  <a:pt x="57144" y="66738"/>
                </a:lnTo>
                <a:lnTo>
                  <a:pt x="56068" y="67725"/>
                </a:lnTo>
                <a:lnTo>
                  <a:pt x="54992" y="68880"/>
                </a:lnTo>
                <a:lnTo>
                  <a:pt x="54220" y="70190"/>
                </a:lnTo>
                <a:lnTo>
                  <a:pt x="52985" y="71839"/>
                </a:lnTo>
                <a:lnTo>
                  <a:pt x="52371" y="72825"/>
                </a:lnTo>
                <a:lnTo>
                  <a:pt x="51909" y="73811"/>
                </a:lnTo>
                <a:lnTo>
                  <a:pt x="50213" y="73318"/>
                </a:lnTo>
                <a:lnTo>
                  <a:pt x="51137" y="71177"/>
                </a:lnTo>
                <a:lnTo>
                  <a:pt x="52371" y="69042"/>
                </a:lnTo>
                <a:lnTo>
                  <a:pt x="52985" y="68056"/>
                </a:lnTo>
                <a:lnTo>
                  <a:pt x="53758" y="67231"/>
                </a:lnTo>
                <a:lnTo>
                  <a:pt x="53758" y="67069"/>
                </a:lnTo>
                <a:lnTo>
                  <a:pt x="53758" y="66907"/>
                </a:lnTo>
                <a:lnTo>
                  <a:pt x="53606" y="66738"/>
                </a:lnTo>
                <a:lnTo>
                  <a:pt x="53447" y="66907"/>
                </a:lnTo>
                <a:lnTo>
                  <a:pt x="52371" y="67400"/>
                </a:lnTo>
                <a:lnTo>
                  <a:pt x="51447" y="68056"/>
                </a:lnTo>
                <a:lnTo>
                  <a:pt x="50675" y="68880"/>
                </a:lnTo>
                <a:lnTo>
                  <a:pt x="49909" y="69866"/>
                </a:lnTo>
                <a:lnTo>
                  <a:pt x="48985" y="71346"/>
                </a:lnTo>
                <a:lnTo>
                  <a:pt x="48212" y="72987"/>
                </a:lnTo>
                <a:lnTo>
                  <a:pt x="46212" y="72494"/>
                </a:lnTo>
                <a:lnTo>
                  <a:pt x="46826" y="71346"/>
                </a:lnTo>
                <a:lnTo>
                  <a:pt x="47446" y="70190"/>
                </a:lnTo>
                <a:lnTo>
                  <a:pt x="48370" y="68387"/>
                </a:lnTo>
                <a:lnTo>
                  <a:pt x="48833" y="67400"/>
                </a:lnTo>
                <a:lnTo>
                  <a:pt x="48833" y="66414"/>
                </a:lnTo>
                <a:lnTo>
                  <a:pt x="48674" y="66414"/>
                </a:lnTo>
                <a:lnTo>
                  <a:pt x="48060" y="66907"/>
                </a:lnTo>
                <a:lnTo>
                  <a:pt x="47288" y="67725"/>
                </a:lnTo>
                <a:lnTo>
                  <a:pt x="46364" y="69535"/>
                </a:lnTo>
                <a:lnTo>
                  <a:pt x="45439" y="70852"/>
                </a:lnTo>
                <a:lnTo>
                  <a:pt x="44977" y="71508"/>
                </a:lnTo>
                <a:lnTo>
                  <a:pt x="44673" y="72163"/>
                </a:lnTo>
                <a:lnTo>
                  <a:pt x="42053" y="71508"/>
                </a:lnTo>
                <a:lnTo>
                  <a:pt x="42363" y="70852"/>
                </a:lnTo>
                <a:lnTo>
                  <a:pt x="42977" y="69535"/>
                </a:lnTo>
                <a:lnTo>
                  <a:pt x="43591" y="68056"/>
                </a:lnTo>
                <a:lnTo>
                  <a:pt x="44673" y="65097"/>
                </a:lnTo>
                <a:lnTo>
                  <a:pt x="44673" y="64934"/>
                </a:lnTo>
                <a:lnTo>
                  <a:pt x="44515" y="64766"/>
                </a:lnTo>
                <a:lnTo>
                  <a:pt x="44363" y="64934"/>
                </a:lnTo>
                <a:lnTo>
                  <a:pt x="42825" y="66907"/>
                </a:lnTo>
                <a:lnTo>
                  <a:pt x="41280" y="68880"/>
                </a:lnTo>
                <a:lnTo>
                  <a:pt x="40514" y="69866"/>
                </a:lnTo>
                <a:lnTo>
                  <a:pt x="39590" y="71015"/>
                </a:lnTo>
                <a:lnTo>
                  <a:pt x="36817" y="70684"/>
                </a:lnTo>
                <a:lnTo>
                  <a:pt x="37280" y="69204"/>
                </a:lnTo>
                <a:lnTo>
                  <a:pt x="38046" y="67893"/>
                </a:lnTo>
                <a:lnTo>
                  <a:pt x="39280" y="66245"/>
                </a:lnTo>
                <a:lnTo>
                  <a:pt x="39742" y="65428"/>
                </a:lnTo>
                <a:lnTo>
                  <a:pt x="39894" y="64934"/>
                </a:lnTo>
                <a:lnTo>
                  <a:pt x="40052" y="64441"/>
                </a:lnTo>
                <a:lnTo>
                  <a:pt x="39894" y="64272"/>
                </a:lnTo>
                <a:lnTo>
                  <a:pt x="39280" y="64272"/>
                </a:lnTo>
                <a:lnTo>
                  <a:pt x="38818" y="64441"/>
                </a:lnTo>
                <a:lnTo>
                  <a:pt x="37894" y="65259"/>
                </a:lnTo>
                <a:lnTo>
                  <a:pt x="37121" y="66083"/>
                </a:lnTo>
                <a:lnTo>
                  <a:pt x="36507" y="67069"/>
                </a:lnTo>
                <a:lnTo>
                  <a:pt x="35431" y="68711"/>
                </a:lnTo>
                <a:lnTo>
                  <a:pt x="34969" y="69535"/>
                </a:lnTo>
                <a:lnTo>
                  <a:pt x="34659" y="70521"/>
                </a:lnTo>
                <a:lnTo>
                  <a:pt x="33272" y="70684"/>
                </a:lnTo>
                <a:lnTo>
                  <a:pt x="32038" y="70852"/>
                </a:lnTo>
                <a:lnTo>
                  <a:pt x="32810" y="69042"/>
                </a:lnTo>
                <a:lnTo>
                  <a:pt x="34045" y="66576"/>
                </a:lnTo>
                <a:lnTo>
                  <a:pt x="34659" y="65259"/>
                </a:lnTo>
                <a:lnTo>
                  <a:pt x="35431" y="64110"/>
                </a:lnTo>
                <a:lnTo>
                  <a:pt x="34045" y="65097"/>
                </a:lnTo>
                <a:lnTo>
                  <a:pt x="32810" y="66245"/>
                </a:lnTo>
                <a:lnTo>
                  <a:pt x="31576" y="67725"/>
                </a:lnTo>
                <a:lnTo>
                  <a:pt x="30500" y="69204"/>
                </a:lnTo>
                <a:lnTo>
                  <a:pt x="30500" y="60658"/>
                </a:lnTo>
                <a:lnTo>
                  <a:pt x="30348" y="52112"/>
                </a:lnTo>
                <a:lnTo>
                  <a:pt x="30348" y="42249"/>
                </a:lnTo>
                <a:lnTo>
                  <a:pt x="30348" y="38628"/>
                </a:lnTo>
                <a:lnTo>
                  <a:pt x="30348" y="36655"/>
                </a:lnTo>
                <a:lnTo>
                  <a:pt x="30189" y="34852"/>
                </a:lnTo>
                <a:lnTo>
                  <a:pt x="32196" y="34852"/>
                </a:lnTo>
                <a:lnTo>
                  <a:pt x="37894" y="34683"/>
                </a:lnTo>
                <a:lnTo>
                  <a:pt x="43591" y="34359"/>
                </a:lnTo>
                <a:lnTo>
                  <a:pt x="46522" y="34028"/>
                </a:lnTo>
                <a:lnTo>
                  <a:pt x="49599" y="33697"/>
                </a:lnTo>
                <a:lnTo>
                  <a:pt x="52523" y="33210"/>
                </a:lnTo>
                <a:lnTo>
                  <a:pt x="55606" y="32717"/>
                </a:lnTo>
                <a:lnTo>
                  <a:pt x="61462" y="31237"/>
                </a:lnTo>
                <a:lnTo>
                  <a:pt x="67311" y="29427"/>
                </a:lnTo>
                <a:lnTo>
                  <a:pt x="70084" y="28441"/>
                </a:lnTo>
                <a:lnTo>
                  <a:pt x="72857" y="27292"/>
                </a:lnTo>
                <a:lnTo>
                  <a:pt x="75477" y="26137"/>
                </a:lnTo>
                <a:lnTo>
                  <a:pt x="78250" y="24826"/>
                </a:lnTo>
                <a:lnTo>
                  <a:pt x="83485" y="22030"/>
                </a:lnTo>
                <a:lnTo>
                  <a:pt x="88727" y="19071"/>
                </a:lnTo>
                <a:lnTo>
                  <a:pt x="90576" y="17922"/>
                </a:lnTo>
                <a:lnTo>
                  <a:pt x="92266" y="16605"/>
                </a:lnTo>
                <a:lnTo>
                  <a:pt x="95659" y="13808"/>
                </a:lnTo>
                <a:lnTo>
                  <a:pt x="97197" y="12497"/>
                </a:lnTo>
                <a:lnTo>
                  <a:pt x="98121" y="11835"/>
                </a:lnTo>
                <a:lnTo>
                  <a:pt x="98894" y="11018"/>
                </a:lnTo>
                <a:close/>
                <a:moveTo>
                  <a:pt x="98273" y="85154"/>
                </a:moveTo>
                <a:lnTo>
                  <a:pt x="98432" y="88930"/>
                </a:lnTo>
                <a:lnTo>
                  <a:pt x="97970" y="88930"/>
                </a:lnTo>
                <a:lnTo>
                  <a:pt x="97659" y="89261"/>
                </a:lnTo>
                <a:lnTo>
                  <a:pt x="96887" y="89755"/>
                </a:lnTo>
                <a:lnTo>
                  <a:pt x="96425" y="90741"/>
                </a:lnTo>
                <a:lnTo>
                  <a:pt x="95811" y="91727"/>
                </a:lnTo>
                <a:lnTo>
                  <a:pt x="95659" y="91396"/>
                </a:lnTo>
                <a:lnTo>
                  <a:pt x="96583" y="89261"/>
                </a:lnTo>
                <a:lnTo>
                  <a:pt x="97507" y="86958"/>
                </a:lnTo>
                <a:lnTo>
                  <a:pt x="98273" y="85154"/>
                </a:lnTo>
                <a:close/>
                <a:moveTo>
                  <a:pt x="98432" y="90248"/>
                </a:moveTo>
                <a:lnTo>
                  <a:pt x="98584" y="94193"/>
                </a:lnTo>
                <a:lnTo>
                  <a:pt x="97197" y="92876"/>
                </a:lnTo>
                <a:lnTo>
                  <a:pt x="97811" y="91558"/>
                </a:lnTo>
                <a:lnTo>
                  <a:pt x="98432" y="90248"/>
                </a:lnTo>
                <a:close/>
                <a:moveTo>
                  <a:pt x="105667" y="3127"/>
                </a:moveTo>
                <a:lnTo>
                  <a:pt x="106281" y="3289"/>
                </a:lnTo>
                <a:lnTo>
                  <a:pt x="106744" y="3621"/>
                </a:lnTo>
                <a:lnTo>
                  <a:pt x="107206" y="4276"/>
                </a:lnTo>
                <a:lnTo>
                  <a:pt x="107516" y="4931"/>
                </a:lnTo>
                <a:lnTo>
                  <a:pt x="107826" y="5755"/>
                </a:lnTo>
                <a:lnTo>
                  <a:pt x="108130" y="7073"/>
                </a:lnTo>
                <a:lnTo>
                  <a:pt x="108440" y="8876"/>
                </a:lnTo>
                <a:lnTo>
                  <a:pt x="108592" y="10687"/>
                </a:lnTo>
                <a:lnTo>
                  <a:pt x="108750" y="14470"/>
                </a:lnTo>
                <a:lnTo>
                  <a:pt x="108288" y="21867"/>
                </a:lnTo>
                <a:lnTo>
                  <a:pt x="108130" y="29589"/>
                </a:lnTo>
                <a:lnTo>
                  <a:pt x="108130" y="37149"/>
                </a:lnTo>
                <a:lnTo>
                  <a:pt x="108592" y="52274"/>
                </a:lnTo>
                <a:lnTo>
                  <a:pt x="108902" y="67069"/>
                </a:lnTo>
                <a:lnTo>
                  <a:pt x="108902" y="81702"/>
                </a:lnTo>
                <a:lnTo>
                  <a:pt x="108750" y="89261"/>
                </a:lnTo>
                <a:lnTo>
                  <a:pt x="108440" y="92876"/>
                </a:lnTo>
                <a:lnTo>
                  <a:pt x="108130" y="96490"/>
                </a:lnTo>
                <a:lnTo>
                  <a:pt x="107826" y="97969"/>
                </a:lnTo>
                <a:lnTo>
                  <a:pt x="107516" y="99618"/>
                </a:lnTo>
                <a:lnTo>
                  <a:pt x="107206" y="100435"/>
                </a:lnTo>
                <a:lnTo>
                  <a:pt x="106902" y="101097"/>
                </a:lnTo>
                <a:lnTo>
                  <a:pt x="106440" y="101590"/>
                </a:lnTo>
                <a:lnTo>
                  <a:pt x="105819" y="102084"/>
                </a:lnTo>
                <a:lnTo>
                  <a:pt x="105357" y="102084"/>
                </a:lnTo>
                <a:lnTo>
                  <a:pt x="104895" y="101915"/>
                </a:lnTo>
                <a:lnTo>
                  <a:pt x="104129" y="101590"/>
                </a:lnTo>
                <a:lnTo>
                  <a:pt x="103357" y="100766"/>
                </a:lnTo>
                <a:lnTo>
                  <a:pt x="102584" y="99942"/>
                </a:lnTo>
                <a:lnTo>
                  <a:pt x="102584" y="94517"/>
                </a:lnTo>
                <a:lnTo>
                  <a:pt x="102433" y="89093"/>
                </a:lnTo>
                <a:lnTo>
                  <a:pt x="102122" y="83506"/>
                </a:lnTo>
                <a:lnTo>
                  <a:pt x="102122" y="78081"/>
                </a:lnTo>
                <a:lnTo>
                  <a:pt x="102122" y="65097"/>
                </a:lnTo>
                <a:lnTo>
                  <a:pt x="102122" y="52112"/>
                </a:lnTo>
                <a:lnTo>
                  <a:pt x="102122" y="45863"/>
                </a:lnTo>
                <a:lnTo>
                  <a:pt x="102122" y="42742"/>
                </a:lnTo>
                <a:lnTo>
                  <a:pt x="102122" y="39614"/>
                </a:lnTo>
                <a:lnTo>
                  <a:pt x="102584" y="33697"/>
                </a:lnTo>
                <a:lnTo>
                  <a:pt x="102743" y="30744"/>
                </a:lnTo>
                <a:lnTo>
                  <a:pt x="102584" y="27785"/>
                </a:lnTo>
                <a:lnTo>
                  <a:pt x="102433" y="21867"/>
                </a:lnTo>
                <a:lnTo>
                  <a:pt x="102281" y="18908"/>
                </a:lnTo>
                <a:lnTo>
                  <a:pt x="102433" y="15950"/>
                </a:lnTo>
                <a:lnTo>
                  <a:pt x="102584" y="10525"/>
                </a:lnTo>
                <a:lnTo>
                  <a:pt x="102433" y="7728"/>
                </a:lnTo>
                <a:lnTo>
                  <a:pt x="102433" y="5100"/>
                </a:lnTo>
                <a:lnTo>
                  <a:pt x="102895" y="4438"/>
                </a:lnTo>
                <a:lnTo>
                  <a:pt x="103509" y="3945"/>
                </a:lnTo>
                <a:lnTo>
                  <a:pt x="104895" y="3289"/>
                </a:lnTo>
                <a:lnTo>
                  <a:pt x="105667" y="3127"/>
                </a:lnTo>
                <a:close/>
                <a:moveTo>
                  <a:pt x="35431" y="73973"/>
                </a:moveTo>
                <a:lnTo>
                  <a:pt x="35431" y="74467"/>
                </a:lnTo>
                <a:lnTo>
                  <a:pt x="35583" y="74960"/>
                </a:lnTo>
                <a:lnTo>
                  <a:pt x="36045" y="75784"/>
                </a:lnTo>
                <a:lnTo>
                  <a:pt x="36355" y="76770"/>
                </a:lnTo>
                <a:lnTo>
                  <a:pt x="36507" y="79067"/>
                </a:lnTo>
                <a:lnTo>
                  <a:pt x="36659" y="81371"/>
                </a:lnTo>
                <a:lnTo>
                  <a:pt x="36817" y="82519"/>
                </a:lnTo>
                <a:lnTo>
                  <a:pt x="36969" y="83506"/>
                </a:lnTo>
                <a:lnTo>
                  <a:pt x="37121" y="84330"/>
                </a:lnTo>
                <a:lnTo>
                  <a:pt x="35121" y="84168"/>
                </a:lnTo>
                <a:lnTo>
                  <a:pt x="32962" y="84330"/>
                </a:lnTo>
                <a:lnTo>
                  <a:pt x="31576" y="84492"/>
                </a:lnTo>
                <a:lnTo>
                  <a:pt x="30037" y="84661"/>
                </a:lnTo>
                <a:lnTo>
                  <a:pt x="28499" y="85154"/>
                </a:lnTo>
                <a:lnTo>
                  <a:pt x="27879" y="85478"/>
                </a:lnTo>
                <a:lnTo>
                  <a:pt x="27265" y="85809"/>
                </a:lnTo>
                <a:lnTo>
                  <a:pt x="26955" y="86302"/>
                </a:lnTo>
                <a:lnTo>
                  <a:pt x="26651" y="86796"/>
                </a:lnTo>
                <a:lnTo>
                  <a:pt x="26651" y="87451"/>
                </a:lnTo>
                <a:lnTo>
                  <a:pt x="26955" y="87944"/>
                </a:lnTo>
                <a:lnTo>
                  <a:pt x="27575" y="88275"/>
                </a:lnTo>
                <a:lnTo>
                  <a:pt x="28189" y="88599"/>
                </a:lnTo>
                <a:lnTo>
                  <a:pt x="29265" y="88930"/>
                </a:lnTo>
                <a:lnTo>
                  <a:pt x="30652" y="89093"/>
                </a:lnTo>
                <a:lnTo>
                  <a:pt x="31886" y="89093"/>
                </a:lnTo>
                <a:lnTo>
                  <a:pt x="34659" y="88768"/>
                </a:lnTo>
                <a:lnTo>
                  <a:pt x="35893" y="88768"/>
                </a:lnTo>
                <a:lnTo>
                  <a:pt x="37121" y="89093"/>
                </a:lnTo>
                <a:lnTo>
                  <a:pt x="38204" y="89093"/>
                </a:lnTo>
                <a:lnTo>
                  <a:pt x="39280" y="94355"/>
                </a:lnTo>
                <a:lnTo>
                  <a:pt x="35273" y="94517"/>
                </a:lnTo>
                <a:lnTo>
                  <a:pt x="32810" y="94517"/>
                </a:lnTo>
                <a:lnTo>
                  <a:pt x="31576" y="94848"/>
                </a:lnTo>
                <a:lnTo>
                  <a:pt x="30962" y="95010"/>
                </a:lnTo>
                <a:lnTo>
                  <a:pt x="30348" y="95342"/>
                </a:lnTo>
                <a:lnTo>
                  <a:pt x="30037" y="95835"/>
                </a:lnTo>
                <a:lnTo>
                  <a:pt x="29727" y="96490"/>
                </a:lnTo>
                <a:lnTo>
                  <a:pt x="29727" y="97152"/>
                </a:lnTo>
                <a:lnTo>
                  <a:pt x="29886" y="97476"/>
                </a:lnTo>
                <a:lnTo>
                  <a:pt x="30189" y="97645"/>
                </a:lnTo>
                <a:lnTo>
                  <a:pt x="31114" y="98463"/>
                </a:lnTo>
                <a:lnTo>
                  <a:pt x="32348" y="98794"/>
                </a:lnTo>
                <a:lnTo>
                  <a:pt x="33583" y="99125"/>
                </a:lnTo>
                <a:lnTo>
                  <a:pt x="34811" y="99287"/>
                </a:lnTo>
                <a:lnTo>
                  <a:pt x="40052" y="99287"/>
                </a:lnTo>
                <a:lnTo>
                  <a:pt x="40976" y="103887"/>
                </a:lnTo>
                <a:lnTo>
                  <a:pt x="38046" y="104056"/>
                </a:lnTo>
                <a:lnTo>
                  <a:pt x="35735" y="104056"/>
                </a:lnTo>
                <a:lnTo>
                  <a:pt x="34659" y="104218"/>
                </a:lnTo>
                <a:lnTo>
                  <a:pt x="33583" y="104712"/>
                </a:lnTo>
                <a:lnTo>
                  <a:pt x="33272" y="105043"/>
                </a:lnTo>
                <a:lnTo>
                  <a:pt x="32962" y="105367"/>
                </a:lnTo>
                <a:lnTo>
                  <a:pt x="32810" y="105860"/>
                </a:lnTo>
                <a:lnTo>
                  <a:pt x="32810" y="106353"/>
                </a:lnTo>
                <a:lnTo>
                  <a:pt x="32810" y="106846"/>
                </a:lnTo>
                <a:lnTo>
                  <a:pt x="32962" y="107339"/>
                </a:lnTo>
                <a:lnTo>
                  <a:pt x="33272" y="107671"/>
                </a:lnTo>
                <a:lnTo>
                  <a:pt x="33583" y="108002"/>
                </a:lnTo>
                <a:lnTo>
                  <a:pt x="34659" y="108326"/>
                </a:lnTo>
                <a:lnTo>
                  <a:pt x="35735" y="108495"/>
                </a:lnTo>
                <a:lnTo>
                  <a:pt x="38046" y="108657"/>
                </a:lnTo>
                <a:lnTo>
                  <a:pt x="39742" y="108819"/>
                </a:lnTo>
                <a:lnTo>
                  <a:pt x="40818" y="108819"/>
                </a:lnTo>
                <a:lnTo>
                  <a:pt x="41591" y="108657"/>
                </a:lnTo>
                <a:lnTo>
                  <a:pt x="41901" y="110792"/>
                </a:lnTo>
                <a:lnTo>
                  <a:pt x="42053" y="112764"/>
                </a:lnTo>
                <a:lnTo>
                  <a:pt x="41901" y="113751"/>
                </a:lnTo>
                <a:lnTo>
                  <a:pt x="41742" y="114575"/>
                </a:lnTo>
                <a:lnTo>
                  <a:pt x="41280" y="115230"/>
                </a:lnTo>
                <a:lnTo>
                  <a:pt x="40666" y="115723"/>
                </a:lnTo>
                <a:lnTo>
                  <a:pt x="40052" y="116054"/>
                </a:lnTo>
                <a:lnTo>
                  <a:pt x="39280" y="116385"/>
                </a:lnTo>
                <a:lnTo>
                  <a:pt x="37431" y="116547"/>
                </a:lnTo>
                <a:lnTo>
                  <a:pt x="35431" y="116385"/>
                </a:lnTo>
                <a:lnTo>
                  <a:pt x="33583" y="116216"/>
                </a:lnTo>
                <a:lnTo>
                  <a:pt x="30348" y="115723"/>
                </a:lnTo>
                <a:lnTo>
                  <a:pt x="28961" y="115892"/>
                </a:lnTo>
                <a:lnTo>
                  <a:pt x="27265" y="116054"/>
                </a:lnTo>
                <a:lnTo>
                  <a:pt x="25726" y="116216"/>
                </a:lnTo>
                <a:lnTo>
                  <a:pt x="24030" y="116385"/>
                </a:lnTo>
                <a:lnTo>
                  <a:pt x="22492" y="116385"/>
                </a:lnTo>
                <a:lnTo>
                  <a:pt x="21871" y="116216"/>
                </a:lnTo>
                <a:lnTo>
                  <a:pt x="21257" y="115892"/>
                </a:lnTo>
                <a:lnTo>
                  <a:pt x="20643" y="115561"/>
                </a:lnTo>
                <a:lnTo>
                  <a:pt x="20023" y="115068"/>
                </a:lnTo>
                <a:lnTo>
                  <a:pt x="19719" y="114413"/>
                </a:lnTo>
                <a:lnTo>
                  <a:pt x="19257" y="113426"/>
                </a:lnTo>
                <a:lnTo>
                  <a:pt x="18795" y="111947"/>
                </a:lnTo>
                <a:lnTo>
                  <a:pt x="18484" y="110298"/>
                </a:lnTo>
                <a:lnTo>
                  <a:pt x="18022" y="106846"/>
                </a:lnTo>
                <a:lnTo>
                  <a:pt x="17408" y="100111"/>
                </a:lnTo>
                <a:lnTo>
                  <a:pt x="17250" y="96659"/>
                </a:lnTo>
                <a:lnTo>
                  <a:pt x="16946" y="93207"/>
                </a:lnTo>
                <a:lnTo>
                  <a:pt x="16788" y="89755"/>
                </a:lnTo>
                <a:lnTo>
                  <a:pt x="16636" y="86302"/>
                </a:lnTo>
                <a:lnTo>
                  <a:pt x="15864" y="80547"/>
                </a:lnTo>
                <a:lnTo>
                  <a:pt x="15098" y="74629"/>
                </a:lnTo>
                <a:lnTo>
                  <a:pt x="15098" y="74629"/>
                </a:lnTo>
                <a:lnTo>
                  <a:pt x="17870" y="74798"/>
                </a:lnTo>
                <a:lnTo>
                  <a:pt x="19561" y="74798"/>
                </a:lnTo>
                <a:lnTo>
                  <a:pt x="21257" y="74629"/>
                </a:lnTo>
                <a:lnTo>
                  <a:pt x="21567" y="74629"/>
                </a:lnTo>
                <a:lnTo>
                  <a:pt x="22181" y="74467"/>
                </a:lnTo>
                <a:lnTo>
                  <a:pt x="25726" y="74136"/>
                </a:lnTo>
                <a:lnTo>
                  <a:pt x="27417" y="74136"/>
                </a:lnTo>
                <a:lnTo>
                  <a:pt x="29113" y="74305"/>
                </a:lnTo>
                <a:lnTo>
                  <a:pt x="29265" y="74467"/>
                </a:lnTo>
                <a:lnTo>
                  <a:pt x="29575" y="74798"/>
                </a:lnTo>
                <a:lnTo>
                  <a:pt x="30037" y="74960"/>
                </a:lnTo>
                <a:lnTo>
                  <a:pt x="30500" y="74798"/>
                </a:lnTo>
                <a:lnTo>
                  <a:pt x="30810" y="74467"/>
                </a:lnTo>
                <a:lnTo>
                  <a:pt x="30962" y="74136"/>
                </a:lnTo>
                <a:lnTo>
                  <a:pt x="35431" y="73973"/>
                </a:lnTo>
                <a:close/>
                <a:moveTo>
                  <a:pt x="104743" y="0"/>
                </a:moveTo>
                <a:lnTo>
                  <a:pt x="103819" y="331"/>
                </a:lnTo>
                <a:lnTo>
                  <a:pt x="103047" y="824"/>
                </a:lnTo>
                <a:lnTo>
                  <a:pt x="102281" y="1317"/>
                </a:lnTo>
                <a:lnTo>
                  <a:pt x="101508" y="1972"/>
                </a:lnTo>
                <a:lnTo>
                  <a:pt x="101046" y="2796"/>
                </a:lnTo>
                <a:lnTo>
                  <a:pt x="100584" y="2796"/>
                </a:lnTo>
                <a:lnTo>
                  <a:pt x="100274" y="2958"/>
                </a:lnTo>
                <a:lnTo>
                  <a:pt x="99970" y="3289"/>
                </a:lnTo>
                <a:lnTo>
                  <a:pt x="99818" y="3783"/>
                </a:lnTo>
                <a:lnTo>
                  <a:pt x="99356" y="5424"/>
                </a:lnTo>
                <a:lnTo>
                  <a:pt x="99198" y="7235"/>
                </a:lnTo>
                <a:lnTo>
                  <a:pt x="98736" y="7073"/>
                </a:lnTo>
                <a:lnTo>
                  <a:pt x="98273" y="7235"/>
                </a:lnTo>
                <a:lnTo>
                  <a:pt x="97811" y="7397"/>
                </a:lnTo>
                <a:lnTo>
                  <a:pt x="97507" y="7890"/>
                </a:lnTo>
                <a:lnTo>
                  <a:pt x="97197" y="8552"/>
                </a:lnTo>
                <a:lnTo>
                  <a:pt x="96735" y="9045"/>
                </a:lnTo>
                <a:lnTo>
                  <a:pt x="95659" y="10032"/>
                </a:lnTo>
                <a:lnTo>
                  <a:pt x="93500" y="11673"/>
                </a:lnTo>
                <a:lnTo>
                  <a:pt x="90417" y="14139"/>
                </a:lnTo>
                <a:lnTo>
                  <a:pt x="88879" y="15456"/>
                </a:lnTo>
                <a:lnTo>
                  <a:pt x="87182" y="16443"/>
                </a:lnTo>
                <a:lnTo>
                  <a:pt x="82409" y="19233"/>
                </a:lnTo>
                <a:lnTo>
                  <a:pt x="77636" y="21867"/>
                </a:lnTo>
                <a:lnTo>
                  <a:pt x="72705" y="24164"/>
                </a:lnTo>
                <a:lnTo>
                  <a:pt x="70084" y="25151"/>
                </a:lnTo>
                <a:lnTo>
                  <a:pt x="67621" y="26137"/>
                </a:lnTo>
                <a:lnTo>
                  <a:pt x="62228" y="27947"/>
                </a:lnTo>
                <a:lnTo>
                  <a:pt x="56841" y="29427"/>
                </a:lnTo>
                <a:lnTo>
                  <a:pt x="51295" y="30575"/>
                </a:lnTo>
                <a:lnTo>
                  <a:pt x="48522" y="30906"/>
                </a:lnTo>
                <a:lnTo>
                  <a:pt x="45750" y="31237"/>
                </a:lnTo>
                <a:lnTo>
                  <a:pt x="41591" y="31562"/>
                </a:lnTo>
                <a:lnTo>
                  <a:pt x="37431" y="31731"/>
                </a:lnTo>
                <a:lnTo>
                  <a:pt x="33272" y="31893"/>
                </a:lnTo>
                <a:lnTo>
                  <a:pt x="29265" y="32055"/>
                </a:lnTo>
                <a:lnTo>
                  <a:pt x="28037" y="31731"/>
                </a:lnTo>
                <a:lnTo>
                  <a:pt x="26803" y="31562"/>
                </a:lnTo>
                <a:lnTo>
                  <a:pt x="24492" y="31237"/>
                </a:lnTo>
                <a:lnTo>
                  <a:pt x="22029" y="31400"/>
                </a:lnTo>
                <a:lnTo>
                  <a:pt x="19561" y="31400"/>
                </a:lnTo>
                <a:lnTo>
                  <a:pt x="16788" y="31562"/>
                </a:lnTo>
                <a:lnTo>
                  <a:pt x="14015" y="31893"/>
                </a:lnTo>
                <a:lnTo>
                  <a:pt x="12629" y="32224"/>
                </a:lnTo>
                <a:lnTo>
                  <a:pt x="11401" y="32548"/>
                </a:lnTo>
                <a:lnTo>
                  <a:pt x="10014" y="33210"/>
                </a:lnTo>
                <a:lnTo>
                  <a:pt x="8780" y="33865"/>
                </a:lnTo>
                <a:lnTo>
                  <a:pt x="7545" y="34521"/>
                </a:lnTo>
                <a:lnTo>
                  <a:pt x="6621" y="35345"/>
                </a:lnTo>
                <a:lnTo>
                  <a:pt x="5545" y="36331"/>
                </a:lnTo>
                <a:lnTo>
                  <a:pt x="4773" y="37318"/>
                </a:lnTo>
                <a:lnTo>
                  <a:pt x="4007" y="38304"/>
                </a:lnTo>
                <a:lnTo>
                  <a:pt x="3386" y="39452"/>
                </a:lnTo>
                <a:lnTo>
                  <a:pt x="2310" y="41918"/>
                </a:lnTo>
                <a:lnTo>
                  <a:pt x="1538" y="44384"/>
                </a:lnTo>
                <a:lnTo>
                  <a:pt x="924" y="47012"/>
                </a:lnTo>
                <a:lnTo>
                  <a:pt x="462" y="49809"/>
                </a:lnTo>
                <a:lnTo>
                  <a:pt x="310" y="52437"/>
                </a:lnTo>
                <a:lnTo>
                  <a:pt x="0" y="55396"/>
                </a:lnTo>
                <a:lnTo>
                  <a:pt x="0" y="58192"/>
                </a:lnTo>
                <a:lnTo>
                  <a:pt x="310" y="60989"/>
                </a:lnTo>
                <a:lnTo>
                  <a:pt x="924" y="63617"/>
                </a:lnTo>
                <a:lnTo>
                  <a:pt x="1234" y="64934"/>
                </a:lnTo>
                <a:lnTo>
                  <a:pt x="1848" y="66245"/>
                </a:lnTo>
                <a:lnTo>
                  <a:pt x="2462" y="67400"/>
                </a:lnTo>
                <a:lnTo>
                  <a:pt x="3082" y="68549"/>
                </a:lnTo>
                <a:lnTo>
                  <a:pt x="4007" y="69535"/>
                </a:lnTo>
                <a:lnTo>
                  <a:pt x="4931" y="70521"/>
                </a:lnTo>
                <a:lnTo>
                  <a:pt x="6007" y="71508"/>
                </a:lnTo>
                <a:lnTo>
                  <a:pt x="7242" y="72332"/>
                </a:lnTo>
                <a:lnTo>
                  <a:pt x="8628" y="72987"/>
                </a:lnTo>
                <a:lnTo>
                  <a:pt x="10014" y="73642"/>
                </a:lnTo>
                <a:lnTo>
                  <a:pt x="11553" y="73973"/>
                </a:lnTo>
                <a:lnTo>
                  <a:pt x="13091" y="74305"/>
                </a:lnTo>
                <a:lnTo>
                  <a:pt x="12939" y="75946"/>
                </a:lnTo>
                <a:lnTo>
                  <a:pt x="12787" y="77757"/>
                </a:lnTo>
                <a:lnTo>
                  <a:pt x="12939" y="79560"/>
                </a:lnTo>
                <a:lnTo>
                  <a:pt x="13091" y="81209"/>
                </a:lnTo>
                <a:lnTo>
                  <a:pt x="13711" y="84823"/>
                </a:lnTo>
                <a:lnTo>
                  <a:pt x="13863" y="86634"/>
                </a:lnTo>
                <a:lnTo>
                  <a:pt x="14015" y="88275"/>
                </a:lnTo>
                <a:lnTo>
                  <a:pt x="14477" y="97807"/>
                </a:lnTo>
                <a:lnTo>
                  <a:pt x="14787" y="102577"/>
                </a:lnTo>
                <a:lnTo>
                  <a:pt x="15250" y="107508"/>
                </a:lnTo>
                <a:lnTo>
                  <a:pt x="15560" y="110298"/>
                </a:lnTo>
                <a:lnTo>
                  <a:pt x="15864" y="113095"/>
                </a:lnTo>
                <a:lnTo>
                  <a:pt x="16174" y="114575"/>
                </a:lnTo>
                <a:lnTo>
                  <a:pt x="16636" y="115892"/>
                </a:lnTo>
                <a:lnTo>
                  <a:pt x="17250" y="117041"/>
                </a:lnTo>
                <a:lnTo>
                  <a:pt x="18174" y="118189"/>
                </a:lnTo>
                <a:lnTo>
                  <a:pt x="18947" y="118851"/>
                </a:lnTo>
                <a:lnTo>
                  <a:pt x="19561" y="119175"/>
                </a:lnTo>
                <a:lnTo>
                  <a:pt x="20333" y="119668"/>
                </a:lnTo>
                <a:lnTo>
                  <a:pt x="21105" y="119837"/>
                </a:lnTo>
                <a:lnTo>
                  <a:pt x="22795" y="119999"/>
                </a:lnTo>
                <a:lnTo>
                  <a:pt x="24644" y="119999"/>
                </a:lnTo>
                <a:lnTo>
                  <a:pt x="28037" y="119506"/>
                </a:lnTo>
                <a:lnTo>
                  <a:pt x="29727" y="119344"/>
                </a:lnTo>
                <a:lnTo>
                  <a:pt x="31424" y="119344"/>
                </a:lnTo>
                <a:lnTo>
                  <a:pt x="34659" y="119668"/>
                </a:lnTo>
                <a:lnTo>
                  <a:pt x="36355" y="119837"/>
                </a:lnTo>
                <a:lnTo>
                  <a:pt x="38046" y="119999"/>
                </a:lnTo>
                <a:lnTo>
                  <a:pt x="39742" y="119837"/>
                </a:lnTo>
                <a:lnTo>
                  <a:pt x="41280" y="119506"/>
                </a:lnTo>
                <a:lnTo>
                  <a:pt x="41901" y="119175"/>
                </a:lnTo>
                <a:lnTo>
                  <a:pt x="42667" y="118682"/>
                </a:lnTo>
                <a:lnTo>
                  <a:pt x="43287" y="118189"/>
                </a:lnTo>
                <a:lnTo>
                  <a:pt x="43901" y="117534"/>
                </a:lnTo>
                <a:lnTo>
                  <a:pt x="44363" y="116878"/>
                </a:lnTo>
                <a:lnTo>
                  <a:pt x="44673" y="116054"/>
                </a:lnTo>
                <a:lnTo>
                  <a:pt x="45136" y="114575"/>
                </a:lnTo>
                <a:lnTo>
                  <a:pt x="45288" y="112933"/>
                </a:lnTo>
                <a:lnTo>
                  <a:pt x="45288" y="111123"/>
                </a:lnTo>
                <a:lnTo>
                  <a:pt x="45136" y="109312"/>
                </a:lnTo>
                <a:lnTo>
                  <a:pt x="44825" y="107671"/>
                </a:lnTo>
                <a:lnTo>
                  <a:pt x="44211" y="104381"/>
                </a:lnTo>
                <a:lnTo>
                  <a:pt x="43591" y="99780"/>
                </a:lnTo>
                <a:lnTo>
                  <a:pt x="42825" y="95179"/>
                </a:lnTo>
                <a:lnTo>
                  <a:pt x="41128" y="85971"/>
                </a:lnTo>
                <a:lnTo>
                  <a:pt x="40204" y="82195"/>
                </a:lnTo>
                <a:lnTo>
                  <a:pt x="39894" y="80222"/>
                </a:lnTo>
                <a:lnTo>
                  <a:pt x="39590" y="78250"/>
                </a:lnTo>
                <a:lnTo>
                  <a:pt x="39432" y="76277"/>
                </a:lnTo>
                <a:lnTo>
                  <a:pt x="39280" y="75122"/>
                </a:lnTo>
                <a:lnTo>
                  <a:pt x="39128" y="74136"/>
                </a:lnTo>
                <a:lnTo>
                  <a:pt x="42977" y="74960"/>
                </a:lnTo>
                <a:lnTo>
                  <a:pt x="46826" y="75784"/>
                </a:lnTo>
                <a:lnTo>
                  <a:pt x="65463" y="79891"/>
                </a:lnTo>
                <a:lnTo>
                  <a:pt x="66849" y="80222"/>
                </a:lnTo>
                <a:lnTo>
                  <a:pt x="68083" y="80547"/>
                </a:lnTo>
                <a:lnTo>
                  <a:pt x="70704" y="81702"/>
                </a:lnTo>
                <a:lnTo>
                  <a:pt x="75788" y="84168"/>
                </a:lnTo>
                <a:lnTo>
                  <a:pt x="85182" y="88599"/>
                </a:lnTo>
                <a:lnTo>
                  <a:pt x="88879" y="90572"/>
                </a:lnTo>
                <a:lnTo>
                  <a:pt x="90728" y="91558"/>
                </a:lnTo>
                <a:lnTo>
                  <a:pt x="92576" y="92876"/>
                </a:lnTo>
                <a:lnTo>
                  <a:pt x="94273" y="94193"/>
                </a:lnTo>
                <a:lnTo>
                  <a:pt x="95811" y="95673"/>
                </a:lnTo>
                <a:lnTo>
                  <a:pt x="97197" y="97152"/>
                </a:lnTo>
                <a:lnTo>
                  <a:pt x="98432" y="98956"/>
                </a:lnTo>
                <a:lnTo>
                  <a:pt x="98894" y="99449"/>
                </a:lnTo>
                <a:lnTo>
                  <a:pt x="98894" y="100928"/>
                </a:lnTo>
                <a:lnTo>
                  <a:pt x="99046" y="101753"/>
                </a:lnTo>
                <a:lnTo>
                  <a:pt x="99356" y="102408"/>
                </a:lnTo>
                <a:lnTo>
                  <a:pt x="99970" y="102739"/>
                </a:lnTo>
                <a:lnTo>
                  <a:pt x="100584" y="102901"/>
                </a:lnTo>
                <a:lnTo>
                  <a:pt x="101818" y="104218"/>
                </a:lnTo>
                <a:lnTo>
                  <a:pt x="102584" y="104712"/>
                </a:lnTo>
                <a:lnTo>
                  <a:pt x="103205" y="105205"/>
                </a:lnTo>
                <a:lnTo>
                  <a:pt x="104129" y="105536"/>
                </a:lnTo>
                <a:lnTo>
                  <a:pt x="104895" y="105698"/>
                </a:lnTo>
                <a:lnTo>
                  <a:pt x="105819" y="105860"/>
                </a:lnTo>
                <a:lnTo>
                  <a:pt x="106744" y="105698"/>
                </a:lnTo>
                <a:lnTo>
                  <a:pt x="107516" y="105536"/>
                </a:lnTo>
                <a:lnTo>
                  <a:pt x="108130" y="105205"/>
                </a:lnTo>
                <a:lnTo>
                  <a:pt x="108750" y="104712"/>
                </a:lnTo>
                <a:lnTo>
                  <a:pt x="109364" y="104218"/>
                </a:lnTo>
                <a:lnTo>
                  <a:pt x="109826" y="103563"/>
                </a:lnTo>
                <a:lnTo>
                  <a:pt x="110137" y="102901"/>
                </a:lnTo>
                <a:lnTo>
                  <a:pt x="110751" y="101259"/>
                </a:lnTo>
                <a:lnTo>
                  <a:pt x="111213" y="99449"/>
                </a:lnTo>
                <a:lnTo>
                  <a:pt x="111523" y="97807"/>
                </a:lnTo>
                <a:lnTo>
                  <a:pt x="111985" y="94686"/>
                </a:lnTo>
                <a:lnTo>
                  <a:pt x="112137" y="92220"/>
                </a:lnTo>
                <a:lnTo>
                  <a:pt x="112289" y="89586"/>
                </a:lnTo>
                <a:lnTo>
                  <a:pt x="112447" y="84492"/>
                </a:lnTo>
                <a:lnTo>
                  <a:pt x="112137" y="74136"/>
                </a:lnTo>
                <a:lnTo>
                  <a:pt x="112137" y="68387"/>
                </a:lnTo>
                <a:lnTo>
                  <a:pt x="113061" y="68218"/>
                </a:lnTo>
                <a:lnTo>
                  <a:pt x="113834" y="67562"/>
                </a:lnTo>
                <a:lnTo>
                  <a:pt x="114758" y="66907"/>
                </a:lnTo>
                <a:lnTo>
                  <a:pt x="115524" y="66083"/>
                </a:lnTo>
                <a:lnTo>
                  <a:pt x="117069" y="64272"/>
                </a:lnTo>
                <a:lnTo>
                  <a:pt x="118297" y="62631"/>
                </a:lnTo>
                <a:lnTo>
                  <a:pt x="118917" y="61482"/>
                </a:lnTo>
                <a:lnTo>
                  <a:pt x="119379" y="60165"/>
                </a:lnTo>
                <a:lnTo>
                  <a:pt x="119683" y="58848"/>
                </a:lnTo>
                <a:lnTo>
                  <a:pt x="119841" y="57537"/>
                </a:lnTo>
                <a:lnTo>
                  <a:pt x="119993" y="54740"/>
                </a:lnTo>
                <a:lnTo>
                  <a:pt x="119993" y="52112"/>
                </a:lnTo>
                <a:lnTo>
                  <a:pt x="119841" y="49809"/>
                </a:lnTo>
                <a:lnTo>
                  <a:pt x="119379" y="47674"/>
                </a:lnTo>
                <a:lnTo>
                  <a:pt x="118759" y="45532"/>
                </a:lnTo>
                <a:lnTo>
                  <a:pt x="117834" y="43560"/>
                </a:lnTo>
                <a:lnTo>
                  <a:pt x="117372" y="42742"/>
                </a:lnTo>
                <a:lnTo>
                  <a:pt x="116606" y="41918"/>
                </a:lnTo>
                <a:lnTo>
                  <a:pt x="115986" y="41094"/>
                </a:lnTo>
                <a:lnTo>
                  <a:pt x="115220" y="40439"/>
                </a:lnTo>
                <a:lnTo>
                  <a:pt x="114296" y="39783"/>
                </a:lnTo>
                <a:lnTo>
                  <a:pt x="113372" y="39452"/>
                </a:lnTo>
                <a:lnTo>
                  <a:pt x="112447" y="38959"/>
                </a:lnTo>
                <a:lnTo>
                  <a:pt x="111365" y="38797"/>
                </a:lnTo>
                <a:lnTo>
                  <a:pt x="111213" y="31731"/>
                </a:lnTo>
                <a:lnTo>
                  <a:pt x="111365" y="26630"/>
                </a:lnTo>
                <a:lnTo>
                  <a:pt x="111523" y="21374"/>
                </a:lnTo>
                <a:lnTo>
                  <a:pt x="111675" y="16274"/>
                </a:lnTo>
                <a:lnTo>
                  <a:pt x="111675" y="11018"/>
                </a:lnTo>
                <a:lnTo>
                  <a:pt x="111523" y="8059"/>
                </a:lnTo>
                <a:lnTo>
                  <a:pt x="111365" y="6411"/>
                </a:lnTo>
                <a:lnTo>
                  <a:pt x="110903" y="4931"/>
                </a:lnTo>
                <a:lnTo>
                  <a:pt x="110441" y="3452"/>
                </a:lnTo>
                <a:lnTo>
                  <a:pt x="109675" y="2141"/>
                </a:lnTo>
                <a:lnTo>
                  <a:pt x="109212" y="1479"/>
                </a:lnTo>
                <a:lnTo>
                  <a:pt x="108750" y="986"/>
                </a:lnTo>
                <a:lnTo>
                  <a:pt x="108130" y="662"/>
                </a:lnTo>
                <a:lnTo>
                  <a:pt x="107516" y="331"/>
                </a:lnTo>
                <a:lnTo>
                  <a:pt x="106592" y="0"/>
                </a:lnTo>
                <a:close/>
              </a:path>
            </a:pathLst>
          </a:custGeom>
          <a:solidFill>
            <a:srgbClr val="FFFFFF"/>
          </a:solidFill>
          <a:ln>
            <a:solidFill>
              <a:schemeClr val="tx1"/>
            </a:solid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chemeClr val="tx1">
                  <a:lumMod val="75000"/>
                  <a:lumOff val="25000"/>
                </a:schemeClr>
              </a:solidFill>
              <a:latin typeface="Arial"/>
              <a:ea typeface="Arial"/>
              <a:cs typeface="Arial"/>
              <a:sym typeface="Arial"/>
            </a:endParaRPr>
          </a:p>
        </p:txBody>
      </p:sp>
      <p:pic>
        <p:nvPicPr>
          <p:cNvPr id="27" name="Picture 26"/>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70916"/>
          <a:stretch/>
        </p:blipFill>
        <p:spPr>
          <a:xfrm>
            <a:off x="3791118" y="386755"/>
            <a:ext cx="2509074" cy="474323"/>
          </a:xfrm>
          <a:prstGeom prst="rect">
            <a:avLst/>
          </a:prstGeom>
        </p:spPr>
      </p:pic>
      <p:pic>
        <p:nvPicPr>
          <p:cNvPr id="28" name="Picture 2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2577" r="28635" b="30991"/>
          <a:stretch/>
        </p:blipFill>
        <p:spPr>
          <a:xfrm>
            <a:off x="2644032" y="52529"/>
            <a:ext cx="1091326" cy="1003357"/>
          </a:xfrm>
          <a:prstGeom prst="rect">
            <a:avLst/>
          </a:prstGeom>
        </p:spPr>
      </p:pic>
    </p:spTree>
    <p:extLst>
      <p:ext uri="{BB962C8B-B14F-4D97-AF65-F5344CB8AC3E}">
        <p14:creationId xmlns:p14="http://schemas.microsoft.com/office/powerpoint/2010/main" val="20905944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Content Placeholder 3"/>
          <p:cNvSpPr>
            <a:spLocks noGrp="1"/>
          </p:cNvSpPr>
          <p:nvPr>
            <p:ph idx="10"/>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64" y="339502"/>
            <a:ext cx="8898827"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1589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Experimental </a:t>
            </a:r>
            <a:r>
              <a:rPr lang="en-US" sz="2800" dirty="0" smtClean="0">
                <a:latin typeface="+mj-lt"/>
              </a:rPr>
              <a:t>setup</a:t>
            </a:r>
            <a:endParaRPr lang="en-US" sz="2800" dirty="0">
              <a:latin typeface="+mj-lt"/>
            </a:endParaRPr>
          </a:p>
        </p:txBody>
      </p:sp>
      <p:sp>
        <p:nvSpPr>
          <p:cNvPr id="4" name="Content Placeholder 3"/>
          <p:cNvSpPr>
            <a:spLocks noGrp="1"/>
          </p:cNvSpPr>
          <p:nvPr>
            <p:ph idx="10"/>
          </p:nvPr>
        </p:nvSpPr>
        <p:spPr>
          <a:xfrm>
            <a:off x="1547664" y="1059582"/>
            <a:ext cx="6912768" cy="2995737"/>
          </a:xfrm>
        </p:spPr>
        <p:txBody>
          <a:bodyPr/>
          <a:lstStyle/>
          <a:p>
            <a:pPr marL="285750" indent="-285750" latinLnBrk="0">
              <a:buFont typeface="Arial" panose="020B0604020202020204" pitchFamily="34" charset="0"/>
              <a:buChar char="•"/>
            </a:pPr>
            <a:r>
              <a:rPr lang="en-US" sz="1600" dirty="0" smtClean="0">
                <a:solidFill>
                  <a:schemeClr val="tx1"/>
                </a:solidFill>
              </a:rPr>
              <a:t>First</a:t>
            </a:r>
            <a:r>
              <a:rPr lang="en-US" sz="1600" dirty="0">
                <a:solidFill>
                  <a:schemeClr val="tx1"/>
                </a:solidFill>
              </a:rPr>
              <a:t>, we fill the air pressurized tank with water and turn on the air compressor and wait for the pressure to build up.</a:t>
            </a:r>
          </a:p>
          <a:p>
            <a:pPr marL="285750" indent="-285750" latinLnBrk="0">
              <a:buFont typeface="Arial" panose="020B0604020202020204" pitchFamily="34" charset="0"/>
              <a:buChar char="•"/>
            </a:pPr>
            <a:r>
              <a:rPr lang="en-US" sz="1600" dirty="0" smtClean="0">
                <a:solidFill>
                  <a:schemeClr val="tx1"/>
                </a:solidFill>
              </a:rPr>
              <a:t>Second</a:t>
            </a:r>
            <a:r>
              <a:rPr lang="en-US" sz="1600" dirty="0">
                <a:solidFill>
                  <a:schemeClr val="tx1"/>
                </a:solidFill>
              </a:rPr>
              <a:t>, we open the outlet valve and measure the humidity level from the air compressor and pressurized tank system it should give us from 95% to 100% in order to conduct the experiment.</a:t>
            </a:r>
          </a:p>
          <a:p>
            <a:pPr marL="285750" indent="-285750" latinLnBrk="0">
              <a:buFont typeface="Arial" panose="020B0604020202020204" pitchFamily="34" charset="0"/>
              <a:buChar char="•"/>
            </a:pPr>
            <a:r>
              <a:rPr lang="en-US" sz="1600" dirty="0" smtClean="0">
                <a:solidFill>
                  <a:schemeClr val="tx1"/>
                </a:solidFill>
              </a:rPr>
              <a:t>Third</a:t>
            </a:r>
            <a:r>
              <a:rPr lang="en-US" sz="1600" dirty="0">
                <a:solidFill>
                  <a:schemeClr val="tx1"/>
                </a:solidFill>
              </a:rPr>
              <a:t>, we connect the supersonic nozzle separator system to the air compressor and pressurized tank system.</a:t>
            </a:r>
          </a:p>
          <a:p>
            <a:pPr marL="285750" indent="-285750" latinLnBrk="0">
              <a:buFont typeface="Arial" panose="020B0604020202020204" pitchFamily="34" charset="0"/>
              <a:buChar char="•"/>
            </a:pPr>
            <a:r>
              <a:rPr lang="en-US" sz="1600" dirty="0" smtClean="0">
                <a:solidFill>
                  <a:schemeClr val="tx1"/>
                </a:solidFill>
              </a:rPr>
              <a:t>Finally</a:t>
            </a:r>
            <a:r>
              <a:rPr lang="en-US" sz="1600" dirty="0">
                <a:solidFill>
                  <a:schemeClr val="tx1"/>
                </a:solidFill>
              </a:rPr>
              <a:t>, we open the outlet valve and measure the humidity level from the supersonic nozzle separator system with three different diffusers and note the results.</a:t>
            </a:r>
            <a:endParaRPr lang="en-US" sz="1600" dirty="0">
              <a:solidFill>
                <a:schemeClr val="tx1"/>
              </a:solidFill>
            </a:endParaRPr>
          </a:p>
        </p:txBody>
      </p:sp>
    </p:spTree>
    <p:extLst>
      <p:ext uri="{BB962C8B-B14F-4D97-AF65-F5344CB8AC3E}">
        <p14:creationId xmlns:p14="http://schemas.microsoft.com/office/powerpoint/2010/main" val="4185234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Content Placeholder 3"/>
          <p:cNvSpPr>
            <a:spLocks noGrp="1"/>
          </p:cNvSpPr>
          <p:nvPr>
            <p:ph idx="10"/>
          </p:nvPr>
        </p:nvSpPr>
        <p:spPr/>
        <p:txBody>
          <a:bodyPr/>
          <a:lstStyle/>
          <a:p>
            <a:endParaRPr lang="en-US" dirty="0"/>
          </a:p>
        </p:txBody>
      </p:sp>
      <p:pic>
        <p:nvPicPr>
          <p:cNvPr id="2050" name="Picture 2" descr="D:\Users\201201386\Downloads\File_000.png"/>
          <p:cNvPicPr>
            <a:picLocks noChangeAspect="1" noChangeArrowheads="1"/>
          </p:cNvPicPr>
          <p:nvPr/>
        </p:nvPicPr>
        <p:blipFill rotWithShape="1">
          <a:blip r:embed="rId2">
            <a:extLst>
              <a:ext uri="{28A0092B-C50C-407E-A947-70E740481C1C}">
                <a14:useLocalDpi xmlns:a14="http://schemas.microsoft.com/office/drawing/2010/main" val="0"/>
              </a:ext>
            </a:extLst>
          </a:blip>
          <a:srcRect t="34070" b="34135"/>
          <a:stretch/>
        </p:blipFill>
        <p:spPr bwMode="auto">
          <a:xfrm>
            <a:off x="179512" y="123478"/>
            <a:ext cx="8619694" cy="487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4803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Testing</a:t>
            </a:r>
          </a:p>
        </p:txBody>
      </p:sp>
      <p:sp>
        <p:nvSpPr>
          <p:cNvPr id="4" name="Content Placeholder 3"/>
          <p:cNvSpPr>
            <a:spLocks noGrp="1"/>
          </p:cNvSpPr>
          <p:nvPr>
            <p:ph idx="10"/>
          </p:nvPr>
        </p:nvSpPr>
        <p:spPr>
          <a:xfrm>
            <a:off x="1547664" y="1059582"/>
            <a:ext cx="6912768" cy="2995737"/>
          </a:xfrm>
        </p:spPr>
        <p:txBody>
          <a:bodyPr/>
          <a:lstStyle/>
          <a:p>
            <a:pPr latinLnBrk="0"/>
            <a:r>
              <a:rPr lang="en-US" sz="1600" dirty="0" smtClean="0">
                <a:solidFill>
                  <a:schemeClr val="tx1"/>
                </a:solidFill>
              </a:rPr>
              <a:t>In the </a:t>
            </a:r>
            <a:r>
              <a:rPr lang="en-US" sz="1600" dirty="0">
                <a:solidFill>
                  <a:schemeClr val="tx1"/>
                </a:solidFill>
              </a:rPr>
              <a:t>beginning, the test fails because there are some problems such as leaking and </a:t>
            </a:r>
            <a:r>
              <a:rPr lang="en-US" sz="1600" dirty="0" smtClean="0">
                <a:solidFill>
                  <a:schemeClr val="tx1"/>
                </a:solidFill>
              </a:rPr>
              <a:t>low humidity level. We solved </a:t>
            </a:r>
            <a:r>
              <a:rPr lang="en-US" sz="1600" dirty="0">
                <a:solidFill>
                  <a:schemeClr val="tx1"/>
                </a:solidFill>
              </a:rPr>
              <a:t>the </a:t>
            </a:r>
            <a:r>
              <a:rPr lang="en-US" sz="1600" dirty="0" smtClean="0">
                <a:solidFill>
                  <a:schemeClr val="tx1"/>
                </a:solidFill>
              </a:rPr>
              <a:t>problems by tightening </a:t>
            </a:r>
            <a:r>
              <a:rPr lang="en-US" sz="1600" dirty="0">
                <a:solidFill>
                  <a:schemeClr val="tx1"/>
                </a:solidFill>
              </a:rPr>
              <a:t>all the pipes and </a:t>
            </a:r>
            <a:r>
              <a:rPr lang="en-US" sz="1600" dirty="0" smtClean="0">
                <a:solidFill>
                  <a:schemeClr val="tx1"/>
                </a:solidFill>
              </a:rPr>
              <a:t>applied Teflon </a:t>
            </a:r>
            <a:r>
              <a:rPr lang="en-US" sz="1600" dirty="0">
                <a:solidFill>
                  <a:schemeClr val="tx1"/>
                </a:solidFill>
              </a:rPr>
              <a:t>tape on all the fitting and threads to prevent any </a:t>
            </a:r>
            <a:r>
              <a:rPr lang="en-US" sz="1600" dirty="0" smtClean="0">
                <a:solidFill>
                  <a:schemeClr val="tx1"/>
                </a:solidFill>
              </a:rPr>
              <a:t>leaks. In addition, we add rubber </a:t>
            </a:r>
            <a:r>
              <a:rPr lang="en-US" sz="1600" dirty="0">
                <a:solidFill>
                  <a:schemeClr val="tx1"/>
                </a:solidFill>
              </a:rPr>
              <a:t>gasket between the Nozzle, separator, and diffuser to prevent any </a:t>
            </a:r>
            <a:r>
              <a:rPr lang="en-US" sz="1600" dirty="0" smtClean="0">
                <a:solidFill>
                  <a:schemeClr val="tx1"/>
                </a:solidFill>
              </a:rPr>
              <a:t>further leaks. </a:t>
            </a:r>
            <a:r>
              <a:rPr lang="en-US" sz="1600" dirty="0">
                <a:solidFill>
                  <a:schemeClr val="tx1"/>
                </a:solidFill>
              </a:rPr>
              <a:t>Our </a:t>
            </a:r>
            <a:r>
              <a:rPr lang="en-US" sz="1600" dirty="0" smtClean="0">
                <a:solidFill>
                  <a:schemeClr val="tx1"/>
                </a:solidFill>
              </a:rPr>
              <a:t>testing goals </a:t>
            </a:r>
            <a:r>
              <a:rPr lang="en-US" sz="1600" dirty="0">
                <a:solidFill>
                  <a:schemeClr val="tx1"/>
                </a:solidFill>
              </a:rPr>
              <a:t>are to dehumidify the humid air below 25% and get separation efficiency above 75%.</a:t>
            </a:r>
          </a:p>
          <a:p>
            <a:pPr latinLnBrk="0"/>
            <a:r>
              <a:rPr lang="en-US" sz="1600" dirty="0">
                <a:solidFill>
                  <a:schemeClr val="tx1"/>
                </a:solidFill>
              </a:rPr>
              <a:t/>
            </a:r>
            <a:br>
              <a:rPr lang="en-US" sz="1600" dirty="0">
                <a:solidFill>
                  <a:schemeClr val="tx1"/>
                </a:solidFill>
              </a:rPr>
            </a:br>
            <a:endParaRPr lang="en-US" sz="1600" dirty="0">
              <a:solidFill>
                <a:schemeClr val="tx1"/>
              </a:solidFill>
            </a:endParaRPr>
          </a:p>
        </p:txBody>
      </p:sp>
    </p:spTree>
    <p:extLst>
      <p:ext uri="{BB962C8B-B14F-4D97-AF65-F5344CB8AC3E}">
        <p14:creationId xmlns:p14="http://schemas.microsoft.com/office/powerpoint/2010/main" val="510450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Equations We Used</a:t>
            </a:r>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1458663894"/>
                  </p:ext>
                </p:extLst>
              </p:nvPr>
            </p:nvGraphicFramePr>
            <p:xfrm>
              <a:off x="1691680" y="1203598"/>
              <a:ext cx="5640070" cy="538480"/>
            </p:xfrm>
            <a:graphic>
              <a:graphicData uri="http://schemas.openxmlformats.org/drawingml/2006/table">
                <a:tbl>
                  <a:tblPr firstRow="1" firstCol="1" bandRow="1"/>
                  <a:tblGrid>
                    <a:gridCol w="4297680"/>
                    <a:gridCol w="1342390"/>
                  </a:tblGrid>
                  <a:tr h="0">
                    <a:tc>
                      <a:txBody>
                        <a:bodyPr/>
                        <a:lstStyle/>
                        <a:p>
                          <a:pPr>
                            <a:lnSpc>
                              <a:spcPct val="150000"/>
                            </a:lnSpc>
                            <a:spcAft>
                              <a:spcPts val="1000"/>
                            </a:spcAft>
                          </a:pPr>
                          <a14:m>
                            <m:oMathPara xmlns:m="http://schemas.openxmlformats.org/officeDocument/2006/math">
                              <m:oMathParaPr>
                                <m:jc m:val="left"/>
                              </m:oMathParaPr>
                              <m:oMath xmlns:m="http://schemas.openxmlformats.org/officeDocument/2006/math">
                                <m:sSub>
                                  <m:sSubPr>
                                    <m:ctrlPr>
                                      <a:rPr lang="en-US" sz="1800" i="1" smtClean="0">
                                        <a:solidFill>
                                          <a:srgbClr val="000000"/>
                                        </a:solidFill>
                                        <a:effectLst/>
                                        <a:latin typeface="Cambria Math"/>
                                        <a:cs typeface="Times New Roman"/>
                                      </a:rPr>
                                    </m:ctrlPr>
                                  </m:sSubPr>
                                  <m:e>
                                    <m:r>
                                      <a:rPr lang="en-US" sz="1800" i="1">
                                        <a:solidFill>
                                          <a:srgbClr val="000000"/>
                                        </a:solidFill>
                                        <a:effectLst/>
                                        <a:latin typeface="Cambria Math"/>
                                        <a:cs typeface="Times New Roman"/>
                                      </a:rPr>
                                      <m:t>𝑃</m:t>
                                    </m:r>
                                  </m:e>
                                  <m:sub>
                                    <m:r>
                                      <a:rPr lang="en-US" sz="1800" i="1">
                                        <a:solidFill>
                                          <a:srgbClr val="000000"/>
                                        </a:solidFill>
                                        <a:effectLst/>
                                        <a:latin typeface="Cambria Math"/>
                                        <a:cs typeface="Times New Roman"/>
                                      </a:rPr>
                                      <m:t>𝑣</m:t>
                                    </m:r>
                                  </m:sub>
                                </m:sSub>
                                <m:r>
                                  <a:rPr lang="en-US" sz="1800" i="1">
                                    <a:solidFill>
                                      <a:srgbClr val="000000"/>
                                    </a:solidFill>
                                    <a:effectLst/>
                                    <a:latin typeface="Cambria Math"/>
                                    <a:cs typeface="Times New Roman"/>
                                  </a:rPr>
                                  <m:t>=</m:t>
                                </m:r>
                                <m:r>
                                  <a:rPr lang="en-US" sz="1800" i="1">
                                    <a:solidFill>
                                      <a:srgbClr val="000000"/>
                                    </a:solidFill>
                                    <a:effectLst/>
                                    <a:latin typeface="Cambria Math"/>
                                    <a:cs typeface="Times New Roman"/>
                                  </a:rPr>
                                  <m:t>𝜙</m:t>
                                </m:r>
                                <m:r>
                                  <a:rPr lang="en-US" sz="1800" i="1">
                                    <a:solidFill>
                                      <a:srgbClr val="000000"/>
                                    </a:solidFill>
                                    <a:effectLst/>
                                    <a:latin typeface="Cambria Math"/>
                                    <a:cs typeface="Times New Roman"/>
                                  </a:rPr>
                                  <m:t>×</m:t>
                                </m:r>
                                <m:sSub>
                                  <m:sSubPr>
                                    <m:ctrlPr>
                                      <a:rPr lang="en-US" sz="1800" i="1">
                                        <a:solidFill>
                                          <a:srgbClr val="000000"/>
                                        </a:solidFill>
                                        <a:effectLst/>
                                        <a:latin typeface="Cambria Math"/>
                                        <a:cs typeface="Times New Roman"/>
                                      </a:rPr>
                                    </m:ctrlPr>
                                  </m:sSubPr>
                                  <m:e>
                                    <m:r>
                                      <a:rPr lang="en-US" sz="1800" i="1">
                                        <a:solidFill>
                                          <a:srgbClr val="000000"/>
                                        </a:solidFill>
                                        <a:effectLst/>
                                        <a:latin typeface="Cambria Math"/>
                                        <a:cs typeface="Times New Roman"/>
                                      </a:rPr>
                                      <m:t>𝑃</m:t>
                                    </m:r>
                                  </m:e>
                                  <m:sub>
                                    <m:r>
                                      <a:rPr lang="en-US" sz="1800" i="1">
                                        <a:solidFill>
                                          <a:srgbClr val="000000"/>
                                        </a:solidFill>
                                        <a:effectLst/>
                                        <a:latin typeface="Cambria Math"/>
                                        <a:cs typeface="Times New Roman"/>
                                      </a:rPr>
                                      <m:t>𝑠</m:t>
                                    </m:r>
                                  </m:sub>
                                </m:sSub>
                              </m:oMath>
                            </m:oMathPara>
                          </a14:m>
                          <a:endParaRPr lang="en-US" sz="1200" dirty="0">
                            <a:solidFill>
                              <a:srgbClr val="000000"/>
                            </a:solidFill>
                            <a:effectLst/>
                            <a:latin typeface="Times New Roman"/>
                          </a:endParaRPr>
                        </a:p>
                      </a:txBody>
                      <a:tcPr marL="68580" marR="68580" marT="0" marB="0">
                        <a:lnL>
                          <a:noFill/>
                        </a:lnL>
                        <a:lnR>
                          <a:noFill/>
                        </a:lnR>
                        <a:lnT>
                          <a:noFill/>
                        </a:lnT>
                        <a:lnB>
                          <a:noFill/>
                        </a:lnB>
                      </a:tcPr>
                    </a:tc>
                    <a:tc>
                      <a:txBody>
                        <a:bodyPr/>
                        <a:lstStyle/>
                        <a:p>
                          <a:pPr algn="ctr">
                            <a:lnSpc>
                              <a:spcPct val="150000"/>
                            </a:lnSpc>
                            <a:spcAft>
                              <a:spcPts val="1000"/>
                            </a:spcAft>
                          </a:pPr>
                          <a:r>
                            <a:rPr lang="en-US" sz="1800" dirty="0">
                              <a:solidFill>
                                <a:srgbClr val="000000"/>
                              </a:solidFill>
                              <a:effectLst/>
                              <a:latin typeface="Times New Roman"/>
                              <a:cs typeface="Times New Roman"/>
                            </a:rPr>
                            <a:t>Equation </a:t>
                          </a:r>
                          <a:r>
                            <a:rPr lang="en-US" sz="1800" dirty="0" smtClean="0">
                              <a:solidFill>
                                <a:srgbClr val="000000"/>
                              </a:solidFill>
                              <a:effectLst/>
                              <a:latin typeface="Times New Roman"/>
                              <a:cs typeface="Times New Roman"/>
                            </a:rPr>
                            <a:t>1</a:t>
                          </a:r>
                          <a:endParaRPr lang="en-US" sz="1200" dirty="0">
                            <a:solidFill>
                              <a:srgbClr val="000000"/>
                            </a:solidFill>
                            <a:effectLst/>
                            <a:latin typeface="Times New Roman"/>
                          </a:endParaRPr>
                        </a:p>
                      </a:txBody>
                      <a:tcPr marL="68580" marR="68580" marT="0" marB="0" anchor="ctr">
                        <a:lnL>
                          <a:noFill/>
                        </a:lnL>
                        <a:lnR>
                          <a:noFill/>
                        </a:lnR>
                        <a:lnT>
                          <a:noFill/>
                        </a:lnT>
                        <a:lnB>
                          <a:noFill/>
                        </a:lnB>
                      </a:tcPr>
                    </a:tc>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1458663894"/>
                  </p:ext>
                </p:extLst>
              </p:nvPr>
            </p:nvGraphicFramePr>
            <p:xfrm>
              <a:off x="1691680" y="1203598"/>
              <a:ext cx="5640070" cy="538480"/>
            </p:xfrm>
            <a:graphic>
              <a:graphicData uri="http://schemas.openxmlformats.org/drawingml/2006/table">
                <a:tbl>
                  <a:tblPr firstRow="1" firstCol="1" bandRow="1"/>
                  <a:tblGrid>
                    <a:gridCol w="4297680"/>
                    <a:gridCol w="1342390"/>
                  </a:tblGrid>
                  <a:tr h="538480">
                    <a:tc>
                      <a:txBody>
                        <a:bodyPr/>
                        <a:lstStyle/>
                        <a:p>
                          <a:endParaRPr lang="en-US"/>
                        </a:p>
                      </a:txBody>
                      <a:tcPr marL="68580" marR="68580" marT="0" marB="0">
                        <a:lnL>
                          <a:noFill/>
                        </a:lnL>
                        <a:lnR>
                          <a:noFill/>
                        </a:lnR>
                        <a:lnT>
                          <a:noFill/>
                        </a:lnT>
                        <a:lnB>
                          <a:noFill/>
                        </a:lnB>
                        <a:blipFill rotWithShape="1">
                          <a:blip r:embed="rId2"/>
                          <a:stretch>
                            <a:fillRect l="-142" r="-31206" b="-10112"/>
                          </a:stretch>
                        </a:blipFill>
                      </a:tcPr>
                    </a:tc>
                    <a:tc>
                      <a:txBody>
                        <a:bodyPr/>
                        <a:lstStyle/>
                        <a:p>
                          <a:pPr algn="ctr">
                            <a:lnSpc>
                              <a:spcPct val="150000"/>
                            </a:lnSpc>
                            <a:spcAft>
                              <a:spcPts val="1000"/>
                            </a:spcAft>
                          </a:pPr>
                          <a:r>
                            <a:rPr lang="en-US" sz="1800" dirty="0">
                              <a:solidFill>
                                <a:srgbClr val="000000"/>
                              </a:solidFill>
                              <a:effectLst/>
                              <a:latin typeface="Times New Roman"/>
                              <a:cs typeface="Times New Roman"/>
                            </a:rPr>
                            <a:t>Equation </a:t>
                          </a:r>
                          <a:r>
                            <a:rPr lang="en-US" sz="1800" dirty="0" smtClean="0">
                              <a:solidFill>
                                <a:srgbClr val="000000"/>
                              </a:solidFill>
                              <a:effectLst/>
                              <a:latin typeface="Times New Roman"/>
                              <a:cs typeface="Times New Roman"/>
                            </a:rPr>
                            <a:t>1</a:t>
                          </a:r>
                          <a:endParaRPr lang="en-US" sz="1200" dirty="0">
                            <a:solidFill>
                              <a:srgbClr val="000000"/>
                            </a:solidFill>
                            <a:effectLst/>
                            <a:latin typeface="Times New Roman"/>
                          </a:endParaRPr>
                        </a:p>
                      </a:txBody>
                      <a:tcPr marL="68580" marR="68580" marT="0" marB="0" anchor="ctr">
                        <a:lnL>
                          <a:noFill/>
                        </a:lnL>
                        <a:lnR>
                          <a:noFill/>
                        </a:lnR>
                        <a:lnT>
                          <a:noFill/>
                        </a:lnT>
                        <a:lnB>
                          <a:noFill/>
                        </a:lnB>
                      </a:tcPr>
                    </a:tc>
                  </a:tr>
                </a:tbl>
              </a:graphicData>
            </a:graphic>
          </p:graphicFrame>
        </mc:Fallback>
      </mc:AlternateContent>
      <p:sp>
        <p:nvSpPr>
          <p:cNvPr id="4" name="Content Placeholder 3"/>
          <p:cNvSpPr>
            <a:spLocks noGrp="1"/>
          </p:cNvSpPr>
          <p:nvPr>
            <p:ph idx="10"/>
          </p:nvPr>
        </p:nvSpPr>
        <p:spPr/>
        <p:txBody>
          <a:bodyPr/>
          <a:lstStyle/>
          <a:p>
            <a:endParaRPr lang="en-US" sz="1600" dirty="0" smtClean="0"/>
          </a:p>
          <a:p>
            <a:endParaRPr lang="en-US" sz="1600" dirty="0"/>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2763134486"/>
                  </p:ext>
                </p:extLst>
              </p:nvPr>
            </p:nvGraphicFramePr>
            <p:xfrm>
              <a:off x="1691680" y="1707654"/>
              <a:ext cx="5640070" cy="998347"/>
            </p:xfrm>
            <a:graphic>
              <a:graphicData uri="http://schemas.openxmlformats.org/drawingml/2006/table">
                <a:tbl>
                  <a:tblPr firstRow="1" firstCol="1" bandRow="1"/>
                  <a:tblGrid>
                    <a:gridCol w="4297680"/>
                    <a:gridCol w="1342390"/>
                  </a:tblGrid>
                  <a:tr h="0">
                    <a:tc>
                      <a:txBody>
                        <a:bodyPr/>
                        <a:lstStyle/>
                        <a:p>
                          <a:pPr>
                            <a:lnSpc>
                              <a:spcPct val="150000"/>
                            </a:lnSpc>
                            <a:spcAft>
                              <a:spcPts val="1000"/>
                            </a:spcAft>
                          </a:pPr>
                          <a14:m>
                            <m:oMathPara xmlns:m="http://schemas.openxmlformats.org/officeDocument/2006/math">
                              <m:oMathParaPr>
                                <m:jc m:val="left"/>
                              </m:oMathParaPr>
                              <m:oMath xmlns:m="http://schemas.openxmlformats.org/officeDocument/2006/math">
                                <m:sSub>
                                  <m:sSubPr>
                                    <m:ctrlPr>
                                      <a:rPr lang="en-US" sz="1800" i="1">
                                        <a:solidFill>
                                          <a:srgbClr val="000000"/>
                                        </a:solidFill>
                                        <a:effectLst/>
                                        <a:latin typeface="Cambria Math"/>
                                        <a:cs typeface="Times New Roman"/>
                                      </a:rPr>
                                    </m:ctrlPr>
                                  </m:sSubPr>
                                  <m:e>
                                    <m:r>
                                      <a:rPr lang="en-US" sz="1800" i="1">
                                        <a:solidFill>
                                          <a:srgbClr val="000000"/>
                                        </a:solidFill>
                                        <a:effectLst/>
                                        <a:latin typeface="Cambria Math"/>
                                        <a:cs typeface="Times New Roman"/>
                                      </a:rPr>
                                      <m:t>𝜔</m:t>
                                    </m:r>
                                  </m:e>
                                  <m:sub>
                                    <m:r>
                                      <a:rPr lang="en-US" sz="1800" i="1">
                                        <a:solidFill>
                                          <a:srgbClr val="000000"/>
                                        </a:solidFill>
                                        <a:effectLst/>
                                        <a:latin typeface="Cambria Math"/>
                                        <a:cs typeface="Times New Roman"/>
                                      </a:rPr>
                                      <m:t>𝑖𝑛</m:t>
                                    </m:r>
                                  </m:sub>
                                </m:sSub>
                                <m:r>
                                  <a:rPr lang="en-US" sz="1800" i="1">
                                    <a:solidFill>
                                      <a:srgbClr val="000000"/>
                                    </a:solidFill>
                                    <a:effectLst/>
                                    <a:latin typeface="Cambria Math"/>
                                    <a:cs typeface="Times New Roman"/>
                                  </a:rPr>
                                  <m:t>=0.622×</m:t>
                                </m:r>
                                <m:f>
                                  <m:fPr>
                                    <m:ctrlPr>
                                      <a:rPr lang="en-US" sz="1800" i="1">
                                        <a:solidFill>
                                          <a:srgbClr val="000000"/>
                                        </a:solidFill>
                                        <a:effectLst/>
                                        <a:latin typeface="Cambria Math"/>
                                        <a:cs typeface="Times New Roman"/>
                                      </a:rPr>
                                    </m:ctrlPr>
                                  </m:fPr>
                                  <m:num>
                                    <m:sSub>
                                      <m:sSubPr>
                                        <m:ctrlPr>
                                          <a:rPr lang="en-US" sz="1800" i="1">
                                            <a:solidFill>
                                              <a:srgbClr val="000000"/>
                                            </a:solidFill>
                                            <a:effectLst/>
                                            <a:latin typeface="Cambria Math"/>
                                            <a:cs typeface="Times New Roman"/>
                                          </a:rPr>
                                        </m:ctrlPr>
                                      </m:sSubPr>
                                      <m:e>
                                        <m:r>
                                          <a:rPr lang="en-US" sz="1800" i="1">
                                            <a:solidFill>
                                              <a:srgbClr val="000000"/>
                                            </a:solidFill>
                                            <a:effectLst/>
                                            <a:latin typeface="Cambria Math"/>
                                            <a:cs typeface="Times New Roman"/>
                                          </a:rPr>
                                          <m:t>𝑃</m:t>
                                        </m:r>
                                      </m:e>
                                      <m:sub>
                                        <m:r>
                                          <a:rPr lang="en-US" sz="1800" i="1">
                                            <a:solidFill>
                                              <a:srgbClr val="000000"/>
                                            </a:solidFill>
                                            <a:effectLst/>
                                            <a:latin typeface="Cambria Math"/>
                                            <a:cs typeface="Times New Roman"/>
                                          </a:rPr>
                                          <m:t>𝑣</m:t>
                                        </m:r>
                                        <m:r>
                                          <a:rPr lang="en-US" sz="1800" i="1">
                                            <a:solidFill>
                                              <a:srgbClr val="000000"/>
                                            </a:solidFill>
                                            <a:effectLst/>
                                            <a:latin typeface="Cambria Math"/>
                                            <a:cs typeface="Times New Roman"/>
                                          </a:rPr>
                                          <m:t>,</m:t>
                                        </m:r>
                                        <m:r>
                                          <a:rPr lang="en-US" sz="1800" i="1">
                                            <a:solidFill>
                                              <a:srgbClr val="000000"/>
                                            </a:solidFill>
                                            <a:effectLst/>
                                            <a:latin typeface="Cambria Math"/>
                                            <a:cs typeface="Times New Roman"/>
                                          </a:rPr>
                                          <m:t>𝑖𝑛</m:t>
                                        </m:r>
                                      </m:sub>
                                    </m:sSub>
                                  </m:num>
                                  <m:den>
                                    <m:sSub>
                                      <m:sSubPr>
                                        <m:ctrlPr>
                                          <a:rPr lang="en-US" sz="1800" i="1">
                                            <a:solidFill>
                                              <a:srgbClr val="000000"/>
                                            </a:solidFill>
                                            <a:effectLst/>
                                            <a:latin typeface="Cambria Math"/>
                                            <a:cs typeface="Times New Roman"/>
                                          </a:rPr>
                                        </m:ctrlPr>
                                      </m:sSubPr>
                                      <m:e>
                                        <m:r>
                                          <a:rPr lang="en-US" sz="1800" i="1">
                                            <a:solidFill>
                                              <a:srgbClr val="000000"/>
                                            </a:solidFill>
                                            <a:effectLst/>
                                            <a:latin typeface="Cambria Math"/>
                                            <a:cs typeface="Times New Roman"/>
                                          </a:rPr>
                                          <m:t>𝑃</m:t>
                                        </m:r>
                                      </m:e>
                                      <m:sub>
                                        <m:r>
                                          <a:rPr lang="en-US" sz="1800" i="1">
                                            <a:solidFill>
                                              <a:srgbClr val="000000"/>
                                            </a:solidFill>
                                            <a:effectLst/>
                                            <a:latin typeface="Cambria Math"/>
                                            <a:cs typeface="Times New Roman"/>
                                          </a:rPr>
                                          <m:t>𝑎𝑡𝑚</m:t>
                                        </m:r>
                                      </m:sub>
                                    </m:sSub>
                                    <m:r>
                                      <a:rPr lang="en-US" sz="1800" i="1">
                                        <a:solidFill>
                                          <a:srgbClr val="000000"/>
                                        </a:solidFill>
                                        <a:effectLst/>
                                        <a:latin typeface="Cambria Math"/>
                                        <a:cs typeface="Times New Roman"/>
                                      </a:rPr>
                                      <m:t>−</m:t>
                                    </m:r>
                                    <m:sSub>
                                      <m:sSubPr>
                                        <m:ctrlPr>
                                          <a:rPr lang="en-US" sz="1800" i="1">
                                            <a:solidFill>
                                              <a:srgbClr val="000000"/>
                                            </a:solidFill>
                                            <a:effectLst/>
                                            <a:latin typeface="Cambria Math"/>
                                            <a:cs typeface="Times New Roman"/>
                                          </a:rPr>
                                        </m:ctrlPr>
                                      </m:sSubPr>
                                      <m:e>
                                        <m:r>
                                          <a:rPr lang="en-US" sz="1800" i="1">
                                            <a:solidFill>
                                              <a:srgbClr val="000000"/>
                                            </a:solidFill>
                                            <a:effectLst/>
                                            <a:latin typeface="Cambria Math"/>
                                            <a:cs typeface="Times New Roman"/>
                                          </a:rPr>
                                          <m:t>𝑃</m:t>
                                        </m:r>
                                      </m:e>
                                      <m:sub>
                                        <m:r>
                                          <a:rPr lang="en-US" sz="1800" i="1">
                                            <a:solidFill>
                                              <a:srgbClr val="000000"/>
                                            </a:solidFill>
                                            <a:effectLst/>
                                            <a:latin typeface="Cambria Math"/>
                                            <a:cs typeface="Times New Roman"/>
                                          </a:rPr>
                                          <m:t>𝑣</m:t>
                                        </m:r>
                                        <m:r>
                                          <a:rPr lang="en-US" sz="1800" i="1">
                                            <a:solidFill>
                                              <a:srgbClr val="000000"/>
                                            </a:solidFill>
                                            <a:effectLst/>
                                            <a:latin typeface="Cambria Math"/>
                                            <a:cs typeface="Times New Roman"/>
                                          </a:rPr>
                                          <m:t>,</m:t>
                                        </m:r>
                                        <m:r>
                                          <a:rPr lang="en-US" sz="1800" i="1">
                                            <a:solidFill>
                                              <a:srgbClr val="000000"/>
                                            </a:solidFill>
                                            <a:effectLst/>
                                            <a:latin typeface="Cambria Math"/>
                                            <a:cs typeface="Times New Roman"/>
                                          </a:rPr>
                                          <m:t>𝑖𝑛</m:t>
                                        </m:r>
                                      </m:sub>
                                    </m:sSub>
                                  </m:den>
                                </m:f>
                              </m:oMath>
                            </m:oMathPara>
                          </a14:m>
                          <a:endParaRPr lang="en-US" sz="1200" dirty="0">
                            <a:solidFill>
                              <a:srgbClr val="000000"/>
                            </a:solidFill>
                            <a:effectLst/>
                            <a:latin typeface="Times New Roman"/>
                          </a:endParaRPr>
                        </a:p>
                      </a:txBody>
                      <a:tcPr marL="68580" marR="68580" marT="0" marB="0">
                        <a:lnL>
                          <a:noFill/>
                        </a:lnL>
                        <a:lnR>
                          <a:noFill/>
                        </a:lnR>
                        <a:lnT>
                          <a:noFill/>
                        </a:lnT>
                        <a:lnB>
                          <a:noFill/>
                        </a:lnB>
                      </a:tcPr>
                    </a:tc>
                    <a:tc>
                      <a:txBody>
                        <a:bodyPr/>
                        <a:lstStyle/>
                        <a:p>
                          <a:pPr algn="ctr">
                            <a:lnSpc>
                              <a:spcPct val="150000"/>
                            </a:lnSpc>
                            <a:spcAft>
                              <a:spcPts val="1000"/>
                            </a:spcAft>
                          </a:pPr>
                          <a:r>
                            <a:rPr lang="en-US" sz="1800" dirty="0">
                              <a:solidFill>
                                <a:srgbClr val="000000"/>
                              </a:solidFill>
                              <a:effectLst/>
                              <a:latin typeface="Times New Roman"/>
                              <a:cs typeface="Times New Roman"/>
                            </a:rPr>
                            <a:t>Equation </a:t>
                          </a:r>
                          <a:r>
                            <a:rPr lang="en-US" sz="1800" dirty="0" smtClean="0">
                              <a:solidFill>
                                <a:srgbClr val="000000"/>
                              </a:solidFill>
                              <a:effectLst/>
                              <a:latin typeface="Times New Roman"/>
                              <a:cs typeface="Times New Roman"/>
                            </a:rPr>
                            <a:t>2</a:t>
                          </a:r>
                          <a:endParaRPr lang="en-US" sz="1200" dirty="0">
                            <a:solidFill>
                              <a:srgbClr val="000000"/>
                            </a:solidFill>
                            <a:effectLst/>
                            <a:latin typeface="Times New Roman"/>
                          </a:endParaRPr>
                        </a:p>
                      </a:txBody>
                      <a:tcPr marL="68580" marR="68580" marT="0" marB="0" anchor="ctr">
                        <a:lnL>
                          <a:noFill/>
                        </a:lnL>
                        <a:lnR>
                          <a:noFill/>
                        </a:lnR>
                        <a:lnT>
                          <a:noFill/>
                        </a:lnT>
                        <a:lnB>
                          <a:noFill/>
                        </a:lnB>
                      </a:tcP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2763134486"/>
                  </p:ext>
                </p:extLst>
              </p:nvPr>
            </p:nvGraphicFramePr>
            <p:xfrm>
              <a:off x="1691680" y="1707654"/>
              <a:ext cx="5640070" cy="998347"/>
            </p:xfrm>
            <a:graphic>
              <a:graphicData uri="http://schemas.openxmlformats.org/drawingml/2006/table">
                <a:tbl>
                  <a:tblPr firstRow="1" firstCol="1" bandRow="1"/>
                  <a:tblGrid>
                    <a:gridCol w="4297680"/>
                    <a:gridCol w="1342390"/>
                  </a:tblGrid>
                  <a:tr h="998347">
                    <a:tc>
                      <a:txBody>
                        <a:bodyPr/>
                        <a:lstStyle/>
                        <a:p>
                          <a:endParaRPr lang="en-US"/>
                        </a:p>
                      </a:txBody>
                      <a:tcPr marL="68580" marR="68580" marT="0" marB="0">
                        <a:lnL>
                          <a:noFill/>
                        </a:lnL>
                        <a:lnR>
                          <a:noFill/>
                        </a:lnR>
                        <a:lnT>
                          <a:noFill/>
                        </a:lnT>
                        <a:lnB>
                          <a:noFill/>
                        </a:lnB>
                        <a:blipFill rotWithShape="1">
                          <a:blip r:embed="rId3"/>
                          <a:stretch>
                            <a:fillRect l="-142" r="-31206"/>
                          </a:stretch>
                        </a:blipFill>
                      </a:tcPr>
                    </a:tc>
                    <a:tc>
                      <a:txBody>
                        <a:bodyPr/>
                        <a:lstStyle/>
                        <a:p>
                          <a:pPr algn="ctr">
                            <a:lnSpc>
                              <a:spcPct val="150000"/>
                            </a:lnSpc>
                            <a:spcAft>
                              <a:spcPts val="1000"/>
                            </a:spcAft>
                          </a:pPr>
                          <a:r>
                            <a:rPr lang="en-US" sz="1800" dirty="0">
                              <a:solidFill>
                                <a:srgbClr val="000000"/>
                              </a:solidFill>
                              <a:effectLst/>
                              <a:latin typeface="Times New Roman"/>
                              <a:cs typeface="Times New Roman"/>
                            </a:rPr>
                            <a:t>Equation </a:t>
                          </a:r>
                          <a:r>
                            <a:rPr lang="en-US" sz="1800" dirty="0" smtClean="0">
                              <a:solidFill>
                                <a:srgbClr val="000000"/>
                              </a:solidFill>
                              <a:effectLst/>
                              <a:latin typeface="Times New Roman"/>
                              <a:cs typeface="Times New Roman"/>
                            </a:rPr>
                            <a:t>2</a:t>
                          </a:r>
                          <a:endParaRPr lang="en-US" sz="1200" dirty="0">
                            <a:solidFill>
                              <a:srgbClr val="000000"/>
                            </a:solidFill>
                            <a:effectLst/>
                            <a:latin typeface="Times New Roman"/>
                          </a:endParaRPr>
                        </a:p>
                      </a:txBody>
                      <a:tcPr marL="68580" marR="68580" marT="0" marB="0" anchor="ctr">
                        <a:lnL>
                          <a:noFill/>
                        </a:lnL>
                        <a:lnR>
                          <a:noFill/>
                        </a:lnR>
                        <a:lnT>
                          <a:noFill/>
                        </a:lnT>
                        <a:lnB>
                          <a:noFill/>
                        </a:lnB>
                      </a:tcPr>
                    </a:tc>
                  </a:tr>
                </a:tbl>
              </a:graphicData>
            </a:graphic>
          </p:graphicFrame>
        </mc:Fallback>
      </mc:AlternateContent>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3504610079"/>
                  </p:ext>
                </p:extLst>
              </p:nvPr>
            </p:nvGraphicFramePr>
            <p:xfrm>
              <a:off x="1691680" y="2427734"/>
              <a:ext cx="5640070" cy="998347"/>
            </p:xfrm>
            <a:graphic>
              <a:graphicData uri="http://schemas.openxmlformats.org/drawingml/2006/table">
                <a:tbl>
                  <a:tblPr firstRow="1" firstCol="1" bandRow="1"/>
                  <a:tblGrid>
                    <a:gridCol w="4297680"/>
                    <a:gridCol w="1342390"/>
                  </a:tblGrid>
                  <a:tr h="0">
                    <a:tc>
                      <a:txBody>
                        <a:bodyPr/>
                        <a:lstStyle/>
                        <a:p>
                          <a:pPr>
                            <a:lnSpc>
                              <a:spcPct val="150000"/>
                            </a:lnSpc>
                            <a:spcAft>
                              <a:spcPts val="1000"/>
                            </a:spcAft>
                          </a:pPr>
                          <a14:m>
                            <m:oMathPara xmlns:m="http://schemas.openxmlformats.org/officeDocument/2006/math">
                              <m:oMathParaPr>
                                <m:jc m:val="left"/>
                              </m:oMathParaPr>
                              <m:oMath xmlns:m="http://schemas.openxmlformats.org/officeDocument/2006/math">
                                <m:sSub>
                                  <m:sSubPr>
                                    <m:ctrlPr>
                                      <a:rPr lang="en-US" sz="1800" i="1">
                                        <a:solidFill>
                                          <a:srgbClr val="000000"/>
                                        </a:solidFill>
                                        <a:effectLst/>
                                        <a:latin typeface="Cambria Math"/>
                                        <a:cs typeface="Times New Roman"/>
                                      </a:rPr>
                                    </m:ctrlPr>
                                  </m:sSubPr>
                                  <m:e>
                                    <m:r>
                                      <a:rPr lang="en-US" sz="1800" i="1">
                                        <a:solidFill>
                                          <a:srgbClr val="000000"/>
                                        </a:solidFill>
                                        <a:effectLst/>
                                        <a:latin typeface="Cambria Math"/>
                                        <a:cs typeface="Times New Roman"/>
                                      </a:rPr>
                                      <m:t>𝜔</m:t>
                                    </m:r>
                                  </m:e>
                                  <m:sub>
                                    <m:r>
                                      <a:rPr lang="en-US" sz="1800" i="1">
                                        <a:solidFill>
                                          <a:srgbClr val="000000"/>
                                        </a:solidFill>
                                        <a:effectLst/>
                                        <a:latin typeface="Cambria Math"/>
                                        <a:cs typeface="Times New Roman"/>
                                      </a:rPr>
                                      <m:t>𝑜𝑢𝑡</m:t>
                                    </m:r>
                                  </m:sub>
                                </m:sSub>
                                <m:r>
                                  <a:rPr lang="en-US" sz="1800" i="1">
                                    <a:solidFill>
                                      <a:srgbClr val="000000"/>
                                    </a:solidFill>
                                    <a:effectLst/>
                                    <a:latin typeface="Cambria Math"/>
                                    <a:cs typeface="Times New Roman"/>
                                  </a:rPr>
                                  <m:t>=0.622×</m:t>
                                </m:r>
                                <m:f>
                                  <m:fPr>
                                    <m:ctrlPr>
                                      <a:rPr lang="en-US" sz="1800" i="1">
                                        <a:solidFill>
                                          <a:srgbClr val="000000"/>
                                        </a:solidFill>
                                        <a:effectLst/>
                                        <a:latin typeface="Cambria Math"/>
                                        <a:cs typeface="Times New Roman"/>
                                      </a:rPr>
                                    </m:ctrlPr>
                                  </m:fPr>
                                  <m:num>
                                    <m:sSub>
                                      <m:sSubPr>
                                        <m:ctrlPr>
                                          <a:rPr lang="en-US" sz="1800" i="1">
                                            <a:solidFill>
                                              <a:srgbClr val="000000"/>
                                            </a:solidFill>
                                            <a:effectLst/>
                                            <a:latin typeface="Cambria Math"/>
                                            <a:cs typeface="Times New Roman"/>
                                          </a:rPr>
                                        </m:ctrlPr>
                                      </m:sSubPr>
                                      <m:e>
                                        <m:r>
                                          <a:rPr lang="en-US" sz="1800" i="1">
                                            <a:solidFill>
                                              <a:srgbClr val="000000"/>
                                            </a:solidFill>
                                            <a:effectLst/>
                                            <a:latin typeface="Cambria Math"/>
                                            <a:cs typeface="Times New Roman"/>
                                          </a:rPr>
                                          <m:t>𝑃</m:t>
                                        </m:r>
                                      </m:e>
                                      <m:sub>
                                        <m:r>
                                          <a:rPr lang="en-US" sz="1800" i="1">
                                            <a:solidFill>
                                              <a:srgbClr val="000000"/>
                                            </a:solidFill>
                                            <a:effectLst/>
                                            <a:latin typeface="Cambria Math"/>
                                            <a:cs typeface="Times New Roman"/>
                                          </a:rPr>
                                          <m:t>𝑣</m:t>
                                        </m:r>
                                        <m:r>
                                          <a:rPr lang="en-US" sz="1800" i="1">
                                            <a:solidFill>
                                              <a:srgbClr val="000000"/>
                                            </a:solidFill>
                                            <a:effectLst/>
                                            <a:latin typeface="Cambria Math"/>
                                            <a:cs typeface="Times New Roman"/>
                                          </a:rPr>
                                          <m:t>,</m:t>
                                        </m:r>
                                        <m:r>
                                          <a:rPr lang="en-US" sz="1800" i="1">
                                            <a:solidFill>
                                              <a:srgbClr val="000000"/>
                                            </a:solidFill>
                                            <a:effectLst/>
                                            <a:latin typeface="Cambria Math"/>
                                            <a:cs typeface="Times New Roman"/>
                                          </a:rPr>
                                          <m:t>𝑜𝑢𝑡</m:t>
                                        </m:r>
                                      </m:sub>
                                    </m:sSub>
                                  </m:num>
                                  <m:den>
                                    <m:sSub>
                                      <m:sSubPr>
                                        <m:ctrlPr>
                                          <a:rPr lang="en-US" sz="1800" i="1">
                                            <a:solidFill>
                                              <a:srgbClr val="000000"/>
                                            </a:solidFill>
                                            <a:effectLst/>
                                            <a:latin typeface="Cambria Math"/>
                                            <a:cs typeface="Times New Roman"/>
                                          </a:rPr>
                                        </m:ctrlPr>
                                      </m:sSubPr>
                                      <m:e>
                                        <m:r>
                                          <a:rPr lang="en-US" sz="1800" i="1">
                                            <a:solidFill>
                                              <a:srgbClr val="000000"/>
                                            </a:solidFill>
                                            <a:effectLst/>
                                            <a:latin typeface="Cambria Math"/>
                                            <a:cs typeface="Times New Roman"/>
                                          </a:rPr>
                                          <m:t>𝑃</m:t>
                                        </m:r>
                                      </m:e>
                                      <m:sub>
                                        <m:r>
                                          <a:rPr lang="en-US" sz="1800" i="1">
                                            <a:solidFill>
                                              <a:srgbClr val="000000"/>
                                            </a:solidFill>
                                            <a:effectLst/>
                                            <a:latin typeface="Cambria Math"/>
                                            <a:cs typeface="Times New Roman"/>
                                          </a:rPr>
                                          <m:t>𝑎𝑡𝑚</m:t>
                                        </m:r>
                                      </m:sub>
                                    </m:sSub>
                                    <m:r>
                                      <a:rPr lang="en-US" sz="1800" i="1">
                                        <a:solidFill>
                                          <a:srgbClr val="000000"/>
                                        </a:solidFill>
                                        <a:effectLst/>
                                        <a:latin typeface="Cambria Math"/>
                                        <a:cs typeface="Times New Roman"/>
                                      </a:rPr>
                                      <m:t>−</m:t>
                                    </m:r>
                                    <m:sSub>
                                      <m:sSubPr>
                                        <m:ctrlPr>
                                          <a:rPr lang="en-US" sz="1800" i="1">
                                            <a:solidFill>
                                              <a:srgbClr val="000000"/>
                                            </a:solidFill>
                                            <a:effectLst/>
                                            <a:latin typeface="Cambria Math"/>
                                            <a:cs typeface="Times New Roman"/>
                                          </a:rPr>
                                        </m:ctrlPr>
                                      </m:sSubPr>
                                      <m:e>
                                        <m:r>
                                          <a:rPr lang="en-US" sz="1800" i="1">
                                            <a:solidFill>
                                              <a:srgbClr val="000000"/>
                                            </a:solidFill>
                                            <a:effectLst/>
                                            <a:latin typeface="Cambria Math"/>
                                            <a:cs typeface="Times New Roman"/>
                                          </a:rPr>
                                          <m:t>𝑃</m:t>
                                        </m:r>
                                      </m:e>
                                      <m:sub>
                                        <m:r>
                                          <a:rPr lang="en-US" sz="1800" i="1">
                                            <a:solidFill>
                                              <a:srgbClr val="000000"/>
                                            </a:solidFill>
                                            <a:effectLst/>
                                            <a:latin typeface="Cambria Math"/>
                                            <a:cs typeface="Times New Roman"/>
                                          </a:rPr>
                                          <m:t>𝑣</m:t>
                                        </m:r>
                                        <m:r>
                                          <a:rPr lang="en-US" sz="1800" i="1">
                                            <a:solidFill>
                                              <a:srgbClr val="000000"/>
                                            </a:solidFill>
                                            <a:effectLst/>
                                            <a:latin typeface="Cambria Math"/>
                                            <a:cs typeface="Times New Roman"/>
                                          </a:rPr>
                                          <m:t>,</m:t>
                                        </m:r>
                                        <m:r>
                                          <a:rPr lang="en-US" sz="1800" i="1">
                                            <a:solidFill>
                                              <a:srgbClr val="000000"/>
                                            </a:solidFill>
                                            <a:effectLst/>
                                            <a:latin typeface="Cambria Math"/>
                                            <a:cs typeface="Times New Roman"/>
                                          </a:rPr>
                                          <m:t>𝑜𝑢𝑡</m:t>
                                        </m:r>
                                      </m:sub>
                                    </m:sSub>
                                  </m:den>
                                </m:f>
                              </m:oMath>
                            </m:oMathPara>
                          </a14:m>
                          <a:endParaRPr lang="en-US" sz="1200" dirty="0">
                            <a:solidFill>
                              <a:srgbClr val="000000"/>
                            </a:solidFill>
                            <a:effectLst/>
                            <a:latin typeface="Times New Roman"/>
                          </a:endParaRPr>
                        </a:p>
                      </a:txBody>
                      <a:tcPr marL="68580" marR="68580" marT="0" marB="0">
                        <a:lnL>
                          <a:noFill/>
                        </a:lnL>
                        <a:lnR>
                          <a:noFill/>
                        </a:lnR>
                        <a:lnT>
                          <a:noFill/>
                        </a:lnT>
                        <a:lnB>
                          <a:noFill/>
                        </a:lnB>
                      </a:tcPr>
                    </a:tc>
                    <a:tc>
                      <a:txBody>
                        <a:bodyPr/>
                        <a:lstStyle/>
                        <a:p>
                          <a:pPr algn="ctr">
                            <a:lnSpc>
                              <a:spcPct val="150000"/>
                            </a:lnSpc>
                            <a:spcAft>
                              <a:spcPts val="1000"/>
                            </a:spcAft>
                          </a:pPr>
                          <a:r>
                            <a:rPr lang="en-US" sz="1800" dirty="0">
                              <a:solidFill>
                                <a:srgbClr val="000000"/>
                              </a:solidFill>
                              <a:effectLst/>
                              <a:latin typeface="Times New Roman"/>
                              <a:cs typeface="Times New Roman"/>
                            </a:rPr>
                            <a:t>Equation </a:t>
                          </a:r>
                          <a:r>
                            <a:rPr lang="en-US" sz="1800" dirty="0" smtClean="0">
                              <a:solidFill>
                                <a:srgbClr val="000000"/>
                              </a:solidFill>
                              <a:effectLst/>
                              <a:latin typeface="Times New Roman"/>
                              <a:cs typeface="Times New Roman"/>
                            </a:rPr>
                            <a:t>3</a:t>
                          </a:r>
                          <a:endParaRPr lang="en-US" sz="1200" dirty="0">
                            <a:solidFill>
                              <a:srgbClr val="000000"/>
                            </a:solidFill>
                            <a:effectLst/>
                            <a:latin typeface="Times New Roman"/>
                          </a:endParaRPr>
                        </a:p>
                      </a:txBody>
                      <a:tcPr marL="68580" marR="68580" marT="0" marB="0" anchor="ctr">
                        <a:lnL>
                          <a:noFill/>
                        </a:lnL>
                        <a:lnR>
                          <a:noFill/>
                        </a:lnR>
                        <a:lnT>
                          <a:noFill/>
                        </a:lnT>
                        <a:lnB>
                          <a:noFill/>
                        </a:lnB>
                      </a:tcPr>
                    </a:tc>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3504610079"/>
                  </p:ext>
                </p:extLst>
              </p:nvPr>
            </p:nvGraphicFramePr>
            <p:xfrm>
              <a:off x="1691680" y="2427734"/>
              <a:ext cx="5640070" cy="998347"/>
            </p:xfrm>
            <a:graphic>
              <a:graphicData uri="http://schemas.openxmlformats.org/drawingml/2006/table">
                <a:tbl>
                  <a:tblPr firstRow="1" firstCol="1" bandRow="1"/>
                  <a:tblGrid>
                    <a:gridCol w="4297680"/>
                    <a:gridCol w="1342390"/>
                  </a:tblGrid>
                  <a:tr h="998347">
                    <a:tc>
                      <a:txBody>
                        <a:bodyPr/>
                        <a:lstStyle/>
                        <a:p>
                          <a:endParaRPr lang="en-US"/>
                        </a:p>
                      </a:txBody>
                      <a:tcPr marL="68580" marR="68580" marT="0" marB="0">
                        <a:lnL>
                          <a:noFill/>
                        </a:lnL>
                        <a:lnR>
                          <a:noFill/>
                        </a:lnR>
                        <a:lnT>
                          <a:noFill/>
                        </a:lnT>
                        <a:lnB>
                          <a:noFill/>
                        </a:lnB>
                        <a:blipFill rotWithShape="1">
                          <a:blip r:embed="rId4"/>
                          <a:stretch>
                            <a:fillRect l="-142" r="-31206" b="-610"/>
                          </a:stretch>
                        </a:blipFill>
                      </a:tcPr>
                    </a:tc>
                    <a:tc>
                      <a:txBody>
                        <a:bodyPr/>
                        <a:lstStyle/>
                        <a:p>
                          <a:pPr algn="ctr">
                            <a:lnSpc>
                              <a:spcPct val="150000"/>
                            </a:lnSpc>
                            <a:spcAft>
                              <a:spcPts val="1000"/>
                            </a:spcAft>
                          </a:pPr>
                          <a:r>
                            <a:rPr lang="en-US" sz="1800" dirty="0">
                              <a:solidFill>
                                <a:srgbClr val="000000"/>
                              </a:solidFill>
                              <a:effectLst/>
                              <a:latin typeface="Times New Roman"/>
                              <a:cs typeface="Times New Roman"/>
                            </a:rPr>
                            <a:t>Equation </a:t>
                          </a:r>
                          <a:r>
                            <a:rPr lang="en-US" sz="1800" dirty="0" smtClean="0">
                              <a:solidFill>
                                <a:srgbClr val="000000"/>
                              </a:solidFill>
                              <a:effectLst/>
                              <a:latin typeface="Times New Roman"/>
                              <a:cs typeface="Times New Roman"/>
                            </a:rPr>
                            <a:t>3</a:t>
                          </a:r>
                          <a:endParaRPr lang="en-US" sz="1200" dirty="0">
                            <a:solidFill>
                              <a:srgbClr val="000000"/>
                            </a:solidFill>
                            <a:effectLst/>
                            <a:latin typeface="Times New Roman"/>
                          </a:endParaRPr>
                        </a:p>
                      </a:txBody>
                      <a:tcPr marL="68580" marR="68580" marT="0" marB="0" anchor="ctr">
                        <a:lnL>
                          <a:noFill/>
                        </a:lnL>
                        <a:lnR>
                          <a:noFill/>
                        </a:lnR>
                        <a:lnT>
                          <a:noFill/>
                        </a:lnT>
                        <a:lnB>
                          <a:noFill/>
                        </a:lnB>
                      </a:tcPr>
                    </a:tc>
                  </a:tr>
                </a:tbl>
              </a:graphicData>
            </a:graphic>
          </p:graphicFrame>
        </mc:Fallback>
      </mc:AlternateContent>
      <mc:AlternateContent xmlns:mc="http://schemas.openxmlformats.org/markup-compatibility/2006">
        <mc:Choice xmlns:a14="http://schemas.microsoft.com/office/drawing/2010/main" Requires="a14">
          <p:graphicFrame>
            <p:nvGraphicFramePr>
              <p:cNvPr id="9" name="Table 8"/>
              <p:cNvGraphicFramePr>
                <a:graphicFrameLocks noGrp="1"/>
              </p:cNvGraphicFramePr>
              <p:nvPr>
                <p:extLst>
                  <p:ext uri="{D42A27DB-BD31-4B8C-83A1-F6EECF244321}">
                    <p14:modId xmlns:p14="http://schemas.microsoft.com/office/powerpoint/2010/main" val="1761902181"/>
                  </p:ext>
                </p:extLst>
              </p:nvPr>
            </p:nvGraphicFramePr>
            <p:xfrm>
              <a:off x="1691680" y="3219822"/>
              <a:ext cx="5640070" cy="901319"/>
            </p:xfrm>
            <a:graphic>
              <a:graphicData uri="http://schemas.openxmlformats.org/drawingml/2006/table">
                <a:tbl>
                  <a:tblPr firstRow="1" firstCol="1" bandRow="1"/>
                  <a:tblGrid>
                    <a:gridCol w="4297680"/>
                    <a:gridCol w="1342390"/>
                  </a:tblGrid>
                  <a:tr h="0">
                    <a:tc>
                      <a:txBody>
                        <a:bodyPr/>
                        <a:lstStyle/>
                        <a:p>
                          <a:pPr>
                            <a:lnSpc>
                              <a:spcPct val="150000"/>
                            </a:lnSpc>
                            <a:spcAft>
                              <a:spcPts val="1000"/>
                            </a:spcAft>
                          </a:pPr>
                          <a14:m>
                            <m:oMathPara xmlns:m="http://schemas.openxmlformats.org/officeDocument/2006/math">
                              <m:oMathParaPr>
                                <m:jc m:val="left"/>
                              </m:oMathParaPr>
                              <m:oMath xmlns:m="http://schemas.openxmlformats.org/officeDocument/2006/math">
                                <m:sSub>
                                  <m:sSubPr>
                                    <m:ctrlPr>
                                      <a:rPr lang="en-US" sz="1800" i="1" smtClean="0">
                                        <a:solidFill>
                                          <a:schemeClr val="tx1"/>
                                        </a:solidFill>
                                        <a:effectLst/>
                                        <a:latin typeface="Cambria Math"/>
                                        <a:cs typeface="Times New Roman"/>
                                      </a:rPr>
                                    </m:ctrlPr>
                                  </m:sSubPr>
                                  <m:e>
                                    <m:r>
                                      <a:rPr lang="en-US" sz="1800" i="1">
                                        <a:solidFill>
                                          <a:schemeClr val="tx1"/>
                                        </a:solidFill>
                                        <a:effectLst/>
                                        <a:latin typeface="Cambria Math"/>
                                        <a:cs typeface="Times New Roman"/>
                                      </a:rPr>
                                      <m:t>𝜂</m:t>
                                    </m:r>
                                  </m:e>
                                  <m:sub>
                                    <m:r>
                                      <m:rPr>
                                        <m:sty m:val="p"/>
                                      </m:rPr>
                                      <a:rPr lang="en-US" sz="1800">
                                        <a:solidFill>
                                          <a:schemeClr val="tx1"/>
                                        </a:solidFill>
                                        <a:effectLst/>
                                        <a:latin typeface="Cambria Math"/>
                                        <a:cs typeface="Times New Roman"/>
                                      </a:rPr>
                                      <m:t>separation</m:t>
                                    </m:r>
                                    <m:r>
                                      <a:rPr lang="en-US" sz="1800">
                                        <a:solidFill>
                                          <a:schemeClr val="tx1"/>
                                        </a:solidFill>
                                        <a:effectLst/>
                                        <a:latin typeface="Cambria Math"/>
                                        <a:cs typeface="Times New Roman"/>
                                      </a:rPr>
                                      <m:t> </m:t>
                                    </m:r>
                                  </m:sub>
                                </m:sSub>
                                <m:r>
                                  <a:rPr lang="en-US" sz="1800" i="1">
                                    <a:solidFill>
                                      <a:schemeClr val="tx1"/>
                                    </a:solidFill>
                                    <a:effectLst/>
                                    <a:latin typeface="Cambria Math"/>
                                    <a:cs typeface="Times New Roman"/>
                                  </a:rPr>
                                  <m:t>= </m:t>
                                </m:r>
                                <m:f>
                                  <m:fPr>
                                    <m:ctrlPr>
                                      <a:rPr lang="en-US" sz="1800" i="1">
                                        <a:solidFill>
                                          <a:schemeClr val="tx1"/>
                                        </a:solidFill>
                                        <a:effectLst/>
                                        <a:latin typeface="Cambria Math"/>
                                        <a:cs typeface="Times New Roman"/>
                                      </a:rPr>
                                    </m:ctrlPr>
                                  </m:fPr>
                                  <m:num>
                                    <m:sSub>
                                      <m:sSubPr>
                                        <m:ctrlPr>
                                          <a:rPr lang="en-US" sz="1800" i="1">
                                            <a:solidFill>
                                              <a:schemeClr val="tx1"/>
                                            </a:solidFill>
                                            <a:effectLst/>
                                            <a:latin typeface="Cambria Math"/>
                                            <a:cs typeface="Times New Roman"/>
                                          </a:rPr>
                                        </m:ctrlPr>
                                      </m:sSubPr>
                                      <m:e>
                                        <m:r>
                                          <a:rPr lang="en-US" sz="1800" i="1">
                                            <a:solidFill>
                                              <a:schemeClr val="tx1"/>
                                            </a:solidFill>
                                            <a:effectLst/>
                                            <a:latin typeface="Cambria Math"/>
                                            <a:cs typeface="Times New Roman"/>
                                          </a:rPr>
                                          <m:t>𝜔</m:t>
                                        </m:r>
                                      </m:e>
                                      <m:sub>
                                        <m:r>
                                          <a:rPr lang="en-US" sz="1800" i="1">
                                            <a:solidFill>
                                              <a:schemeClr val="tx1"/>
                                            </a:solidFill>
                                            <a:effectLst/>
                                            <a:latin typeface="Cambria Math"/>
                                            <a:cs typeface="Times New Roman"/>
                                          </a:rPr>
                                          <m:t>𝑖𝑛</m:t>
                                        </m:r>
                                      </m:sub>
                                    </m:sSub>
                                    <m:r>
                                      <a:rPr lang="en-US" sz="1800" i="1">
                                        <a:solidFill>
                                          <a:schemeClr val="tx1"/>
                                        </a:solidFill>
                                        <a:effectLst/>
                                        <a:latin typeface="Cambria Math"/>
                                        <a:cs typeface="Times New Roman"/>
                                      </a:rPr>
                                      <m:t>−</m:t>
                                    </m:r>
                                    <m:sSub>
                                      <m:sSubPr>
                                        <m:ctrlPr>
                                          <a:rPr lang="en-US" sz="1800" i="1">
                                            <a:solidFill>
                                              <a:schemeClr val="tx1"/>
                                            </a:solidFill>
                                            <a:effectLst/>
                                            <a:latin typeface="Cambria Math"/>
                                            <a:cs typeface="Times New Roman"/>
                                          </a:rPr>
                                        </m:ctrlPr>
                                      </m:sSubPr>
                                      <m:e>
                                        <m:r>
                                          <a:rPr lang="en-US" sz="1800" i="1">
                                            <a:solidFill>
                                              <a:schemeClr val="tx1"/>
                                            </a:solidFill>
                                            <a:effectLst/>
                                            <a:latin typeface="Cambria Math"/>
                                            <a:cs typeface="Times New Roman"/>
                                          </a:rPr>
                                          <m:t>𝜔</m:t>
                                        </m:r>
                                      </m:e>
                                      <m:sub>
                                        <m:r>
                                          <a:rPr lang="en-US" sz="1800" i="1">
                                            <a:solidFill>
                                              <a:schemeClr val="tx1"/>
                                            </a:solidFill>
                                            <a:effectLst/>
                                            <a:latin typeface="Cambria Math"/>
                                            <a:cs typeface="Times New Roman"/>
                                          </a:rPr>
                                          <m:t>𝑜𝑢𝑡</m:t>
                                        </m:r>
                                      </m:sub>
                                    </m:sSub>
                                  </m:num>
                                  <m:den>
                                    <m:sSub>
                                      <m:sSubPr>
                                        <m:ctrlPr>
                                          <a:rPr lang="en-US" sz="1800" i="1">
                                            <a:solidFill>
                                              <a:schemeClr val="tx1"/>
                                            </a:solidFill>
                                            <a:effectLst/>
                                            <a:latin typeface="Cambria Math"/>
                                            <a:cs typeface="Times New Roman"/>
                                          </a:rPr>
                                        </m:ctrlPr>
                                      </m:sSubPr>
                                      <m:e>
                                        <m:r>
                                          <a:rPr lang="en-US" sz="1800" i="1">
                                            <a:solidFill>
                                              <a:schemeClr val="tx1"/>
                                            </a:solidFill>
                                            <a:effectLst/>
                                            <a:latin typeface="Cambria Math"/>
                                            <a:cs typeface="Times New Roman"/>
                                          </a:rPr>
                                          <m:t>𝜔</m:t>
                                        </m:r>
                                      </m:e>
                                      <m:sub>
                                        <m:r>
                                          <a:rPr lang="en-US" sz="1800" i="1">
                                            <a:solidFill>
                                              <a:schemeClr val="tx1"/>
                                            </a:solidFill>
                                            <a:effectLst/>
                                            <a:latin typeface="Cambria Math"/>
                                            <a:cs typeface="Times New Roman"/>
                                          </a:rPr>
                                          <m:t>𝑖𝑛</m:t>
                                        </m:r>
                                      </m:sub>
                                    </m:sSub>
                                  </m:den>
                                </m:f>
                              </m:oMath>
                            </m:oMathPara>
                          </a14:m>
                          <a:endParaRPr lang="en-US" sz="1200" dirty="0">
                            <a:solidFill>
                              <a:schemeClr val="tx1"/>
                            </a:solidFill>
                            <a:effectLst/>
                            <a:latin typeface="Times New Roman"/>
                          </a:endParaRPr>
                        </a:p>
                      </a:txBody>
                      <a:tcPr marL="68580" marR="68580" marT="0" marB="0">
                        <a:lnL>
                          <a:noFill/>
                        </a:lnL>
                        <a:lnR>
                          <a:noFill/>
                        </a:lnR>
                        <a:lnT>
                          <a:noFill/>
                        </a:lnT>
                        <a:lnB>
                          <a:noFill/>
                        </a:lnB>
                      </a:tcPr>
                    </a:tc>
                    <a:tc>
                      <a:txBody>
                        <a:bodyPr/>
                        <a:lstStyle/>
                        <a:p>
                          <a:pPr algn="ctr">
                            <a:lnSpc>
                              <a:spcPct val="150000"/>
                            </a:lnSpc>
                            <a:spcAft>
                              <a:spcPts val="1000"/>
                            </a:spcAft>
                          </a:pPr>
                          <a:r>
                            <a:rPr lang="en-US" sz="1800" dirty="0">
                              <a:solidFill>
                                <a:srgbClr val="000000"/>
                              </a:solidFill>
                              <a:effectLst/>
                              <a:latin typeface="Times New Roman"/>
                              <a:cs typeface="Times New Roman"/>
                            </a:rPr>
                            <a:t>Equation </a:t>
                          </a:r>
                          <a:r>
                            <a:rPr lang="en-US" sz="1800" dirty="0" smtClean="0">
                              <a:solidFill>
                                <a:srgbClr val="000000"/>
                              </a:solidFill>
                              <a:effectLst/>
                              <a:latin typeface="Times New Roman"/>
                              <a:cs typeface="Times New Roman"/>
                            </a:rPr>
                            <a:t>4</a:t>
                          </a:r>
                          <a:endParaRPr lang="en-US" sz="1200" dirty="0">
                            <a:solidFill>
                              <a:srgbClr val="000000"/>
                            </a:solidFill>
                            <a:effectLst/>
                            <a:latin typeface="Times New Roman"/>
                          </a:endParaRPr>
                        </a:p>
                      </a:txBody>
                      <a:tcPr marL="68580" marR="68580" marT="0" marB="0" anchor="ctr">
                        <a:lnL>
                          <a:noFill/>
                        </a:lnL>
                        <a:lnR>
                          <a:noFill/>
                        </a:lnR>
                        <a:lnT>
                          <a:noFill/>
                        </a:lnT>
                        <a:lnB>
                          <a:noFill/>
                        </a:lnB>
                      </a:tcPr>
                    </a:tc>
                  </a:tr>
                </a:tbl>
              </a:graphicData>
            </a:graphic>
          </p:graphicFrame>
        </mc:Choice>
        <mc:Fallback>
          <p:graphicFrame>
            <p:nvGraphicFramePr>
              <p:cNvPr id="9" name="Table 8"/>
              <p:cNvGraphicFramePr>
                <a:graphicFrameLocks noGrp="1"/>
              </p:cNvGraphicFramePr>
              <p:nvPr>
                <p:extLst>
                  <p:ext uri="{D42A27DB-BD31-4B8C-83A1-F6EECF244321}">
                    <p14:modId xmlns:p14="http://schemas.microsoft.com/office/powerpoint/2010/main" val="1761902181"/>
                  </p:ext>
                </p:extLst>
              </p:nvPr>
            </p:nvGraphicFramePr>
            <p:xfrm>
              <a:off x="1691680" y="3219822"/>
              <a:ext cx="5640070" cy="901319"/>
            </p:xfrm>
            <a:graphic>
              <a:graphicData uri="http://schemas.openxmlformats.org/drawingml/2006/table">
                <a:tbl>
                  <a:tblPr firstRow="1" firstCol="1" bandRow="1"/>
                  <a:tblGrid>
                    <a:gridCol w="4297680"/>
                    <a:gridCol w="1342390"/>
                  </a:tblGrid>
                  <a:tr h="901319">
                    <a:tc>
                      <a:txBody>
                        <a:bodyPr/>
                        <a:lstStyle/>
                        <a:p>
                          <a:endParaRPr lang="en-US"/>
                        </a:p>
                      </a:txBody>
                      <a:tcPr marL="68580" marR="68580" marT="0" marB="0">
                        <a:lnL>
                          <a:noFill/>
                        </a:lnL>
                        <a:lnR>
                          <a:noFill/>
                        </a:lnR>
                        <a:lnT>
                          <a:noFill/>
                        </a:lnT>
                        <a:lnB>
                          <a:noFill/>
                        </a:lnB>
                        <a:blipFill rotWithShape="1">
                          <a:blip r:embed="rId5"/>
                          <a:stretch>
                            <a:fillRect l="-142" r="-31206" b="-676"/>
                          </a:stretch>
                        </a:blipFill>
                      </a:tcPr>
                    </a:tc>
                    <a:tc>
                      <a:txBody>
                        <a:bodyPr/>
                        <a:lstStyle/>
                        <a:p>
                          <a:pPr algn="ctr">
                            <a:lnSpc>
                              <a:spcPct val="150000"/>
                            </a:lnSpc>
                            <a:spcAft>
                              <a:spcPts val="1000"/>
                            </a:spcAft>
                          </a:pPr>
                          <a:r>
                            <a:rPr lang="en-US" sz="1800" dirty="0">
                              <a:solidFill>
                                <a:srgbClr val="000000"/>
                              </a:solidFill>
                              <a:effectLst/>
                              <a:latin typeface="Times New Roman"/>
                              <a:cs typeface="Times New Roman"/>
                            </a:rPr>
                            <a:t>Equation </a:t>
                          </a:r>
                          <a:r>
                            <a:rPr lang="en-US" sz="1800" dirty="0" smtClean="0">
                              <a:solidFill>
                                <a:srgbClr val="000000"/>
                              </a:solidFill>
                              <a:effectLst/>
                              <a:latin typeface="Times New Roman"/>
                              <a:cs typeface="Times New Roman"/>
                            </a:rPr>
                            <a:t>4</a:t>
                          </a:r>
                          <a:endParaRPr lang="en-US" sz="1200" dirty="0">
                            <a:solidFill>
                              <a:srgbClr val="000000"/>
                            </a:solidFill>
                            <a:effectLst/>
                            <a:latin typeface="Times New Roman"/>
                          </a:endParaRPr>
                        </a:p>
                      </a:txBody>
                      <a:tcPr marL="68580" marR="68580" marT="0" marB="0" anchor="ctr">
                        <a:lnL>
                          <a:noFill/>
                        </a:lnL>
                        <a:lnR>
                          <a:noFill/>
                        </a:lnR>
                        <a:lnT>
                          <a:noFill/>
                        </a:lnT>
                        <a:lnB>
                          <a:noFill/>
                        </a:lnB>
                      </a:tcPr>
                    </a:tc>
                  </a:tr>
                </a:tbl>
              </a:graphicData>
            </a:graphic>
          </p:graphicFrame>
        </mc:Fallback>
      </mc:AlternateContent>
    </p:spTree>
    <p:extLst>
      <p:ext uri="{BB962C8B-B14F-4D97-AF65-F5344CB8AC3E}">
        <p14:creationId xmlns:p14="http://schemas.microsoft.com/office/powerpoint/2010/main" val="867861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Results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37987455"/>
              </p:ext>
            </p:extLst>
          </p:nvPr>
        </p:nvGraphicFramePr>
        <p:xfrm>
          <a:off x="1907704" y="1444625"/>
          <a:ext cx="6674322" cy="1699130"/>
        </p:xfrm>
        <a:graphic>
          <a:graphicData uri="http://schemas.openxmlformats.org/drawingml/2006/table">
            <a:tbl>
              <a:tblPr/>
              <a:tblGrid>
                <a:gridCol w="2224774"/>
                <a:gridCol w="2224774"/>
                <a:gridCol w="2224774"/>
              </a:tblGrid>
              <a:tr h="407045">
                <a:tc>
                  <a:txBody>
                    <a:bodyPr/>
                    <a:lstStyle/>
                    <a:p>
                      <a:pPr rtl="0" fontAlgn="t">
                        <a:spcBef>
                          <a:spcPts val="0"/>
                        </a:spcBef>
                        <a:spcAft>
                          <a:spcPts val="0"/>
                        </a:spcAft>
                      </a:pPr>
                      <a:r>
                        <a:rPr lang="en-US" sz="1600" kern="1200" dirty="0">
                          <a:solidFill>
                            <a:schemeClr val="tx1"/>
                          </a:solidFill>
                          <a:latin typeface="+mn-lt"/>
                          <a:ea typeface="+mn-ea"/>
                          <a:cs typeface="+mn-cs"/>
                        </a:rPr>
                        <a:t>Diffuser Size</a:t>
                      </a:r>
                    </a:p>
                  </a:txBody>
                  <a:tcPr marL="26418" marR="26418" marT="26418" marB="26418">
                    <a:lnL w="9053" cap="flat" cmpd="sng" algn="ctr">
                      <a:solidFill>
                        <a:srgbClr val="9E9E9E"/>
                      </a:solidFill>
                      <a:prstDash val="solid"/>
                      <a:round/>
                      <a:headEnd type="none" w="med" len="med"/>
                      <a:tailEnd type="none" w="med" len="med"/>
                    </a:lnL>
                    <a:lnR w="9053" cap="flat" cmpd="sng" algn="ctr">
                      <a:solidFill>
                        <a:srgbClr val="9E9E9E"/>
                      </a:solidFill>
                      <a:prstDash val="solid"/>
                      <a:round/>
                      <a:headEnd type="none" w="med" len="med"/>
                      <a:tailEnd type="none" w="med" len="med"/>
                    </a:lnR>
                    <a:lnT w="9053" cap="flat" cmpd="sng" algn="ctr">
                      <a:solidFill>
                        <a:srgbClr val="9E9E9E"/>
                      </a:solidFill>
                      <a:prstDash val="solid"/>
                      <a:round/>
                      <a:headEnd type="none" w="med" len="med"/>
                      <a:tailEnd type="none" w="med" len="med"/>
                    </a:lnT>
                    <a:lnB w="9053"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600" kern="1200">
                          <a:solidFill>
                            <a:schemeClr val="tx1"/>
                          </a:solidFill>
                          <a:latin typeface="+mn-lt"/>
                          <a:ea typeface="+mn-ea"/>
                          <a:cs typeface="+mn-cs"/>
                        </a:rPr>
                        <a:t>Humidity Level</a:t>
                      </a:r>
                    </a:p>
                  </a:txBody>
                  <a:tcPr marL="26418" marR="26418" marT="26418" marB="26418">
                    <a:lnL w="9053" cap="flat" cmpd="sng" algn="ctr">
                      <a:solidFill>
                        <a:srgbClr val="9E9E9E"/>
                      </a:solidFill>
                      <a:prstDash val="solid"/>
                      <a:round/>
                      <a:headEnd type="none" w="med" len="med"/>
                      <a:tailEnd type="none" w="med" len="med"/>
                    </a:lnL>
                    <a:lnR w="9053" cap="flat" cmpd="sng" algn="ctr">
                      <a:solidFill>
                        <a:srgbClr val="9E9E9E"/>
                      </a:solidFill>
                      <a:prstDash val="solid"/>
                      <a:round/>
                      <a:headEnd type="none" w="med" len="med"/>
                      <a:tailEnd type="none" w="med" len="med"/>
                    </a:lnR>
                    <a:lnT w="9053" cap="flat" cmpd="sng" algn="ctr">
                      <a:solidFill>
                        <a:srgbClr val="9E9E9E"/>
                      </a:solidFill>
                      <a:prstDash val="solid"/>
                      <a:round/>
                      <a:headEnd type="none" w="med" len="med"/>
                      <a:tailEnd type="none" w="med" len="med"/>
                    </a:lnT>
                    <a:lnB w="9053"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600" kern="1200" dirty="0">
                          <a:solidFill>
                            <a:schemeClr val="tx1"/>
                          </a:solidFill>
                          <a:latin typeface="+mn-lt"/>
                          <a:ea typeface="+mn-ea"/>
                          <a:cs typeface="+mn-cs"/>
                        </a:rPr>
                        <a:t>Separation efficiency </a:t>
                      </a:r>
                    </a:p>
                  </a:txBody>
                  <a:tcPr marL="26418" marR="26418" marT="26418" marB="26418">
                    <a:lnL w="9053" cap="flat" cmpd="sng" algn="ctr">
                      <a:solidFill>
                        <a:srgbClr val="9E9E9E"/>
                      </a:solidFill>
                      <a:prstDash val="solid"/>
                      <a:round/>
                      <a:headEnd type="none" w="med" len="med"/>
                      <a:tailEnd type="none" w="med" len="med"/>
                    </a:lnL>
                    <a:lnR w="9053" cap="flat" cmpd="sng" algn="ctr">
                      <a:solidFill>
                        <a:srgbClr val="9E9E9E"/>
                      </a:solidFill>
                      <a:prstDash val="solid"/>
                      <a:round/>
                      <a:headEnd type="none" w="med" len="med"/>
                      <a:tailEnd type="none" w="med" len="med"/>
                    </a:lnR>
                    <a:lnT w="9053" cap="flat" cmpd="sng" algn="ctr">
                      <a:solidFill>
                        <a:srgbClr val="9E9E9E"/>
                      </a:solidFill>
                      <a:prstDash val="solid"/>
                      <a:round/>
                      <a:headEnd type="none" w="med" len="med"/>
                      <a:tailEnd type="none" w="med" len="med"/>
                    </a:lnT>
                    <a:lnB w="9053" cap="flat" cmpd="sng" algn="ctr">
                      <a:solidFill>
                        <a:srgbClr val="9E9E9E"/>
                      </a:solidFill>
                      <a:prstDash val="solid"/>
                      <a:round/>
                      <a:headEnd type="none" w="med" len="med"/>
                      <a:tailEnd type="none" w="med" len="med"/>
                    </a:lnB>
                  </a:tcPr>
                </a:tc>
              </a:tr>
              <a:tr h="430695">
                <a:tc>
                  <a:txBody>
                    <a:bodyPr/>
                    <a:lstStyle/>
                    <a:p>
                      <a:pPr rtl="0" fontAlgn="t">
                        <a:spcBef>
                          <a:spcPts val="0"/>
                        </a:spcBef>
                        <a:spcAft>
                          <a:spcPts val="0"/>
                        </a:spcAft>
                      </a:pPr>
                      <a:r>
                        <a:rPr lang="en-US" sz="1600" kern="1200">
                          <a:solidFill>
                            <a:schemeClr val="tx1"/>
                          </a:solidFill>
                          <a:latin typeface="+mn-lt"/>
                          <a:ea typeface="+mn-ea"/>
                          <a:cs typeface="+mn-cs"/>
                        </a:rPr>
                        <a:t>50 mm Diffuser</a:t>
                      </a:r>
                    </a:p>
                  </a:txBody>
                  <a:tcPr marL="26418" marR="26418" marT="26418" marB="26418">
                    <a:lnL w="9053" cap="flat" cmpd="sng" algn="ctr">
                      <a:solidFill>
                        <a:srgbClr val="9E9E9E"/>
                      </a:solidFill>
                      <a:prstDash val="solid"/>
                      <a:round/>
                      <a:headEnd type="none" w="med" len="med"/>
                      <a:tailEnd type="none" w="med" len="med"/>
                    </a:lnL>
                    <a:lnR w="9053" cap="flat" cmpd="sng" algn="ctr">
                      <a:solidFill>
                        <a:srgbClr val="9E9E9E"/>
                      </a:solidFill>
                      <a:prstDash val="solid"/>
                      <a:round/>
                      <a:headEnd type="none" w="med" len="med"/>
                      <a:tailEnd type="none" w="med" len="med"/>
                    </a:lnR>
                    <a:lnT w="9053" cap="flat" cmpd="sng" algn="ctr">
                      <a:solidFill>
                        <a:srgbClr val="9E9E9E"/>
                      </a:solidFill>
                      <a:prstDash val="solid"/>
                      <a:round/>
                      <a:headEnd type="none" w="med" len="med"/>
                      <a:tailEnd type="none" w="med" len="med"/>
                    </a:lnT>
                    <a:lnB w="9053"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600" kern="1200">
                          <a:solidFill>
                            <a:schemeClr val="tx1"/>
                          </a:solidFill>
                          <a:latin typeface="+mn-lt"/>
                          <a:ea typeface="+mn-ea"/>
                          <a:cs typeface="+mn-cs"/>
                        </a:rPr>
                        <a:t>18%</a:t>
                      </a:r>
                    </a:p>
                  </a:txBody>
                  <a:tcPr marL="26418" marR="26418" marT="26418" marB="26418">
                    <a:lnL w="9053" cap="flat" cmpd="sng" algn="ctr">
                      <a:solidFill>
                        <a:srgbClr val="9E9E9E"/>
                      </a:solidFill>
                      <a:prstDash val="solid"/>
                      <a:round/>
                      <a:headEnd type="none" w="med" len="med"/>
                      <a:tailEnd type="none" w="med" len="med"/>
                    </a:lnL>
                    <a:lnR w="9053" cap="flat" cmpd="sng" algn="ctr">
                      <a:solidFill>
                        <a:srgbClr val="9E9E9E"/>
                      </a:solidFill>
                      <a:prstDash val="solid"/>
                      <a:round/>
                      <a:headEnd type="none" w="med" len="med"/>
                      <a:tailEnd type="none" w="med" len="med"/>
                    </a:lnR>
                    <a:lnT w="9053" cap="flat" cmpd="sng" algn="ctr">
                      <a:solidFill>
                        <a:srgbClr val="9E9E9E"/>
                      </a:solidFill>
                      <a:prstDash val="solid"/>
                      <a:round/>
                      <a:headEnd type="none" w="med" len="med"/>
                      <a:tailEnd type="none" w="med" len="med"/>
                    </a:lnT>
                    <a:lnB w="9053"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600" kern="1200">
                          <a:solidFill>
                            <a:schemeClr val="tx1"/>
                          </a:solidFill>
                          <a:latin typeface="+mn-lt"/>
                          <a:ea typeface="+mn-ea"/>
                          <a:cs typeface="+mn-cs"/>
                        </a:rPr>
                        <a:t>76%</a:t>
                      </a:r>
                    </a:p>
                  </a:txBody>
                  <a:tcPr marL="26418" marR="26418" marT="26418" marB="26418">
                    <a:lnL w="9053" cap="flat" cmpd="sng" algn="ctr">
                      <a:solidFill>
                        <a:srgbClr val="9E9E9E"/>
                      </a:solidFill>
                      <a:prstDash val="solid"/>
                      <a:round/>
                      <a:headEnd type="none" w="med" len="med"/>
                      <a:tailEnd type="none" w="med" len="med"/>
                    </a:lnL>
                    <a:lnR w="9053" cap="flat" cmpd="sng" algn="ctr">
                      <a:solidFill>
                        <a:srgbClr val="9E9E9E"/>
                      </a:solidFill>
                      <a:prstDash val="solid"/>
                      <a:round/>
                      <a:headEnd type="none" w="med" len="med"/>
                      <a:tailEnd type="none" w="med" len="med"/>
                    </a:lnR>
                    <a:lnT w="9053" cap="flat" cmpd="sng" algn="ctr">
                      <a:solidFill>
                        <a:srgbClr val="9E9E9E"/>
                      </a:solidFill>
                      <a:prstDash val="solid"/>
                      <a:round/>
                      <a:headEnd type="none" w="med" len="med"/>
                      <a:tailEnd type="none" w="med" len="med"/>
                    </a:lnT>
                    <a:lnB w="9053" cap="flat" cmpd="sng" algn="ctr">
                      <a:solidFill>
                        <a:srgbClr val="9E9E9E"/>
                      </a:solidFill>
                      <a:prstDash val="solid"/>
                      <a:round/>
                      <a:headEnd type="none" w="med" len="med"/>
                      <a:tailEnd type="none" w="med" len="med"/>
                    </a:lnB>
                  </a:tcPr>
                </a:tc>
              </a:tr>
              <a:tr h="430695">
                <a:tc>
                  <a:txBody>
                    <a:bodyPr/>
                    <a:lstStyle/>
                    <a:p>
                      <a:pPr rtl="0" fontAlgn="t">
                        <a:spcBef>
                          <a:spcPts val="0"/>
                        </a:spcBef>
                        <a:spcAft>
                          <a:spcPts val="0"/>
                        </a:spcAft>
                      </a:pPr>
                      <a:r>
                        <a:rPr lang="en-US" sz="1600" kern="1200">
                          <a:solidFill>
                            <a:schemeClr val="tx1"/>
                          </a:solidFill>
                          <a:latin typeface="+mn-lt"/>
                          <a:ea typeface="+mn-ea"/>
                          <a:cs typeface="+mn-cs"/>
                        </a:rPr>
                        <a:t>70 mm Diffuser</a:t>
                      </a:r>
                    </a:p>
                  </a:txBody>
                  <a:tcPr marL="26418" marR="26418" marT="26418" marB="26418">
                    <a:lnL w="9053" cap="flat" cmpd="sng" algn="ctr">
                      <a:solidFill>
                        <a:srgbClr val="9E9E9E"/>
                      </a:solidFill>
                      <a:prstDash val="solid"/>
                      <a:round/>
                      <a:headEnd type="none" w="med" len="med"/>
                      <a:tailEnd type="none" w="med" len="med"/>
                    </a:lnL>
                    <a:lnR w="9053" cap="flat" cmpd="sng" algn="ctr">
                      <a:solidFill>
                        <a:srgbClr val="9E9E9E"/>
                      </a:solidFill>
                      <a:prstDash val="solid"/>
                      <a:round/>
                      <a:headEnd type="none" w="med" len="med"/>
                      <a:tailEnd type="none" w="med" len="med"/>
                    </a:lnR>
                    <a:lnT w="9053" cap="flat" cmpd="sng" algn="ctr">
                      <a:solidFill>
                        <a:srgbClr val="9E9E9E"/>
                      </a:solidFill>
                      <a:prstDash val="solid"/>
                      <a:round/>
                      <a:headEnd type="none" w="med" len="med"/>
                      <a:tailEnd type="none" w="med" len="med"/>
                    </a:lnT>
                    <a:lnB w="9053"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600" kern="1200">
                          <a:solidFill>
                            <a:schemeClr val="tx1"/>
                          </a:solidFill>
                          <a:latin typeface="+mn-lt"/>
                          <a:ea typeface="+mn-ea"/>
                          <a:cs typeface="+mn-cs"/>
                        </a:rPr>
                        <a:t>17%</a:t>
                      </a:r>
                    </a:p>
                  </a:txBody>
                  <a:tcPr marL="26418" marR="26418" marT="26418" marB="26418">
                    <a:lnL w="9053" cap="flat" cmpd="sng" algn="ctr">
                      <a:solidFill>
                        <a:srgbClr val="9E9E9E"/>
                      </a:solidFill>
                      <a:prstDash val="solid"/>
                      <a:round/>
                      <a:headEnd type="none" w="med" len="med"/>
                      <a:tailEnd type="none" w="med" len="med"/>
                    </a:lnL>
                    <a:lnR w="9053" cap="flat" cmpd="sng" algn="ctr">
                      <a:solidFill>
                        <a:srgbClr val="9E9E9E"/>
                      </a:solidFill>
                      <a:prstDash val="solid"/>
                      <a:round/>
                      <a:headEnd type="none" w="med" len="med"/>
                      <a:tailEnd type="none" w="med" len="med"/>
                    </a:lnR>
                    <a:lnT w="9053" cap="flat" cmpd="sng" algn="ctr">
                      <a:solidFill>
                        <a:srgbClr val="9E9E9E"/>
                      </a:solidFill>
                      <a:prstDash val="solid"/>
                      <a:round/>
                      <a:headEnd type="none" w="med" len="med"/>
                      <a:tailEnd type="none" w="med" len="med"/>
                    </a:lnT>
                    <a:lnB w="9053"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600" kern="1200">
                          <a:solidFill>
                            <a:schemeClr val="tx1"/>
                          </a:solidFill>
                          <a:latin typeface="+mn-lt"/>
                          <a:ea typeface="+mn-ea"/>
                          <a:cs typeface="+mn-cs"/>
                        </a:rPr>
                        <a:t>76%</a:t>
                      </a:r>
                    </a:p>
                  </a:txBody>
                  <a:tcPr marL="26418" marR="26418" marT="26418" marB="26418">
                    <a:lnL w="9053" cap="flat" cmpd="sng" algn="ctr">
                      <a:solidFill>
                        <a:srgbClr val="9E9E9E"/>
                      </a:solidFill>
                      <a:prstDash val="solid"/>
                      <a:round/>
                      <a:headEnd type="none" w="med" len="med"/>
                      <a:tailEnd type="none" w="med" len="med"/>
                    </a:lnL>
                    <a:lnR w="9053" cap="flat" cmpd="sng" algn="ctr">
                      <a:solidFill>
                        <a:srgbClr val="9E9E9E"/>
                      </a:solidFill>
                      <a:prstDash val="solid"/>
                      <a:round/>
                      <a:headEnd type="none" w="med" len="med"/>
                      <a:tailEnd type="none" w="med" len="med"/>
                    </a:lnR>
                    <a:lnT w="9053" cap="flat" cmpd="sng" algn="ctr">
                      <a:solidFill>
                        <a:srgbClr val="9E9E9E"/>
                      </a:solidFill>
                      <a:prstDash val="solid"/>
                      <a:round/>
                      <a:headEnd type="none" w="med" len="med"/>
                      <a:tailEnd type="none" w="med" len="med"/>
                    </a:lnT>
                    <a:lnB w="9053" cap="flat" cmpd="sng" algn="ctr">
                      <a:solidFill>
                        <a:srgbClr val="9E9E9E"/>
                      </a:solidFill>
                      <a:prstDash val="solid"/>
                      <a:round/>
                      <a:headEnd type="none" w="med" len="med"/>
                      <a:tailEnd type="none" w="med" len="med"/>
                    </a:lnB>
                  </a:tcPr>
                </a:tc>
              </a:tr>
              <a:tr h="430695">
                <a:tc>
                  <a:txBody>
                    <a:bodyPr/>
                    <a:lstStyle/>
                    <a:p>
                      <a:pPr rtl="0" fontAlgn="t">
                        <a:spcBef>
                          <a:spcPts val="0"/>
                        </a:spcBef>
                        <a:spcAft>
                          <a:spcPts val="0"/>
                        </a:spcAft>
                      </a:pPr>
                      <a:r>
                        <a:rPr lang="en-US" sz="1600" kern="1200">
                          <a:solidFill>
                            <a:schemeClr val="tx1"/>
                          </a:solidFill>
                          <a:latin typeface="+mn-lt"/>
                          <a:ea typeface="+mn-ea"/>
                          <a:cs typeface="+mn-cs"/>
                        </a:rPr>
                        <a:t>90 mm Diffuser</a:t>
                      </a:r>
                    </a:p>
                  </a:txBody>
                  <a:tcPr marL="26418" marR="26418" marT="26418" marB="26418">
                    <a:lnL w="9053" cap="flat" cmpd="sng" algn="ctr">
                      <a:solidFill>
                        <a:srgbClr val="9E9E9E"/>
                      </a:solidFill>
                      <a:prstDash val="solid"/>
                      <a:round/>
                      <a:headEnd type="none" w="med" len="med"/>
                      <a:tailEnd type="none" w="med" len="med"/>
                    </a:lnL>
                    <a:lnR w="9053" cap="flat" cmpd="sng" algn="ctr">
                      <a:solidFill>
                        <a:srgbClr val="9E9E9E"/>
                      </a:solidFill>
                      <a:prstDash val="solid"/>
                      <a:round/>
                      <a:headEnd type="none" w="med" len="med"/>
                      <a:tailEnd type="none" w="med" len="med"/>
                    </a:lnR>
                    <a:lnT w="9053" cap="flat" cmpd="sng" algn="ctr">
                      <a:solidFill>
                        <a:srgbClr val="9E9E9E"/>
                      </a:solidFill>
                      <a:prstDash val="solid"/>
                      <a:round/>
                      <a:headEnd type="none" w="med" len="med"/>
                      <a:tailEnd type="none" w="med" len="med"/>
                    </a:lnT>
                    <a:lnB w="9053"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600" kern="1200">
                          <a:solidFill>
                            <a:schemeClr val="tx1"/>
                          </a:solidFill>
                          <a:latin typeface="+mn-lt"/>
                          <a:ea typeface="+mn-ea"/>
                          <a:cs typeface="+mn-cs"/>
                        </a:rPr>
                        <a:t>17%</a:t>
                      </a:r>
                    </a:p>
                  </a:txBody>
                  <a:tcPr marL="26418" marR="26418" marT="26418" marB="26418">
                    <a:lnL w="9053" cap="flat" cmpd="sng" algn="ctr">
                      <a:solidFill>
                        <a:srgbClr val="9E9E9E"/>
                      </a:solidFill>
                      <a:prstDash val="solid"/>
                      <a:round/>
                      <a:headEnd type="none" w="med" len="med"/>
                      <a:tailEnd type="none" w="med" len="med"/>
                    </a:lnL>
                    <a:lnR w="9053" cap="flat" cmpd="sng" algn="ctr">
                      <a:solidFill>
                        <a:srgbClr val="9E9E9E"/>
                      </a:solidFill>
                      <a:prstDash val="solid"/>
                      <a:round/>
                      <a:headEnd type="none" w="med" len="med"/>
                      <a:tailEnd type="none" w="med" len="med"/>
                    </a:lnR>
                    <a:lnT w="9053" cap="flat" cmpd="sng" algn="ctr">
                      <a:solidFill>
                        <a:srgbClr val="9E9E9E"/>
                      </a:solidFill>
                      <a:prstDash val="solid"/>
                      <a:round/>
                      <a:headEnd type="none" w="med" len="med"/>
                      <a:tailEnd type="none" w="med" len="med"/>
                    </a:lnT>
                    <a:lnB w="9053"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600" kern="1200" dirty="0">
                          <a:solidFill>
                            <a:schemeClr val="tx1"/>
                          </a:solidFill>
                          <a:latin typeface="+mn-lt"/>
                          <a:ea typeface="+mn-ea"/>
                          <a:cs typeface="+mn-cs"/>
                        </a:rPr>
                        <a:t>78%</a:t>
                      </a:r>
                    </a:p>
                  </a:txBody>
                  <a:tcPr marL="26418" marR="26418" marT="26418" marB="26418">
                    <a:lnL w="9053" cap="flat" cmpd="sng" algn="ctr">
                      <a:solidFill>
                        <a:srgbClr val="9E9E9E"/>
                      </a:solidFill>
                      <a:prstDash val="solid"/>
                      <a:round/>
                      <a:headEnd type="none" w="med" len="med"/>
                      <a:tailEnd type="none" w="med" len="med"/>
                    </a:lnL>
                    <a:lnR w="9053" cap="flat" cmpd="sng" algn="ctr">
                      <a:solidFill>
                        <a:srgbClr val="9E9E9E"/>
                      </a:solidFill>
                      <a:prstDash val="solid"/>
                      <a:round/>
                      <a:headEnd type="none" w="med" len="med"/>
                      <a:tailEnd type="none" w="med" len="med"/>
                    </a:lnR>
                    <a:lnT w="9053" cap="flat" cmpd="sng" algn="ctr">
                      <a:solidFill>
                        <a:srgbClr val="9E9E9E"/>
                      </a:solidFill>
                      <a:prstDash val="solid"/>
                      <a:round/>
                      <a:headEnd type="none" w="med" len="med"/>
                      <a:tailEnd type="none" w="med" len="med"/>
                    </a:lnT>
                    <a:lnB w="9053" cap="flat" cmpd="sng" algn="ctr">
                      <a:solidFill>
                        <a:srgbClr val="9E9E9E"/>
                      </a:solidFill>
                      <a:prstDash val="solid"/>
                      <a:round/>
                      <a:headEnd type="none" w="med" len="med"/>
                      <a:tailEnd type="none" w="med" len="med"/>
                    </a:lnB>
                  </a:tcPr>
                </a:tc>
              </a:tr>
            </a:tbl>
          </a:graphicData>
        </a:graphic>
      </p:graphicFrame>
      <p:sp>
        <p:nvSpPr>
          <p:cNvPr id="4" name="Content Placeholder 3"/>
          <p:cNvSpPr>
            <a:spLocks noGrp="1"/>
          </p:cNvSpPr>
          <p:nvPr>
            <p:ph idx="10"/>
          </p:nvPr>
        </p:nvSpPr>
        <p:spPr>
          <a:xfrm>
            <a:off x="1547664" y="1021101"/>
            <a:ext cx="6923112" cy="3672557"/>
          </a:xfrm>
        </p:spPr>
        <p:txBody>
          <a:bodyPr/>
          <a:lstStyle/>
          <a:p>
            <a:pPr fontAlgn="base">
              <a:spcBef>
                <a:spcPts val="0"/>
              </a:spcBef>
            </a:pPr>
            <a:r>
              <a:rPr lang="en-US" sz="1600" dirty="0">
                <a:solidFill>
                  <a:schemeClr val="tx1"/>
                </a:solidFill>
              </a:rPr>
              <a:t>The inlet humidity level is about 99%. </a:t>
            </a:r>
            <a:br>
              <a:rPr lang="en-US" sz="1600" dirty="0">
                <a:solidFill>
                  <a:schemeClr val="tx1"/>
                </a:solidFill>
              </a:rPr>
            </a:br>
            <a:r>
              <a:rPr lang="en-US" sz="1600" dirty="0">
                <a:solidFill>
                  <a:schemeClr val="tx1"/>
                </a:solidFill>
              </a:rPr>
              <a:t/>
            </a:r>
            <a:br>
              <a:rPr lang="en-US" sz="1600" dirty="0">
                <a:solidFill>
                  <a:schemeClr val="tx1"/>
                </a:solidFill>
              </a:rPr>
            </a:br>
            <a:endParaRPr lang="en-US" sz="1600" dirty="0">
              <a:solidFill>
                <a:schemeClr val="tx1"/>
              </a:solidFill>
            </a:endParaRPr>
          </a:p>
          <a:p>
            <a:pPr fontAlgn="base">
              <a:spcBef>
                <a:spcPts val="0"/>
              </a:spcBef>
            </a:pPr>
            <a:r>
              <a:rPr lang="en-US" sz="1600" dirty="0">
                <a:solidFill>
                  <a:schemeClr val="tx1"/>
                </a:solidFill>
              </a:rPr>
              <a:t/>
            </a:r>
            <a:br>
              <a:rPr lang="en-US" sz="1600" dirty="0">
                <a:solidFill>
                  <a:schemeClr val="tx1"/>
                </a:solidFill>
              </a:rPr>
            </a:br>
            <a:endParaRPr lang="en-US" sz="1600" dirty="0" smtClean="0">
              <a:solidFill>
                <a:schemeClr val="tx1"/>
              </a:solidFill>
            </a:endParaRPr>
          </a:p>
          <a:p>
            <a:pPr fontAlgn="base">
              <a:spcBef>
                <a:spcPts val="0"/>
              </a:spcBef>
            </a:pPr>
            <a:endParaRPr lang="en-US" sz="1600" dirty="0">
              <a:solidFill>
                <a:schemeClr val="tx1"/>
              </a:solidFill>
            </a:endParaRPr>
          </a:p>
          <a:p>
            <a:pPr fontAlgn="base">
              <a:spcBef>
                <a:spcPts val="0"/>
              </a:spcBef>
            </a:pPr>
            <a:r>
              <a:rPr lang="en-US" sz="1600" dirty="0">
                <a:solidFill>
                  <a:schemeClr val="tx1"/>
                </a:solidFill>
              </a:rPr>
              <a:t/>
            </a:r>
            <a:br>
              <a:rPr lang="en-US" sz="1600" dirty="0">
                <a:solidFill>
                  <a:schemeClr val="tx1"/>
                </a:solidFill>
              </a:rPr>
            </a:br>
            <a:r>
              <a:rPr lang="en-US" sz="1600" dirty="0">
                <a:solidFill>
                  <a:schemeClr val="tx1"/>
                </a:solidFill>
              </a:rPr>
              <a:t/>
            </a:r>
            <a:br>
              <a:rPr lang="en-US" sz="1600" dirty="0">
                <a:solidFill>
                  <a:schemeClr val="tx1"/>
                </a:solidFill>
              </a:rPr>
            </a:br>
            <a:r>
              <a:rPr lang="en-US" sz="1600" dirty="0">
                <a:solidFill>
                  <a:schemeClr val="tx1"/>
                </a:solidFill>
              </a:rPr>
              <a:t/>
            </a:r>
            <a:br>
              <a:rPr lang="en-US" sz="1600" dirty="0">
                <a:solidFill>
                  <a:schemeClr val="tx1"/>
                </a:solidFill>
              </a:rPr>
            </a:br>
            <a:r>
              <a:rPr lang="en-US" sz="1600" dirty="0">
                <a:solidFill>
                  <a:schemeClr val="tx1"/>
                </a:solidFill>
              </a:rPr>
              <a:t/>
            </a:r>
            <a:br>
              <a:rPr lang="en-US" sz="1600" dirty="0">
                <a:solidFill>
                  <a:schemeClr val="tx1"/>
                </a:solidFill>
              </a:rPr>
            </a:br>
            <a:r>
              <a:rPr lang="en-US" sz="1600" dirty="0">
                <a:solidFill>
                  <a:schemeClr val="tx1"/>
                </a:solidFill>
              </a:rPr>
              <a:t>We got the best performance from using the 90mm diffuser</a:t>
            </a:r>
            <a:r>
              <a:rPr lang="en-US" sz="1600" dirty="0" smtClean="0">
                <a:solidFill>
                  <a:schemeClr val="tx1"/>
                </a:solidFill>
              </a:rPr>
              <a:t>.</a:t>
            </a:r>
          </a:p>
          <a:p>
            <a:pPr fontAlgn="base">
              <a:spcBef>
                <a:spcPts val="0"/>
              </a:spcBef>
            </a:pPr>
            <a:endParaRPr lang="en-US" sz="1600" dirty="0">
              <a:solidFill>
                <a:schemeClr val="tx1"/>
              </a:solidFill>
            </a:endParaRPr>
          </a:p>
          <a:p>
            <a:pPr fontAlgn="base">
              <a:spcBef>
                <a:spcPts val="0"/>
              </a:spcBef>
            </a:pPr>
            <a:r>
              <a:rPr lang="en-US" sz="1600" dirty="0">
                <a:solidFill>
                  <a:schemeClr val="tx1"/>
                </a:solidFill>
              </a:rPr>
              <a:t>We reached our goal which is below 25% humidity level and above 75% separation </a:t>
            </a:r>
            <a:r>
              <a:rPr lang="en-US" sz="1600" dirty="0" smtClean="0">
                <a:solidFill>
                  <a:schemeClr val="tx1"/>
                </a:solidFill>
              </a:rPr>
              <a:t>efficiency</a:t>
            </a:r>
            <a:r>
              <a:rPr lang="en-US" sz="1600" dirty="0">
                <a:solidFill>
                  <a:schemeClr val="tx1"/>
                </a:solidFill>
              </a:rPr>
              <a:t>.</a:t>
            </a:r>
          </a:p>
        </p:txBody>
      </p:sp>
      <p:sp>
        <p:nvSpPr>
          <p:cNvPr id="8" name="Rectangle 2"/>
          <p:cNvSpPr>
            <a:spLocks noChangeArrowheads="1"/>
          </p:cNvSpPr>
          <p:nvPr/>
        </p:nvSpPr>
        <p:spPr bwMode="auto">
          <a:xfrm>
            <a:off x="4010025" y="987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322386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Challenges and Obstacles</a:t>
            </a:r>
          </a:p>
        </p:txBody>
      </p:sp>
      <p:sp>
        <p:nvSpPr>
          <p:cNvPr id="3" name="Content Placeholder 2"/>
          <p:cNvSpPr>
            <a:spLocks noGrp="1"/>
          </p:cNvSpPr>
          <p:nvPr>
            <p:ph idx="1"/>
          </p:nvPr>
        </p:nvSpPr>
        <p:spPr/>
        <p:txBody>
          <a:bodyPr/>
          <a:lstStyle/>
          <a:p>
            <a:r>
              <a:rPr lang="en-US" dirty="0">
                <a:solidFill>
                  <a:schemeClr val="tx1"/>
                </a:solidFill>
              </a:rPr>
              <a:t>Throughout this project, there were some difficulties:</a:t>
            </a:r>
          </a:p>
          <a:p>
            <a:endParaRPr lang="en-US" dirty="0"/>
          </a:p>
        </p:txBody>
      </p:sp>
      <p:sp>
        <p:nvSpPr>
          <p:cNvPr id="4" name="Content Placeholder 3"/>
          <p:cNvSpPr>
            <a:spLocks noGrp="1"/>
          </p:cNvSpPr>
          <p:nvPr>
            <p:ph idx="10"/>
          </p:nvPr>
        </p:nvSpPr>
        <p:spPr>
          <a:xfrm>
            <a:off x="1763688" y="1491630"/>
            <a:ext cx="6984776" cy="2995737"/>
          </a:xfrm>
        </p:spPr>
        <p:txBody>
          <a:bodyPr/>
          <a:lstStyle/>
          <a:p>
            <a:pPr marL="285750" indent="-285750">
              <a:buFont typeface="Arial" panose="020B0604020202020204" pitchFamily="34" charset="0"/>
              <a:buChar char="•"/>
            </a:pPr>
            <a:r>
              <a:rPr lang="en-US" sz="1600" dirty="0" smtClean="0">
                <a:solidFill>
                  <a:schemeClr val="tx1"/>
                </a:solidFill>
              </a:rPr>
              <a:t>Problems </a:t>
            </a:r>
            <a:r>
              <a:rPr lang="en-US" sz="1600" dirty="0">
                <a:solidFill>
                  <a:schemeClr val="tx1"/>
                </a:solidFill>
              </a:rPr>
              <a:t>regard the place to store the system. </a:t>
            </a:r>
          </a:p>
          <a:p>
            <a:pPr marL="285750" indent="-285750">
              <a:buFont typeface="Arial" panose="020B0604020202020204" pitchFamily="34" charset="0"/>
              <a:buChar char="•"/>
            </a:pPr>
            <a:r>
              <a:rPr lang="en-US" sz="1600" dirty="0" smtClean="0">
                <a:solidFill>
                  <a:schemeClr val="tx1"/>
                </a:solidFill>
              </a:rPr>
              <a:t>Problems </a:t>
            </a:r>
            <a:r>
              <a:rPr lang="en-US" sz="1600" dirty="0">
                <a:solidFill>
                  <a:schemeClr val="tx1"/>
                </a:solidFill>
              </a:rPr>
              <a:t>with other courses’ projects. </a:t>
            </a:r>
          </a:p>
          <a:p>
            <a:pPr marL="285750" indent="-285750">
              <a:buFont typeface="Arial" panose="020B0604020202020204" pitchFamily="34" charset="0"/>
              <a:buChar char="•"/>
            </a:pPr>
            <a:r>
              <a:rPr lang="en-US" sz="1600" dirty="0" smtClean="0">
                <a:solidFill>
                  <a:schemeClr val="tx1"/>
                </a:solidFill>
              </a:rPr>
              <a:t>Problems </a:t>
            </a:r>
            <a:r>
              <a:rPr lang="en-US" sz="1600" dirty="0">
                <a:solidFill>
                  <a:schemeClr val="tx1"/>
                </a:solidFill>
              </a:rPr>
              <a:t>regard delays in manufacturing our parts. </a:t>
            </a:r>
          </a:p>
          <a:p>
            <a:pPr marL="285750" indent="-285750">
              <a:buFont typeface="Arial" panose="020B0604020202020204" pitchFamily="34" charset="0"/>
              <a:buChar char="•"/>
            </a:pPr>
            <a:r>
              <a:rPr lang="en-US" sz="1600" dirty="0" smtClean="0">
                <a:solidFill>
                  <a:schemeClr val="tx1"/>
                </a:solidFill>
              </a:rPr>
              <a:t>Problems </a:t>
            </a:r>
            <a:r>
              <a:rPr lang="en-US" sz="1600" dirty="0">
                <a:solidFill>
                  <a:schemeClr val="tx1"/>
                </a:solidFill>
              </a:rPr>
              <a:t>with equipment/components. </a:t>
            </a:r>
            <a:endParaRPr lang="en-US" sz="1600" dirty="0" smtClean="0">
              <a:solidFill>
                <a:schemeClr val="tx1"/>
              </a:solidFill>
            </a:endParaRPr>
          </a:p>
          <a:p>
            <a:pPr marL="285750" indent="-285750">
              <a:buFont typeface="Arial" panose="020B0604020202020204" pitchFamily="34" charset="0"/>
              <a:buChar char="•"/>
            </a:pPr>
            <a:r>
              <a:rPr lang="en-US" sz="1600" dirty="0" smtClean="0">
                <a:solidFill>
                  <a:schemeClr val="tx1"/>
                </a:solidFill>
              </a:rPr>
              <a:t>Problems with changing the final exams date. </a:t>
            </a:r>
          </a:p>
          <a:p>
            <a:pPr marL="285750" indent="-285750">
              <a:buFont typeface="Arial" panose="020B0604020202020204" pitchFamily="34" charset="0"/>
              <a:buChar char="•"/>
            </a:pPr>
            <a:r>
              <a:rPr lang="en-US" sz="1600" dirty="0" smtClean="0">
                <a:solidFill>
                  <a:schemeClr val="tx1"/>
                </a:solidFill>
              </a:rPr>
              <a:t>Problems </a:t>
            </a:r>
            <a:r>
              <a:rPr lang="en-US" sz="1600" dirty="0">
                <a:solidFill>
                  <a:schemeClr val="tx1"/>
                </a:solidFill>
              </a:rPr>
              <a:t>with troubleshooting of operation the test stand </a:t>
            </a:r>
            <a:r>
              <a:rPr lang="en-US" sz="1600" dirty="0" smtClean="0">
                <a:solidFill>
                  <a:schemeClr val="tx1"/>
                </a:solidFill>
              </a:rPr>
              <a:t>system.</a:t>
            </a:r>
            <a:endParaRPr lang="en-US" sz="1600" dirty="0">
              <a:solidFill>
                <a:schemeClr val="tx1"/>
              </a:solidFill>
            </a:endParaRPr>
          </a:p>
          <a:p>
            <a:r>
              <a:rPr lang="en-US" dirty="0"/>
              <a:t/>
            </a:r>
            <a:br>
              <a:rPr lang="en-US" dirty="0"/>
            </a:br>
            <a:endParaRPr lang="en-US" dirty="0"/>
          </a:p>
        </p:txBody>
      </p:sp>
    </p:spTree>
    <p:extLst>
      <p:ext uri="{BB962C8B-B14F-4D97-AF65-F5344CB8AC3E}">
        <p14:creationId xmlns:p14="http://schemas.microsoft.com/office/powerpoint/2010/main" val="39214507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Summary</a:t>
            </a:r>
          </a:p>
        </p:txBody>
      </p:sp>
      <p:sp>
        <p:nvSpPr>
          <p:cNvPr id="4" name="Content Placeholder 3"/>
          <p:cNvSpPr>
            <a:spLocks noGrp="1"/>
          </p:cNvSpPr>
          <p:nvPr>
            <p:ph idx="10"/>
          </p:nvPr>
        </p:nvSpPr>
        <p:spPr>
          <a:xfrm>
            <a:off x="1547664" y="1059582"/>
            <a:ext cx="6912768" cy="2995737"/>
          </a:xfrm>
        </p:spPr>
        <p:txBody>
          <a:bodyPr/>
          <a:lstStyle/>
          <a:p>
            <a:pPr latinLnBrk="0"/>
            <a:r>
              <a:rPr lang="en-US" sz="1600" dirty="0" smtClean="0">
                <a:solidFill>
                  <a:schemeClr val="tx1"/>
                </a:solidFill>
              </a:rPr>
              <a:t>We </a:t>
            </a:r>
            <a:r>
              <a:rPr lang="en-US" sz="1600" dirty="0">
                <a:solidFill>
                  <a:schemeClr val="tx1"/>
                </a:solidFill>
              </a:rPr>
              <a:t>learned many things and we gained some experience, knowledge, and skills. Working in a group with different members taught us how to get benefits from using many skills, for example, time management, proper communication, teamwork, problem-solving, responsibility, organization, negotiation, troubleshooting and conflict management. Also while working in this project we learned the different function of the nozzle and diffuser. The most important thing that we get the chance to apply the </a:t>
            </a:r>
            <a:r>
              <a:rPr lang="en-US" sz="1600" dirty="0" smtClean="0">
                <a:solidFill>
                  <a:schemeClr val="tx1"/>
                </a:solidFill>
              </a:rPr>
              <a:t>knowledge and experience</a:t>
            </a:r>
            <a:r>
              <a:rPr lang="en-US" sz="1600" dirty="0">
                <a:solidFill>
                  <a:schemeClr val="tx1"/>
                </a:solidFill>
              </a:rPr>
              <a:t> </a:t>
            </a:r>
            <a:r>
              <a:rPr lang="en-US" sz="1600" dirty="0" smtClean="0">
                <a:solidFill>
                  <a:schemeClr val="tx1"/>
                </a:solidFill>
              </a:rPr>
              <a:t>that </a:t>
            </a:r>
            <a:r>
              <a:rPr lang="en-US" sz="1600" dirty="0">
                <a:solidFill>
                  <a:schemeClr val="tx1"/>
                </a:solidFill>
              </a:rPr>
              <a:t>we </a:t>
            </a:r>
            <a:r>
              <a:rPr lang="en-US" sz="1600" dirty="0" smtClean="0">
                <a:solidFill>
                  <a:schemeClr val="tx1"/>
                </a:solidFill>
              </a:rPr>
              <a:t>gained from the university.</a:t>
            </a:r>
            <a:endParaRPr lang="en-US" sz="1600" dirty="0">
              <a:solidFill>
                <a:schemeClr val="tx1"/>
              </a:solidFill>
            </a:endParaRPr>
          </a:p>
          <a:p>
            <a:pPr latinLnBrk="0"/>
            <a:r>
              <a:rPr lang="en-US" sz="1600" dirty="0">
                <a:solidFill>
                  <a:schemeClr val="tx1"/>
                </a:solidFill>
              </a:rPr>
              <a:t/>
            </a:r>
            <a:br>
              <a:rPr lang="en-US" sz="1600" dirty="0">
                <a:solidFill>
                  <a:schemeClr val="tx1"/>
                </a:solidFill>
              </a:rPr>
            </a:br>
            <a:endParaRPr lang="en-US" sz="1600" dirty="0">
              <a:solidFill>
                <a:schemeClr val="tx1"/>
              </a:solidFill>
            </a:endParaRPr>
          </a:p>
        </p:txBody>
      </p:sp>
    </p:spTree>
    <p:extLst>
      <p:ext uri="{BB962C8B-B14F-4D97-AF65-F5344CB8AC3E}">
        <p14:creationId xmlns:p14="http://schemas.microsoft.com/office/powerpoint/2010/main" val="18012426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Conclusion </a:t>
            </a:r>
          </a:p>
        </p:txBody>
      </p:sp>
      <p:sp>
        <p:nvSpPr>
          <p:cNvPr id="4" name="Content Placeholder 3"/>
          <p:cNvSpPr>
            <a:spLocks noGrp="1"/>
          </p:cNvSpPr>
          <p:nvPr>
            <p:ph idx="10"/>
          </p:nvPr>
        </p:nvSpPr>
        <p:spPr>
          <a:xfrm>
            <a:off x="1547664" y="1059582"/>
            <a:ext cx="6912768" cy="2995737"/>
          </a:xfrm>
        </p:spPr>
        <p:txBody>
          <a:bodyPr/>
          <a:lstStyle/>
          <a:p>
            <a:pPr marL="285750" indent="-285750" latinLnBrk="0">
              <a:buFont typeface="Arial" panose="020B0604020202020204" pitchFamily="34" charset="0"/>
              <a:buChar char="•"/>
            </a:pPr>
            <a:r>
              <a:rPr lang="en-US" sz="1600" dirty="0">
                <a:solidFill>
                  <a:schemeClr val="tx1"/>
                </a:solidFill>
              </a:rPr>
              <a:t>In conclusion, this project is about finding a solution to dehumidify the natural gas by </a:t>
            </a:r>
            <a:r>
              <a:rPr lang="en-US" sz="1600" dirty="0" smtClean="0">
                <a:solidFill>
                  <a:schemeClr val="tx1"/>
                </a:solidFill>
              </a:rPr>
              <a:t>using </a:t>
            </a:r>
            <a:r>
              <a:rPr lang="en-US" sz="1600" dirty="0">
                <a:solidFill>
                  <a:schemeClr val="tx1"/>
                </a:solidFill>
              </a:rPr>
              <a:t>supersonic nozzle </a:t>
            </a:r>
            <a:r>
              <a:rPr lang="en-US" sz="1600" dirty="0" smtClean="0">
                <a:solidFill>
                  <a:schemeClr val="tx1"/>
                </a:solidFill>
              </a:rPr>
              <a:t>separator system. </a:t>
            </a:r>
            <a:endParaRPr lang="en-US" sz="1600" dirty="0">
              <a:solidFill>
                <a:schemeClr val="tx1"/>
              </a:solidFill>
            </a:endParaRPr>
          </a:p>
          <a:p>
            <a:pPr marL="285750" indent="-285750" latinLnBrk="0">
              <a:buFont typeface="Arial" panose="020B0604020202020204" pitchFamily="34" charset="0"/>
              <a:buChar char="•"/>
            </a:pPr>
            <a:r>
              <a:rPr lang="en-US" sz="1600" dirty="0">
                <a:solidFill>
                  <a:schemeClr val="tx1"/>
                </a:solidFill>
              </a:rPr>
              <a:t>The main focus of this project was </a:t>
            </a:r>
            <a:r>
              <a:rPr lang="en-US" sz="1600" dirty="0" smtClean="0">
                <a:solidFill>
                  <a:schemeClr val="tx1"/>
                </a:solidFill>
              </a:rPr>
              <a:t>to design </a:t>
            </a:r>
            <a:r>
              <a:rPr lang="en-US" sz="1600" dirty="0">
                <a:solidFill>
                  <a:schemeClr val="tx1"/>
                </a:solidFill>
              </a:rPr>
              <a:t>three diffusers with different </a:t>
            </a:r>
            <a:r>
              <a:rPr lang="en-US" sz="1600" dirty="0" smtClean="0">
                <a:solidFill>
                  <a:schemeClr val="tx1"/>
                </a:solidFill>
              </a:rPr>
              <a:t>length and with the same inlet and </a:t>
            </a:r>
            <a:r>
              <a:rPr lang="en-US" sz="1600" dirty="0" smtClean="0">
                <a:solidFill>
                  <a:schemeClr val="tx1"/>
                </a:solidFill>
              </a:rPr>
              <a:t>exit diameter. </a:t>
            </a:r>
            <a:endParaRPr lang="en-US" sz="1600" dirty="0">
              <a:solidFill>
                <a:schemeClr val="tx1"/>
              </a:solidFill>
            </a:endParaRPr>
          </a:p>
          <a:p>
            <a:pPr marL="285750" indent="-285750" latinLnBrk="0">
              <a:buFont typeface="Arial" panose="020B0604020202020204" pitchFamily="34" charset="0"/>
              <a:buChar char="•"/>
            </a:pPr>
            <a:r>
              <a:rPr lang="en-US" sz="1600" dirty="0">
                <a:solidFill>
                  <a:schemeClr val="tx1"/>
                </a:solidFill>
              </a:rPr>
              <a:t>We achieved in our study 18% humidity level with 50mm and 17% humidity level with </a:t>
            </a:r>
            <a:r>
              <a:rPr lang="en-US" sz="1600" dirty="0" smtClean="0">
                <a:solidFill>
                  <a:schemeClr val="tx1"/>
                </a:solidFill>
              </a:rPr>
              <a:t>70mm and </a:t>
            </a:r>
            <a:r>
              <a:rPr lang="en-US" sz="1600" dirty="0">
                <a:solidFill>
                  <a:schemeClr val="tx1"/>
                </a:solidFill>
              </a:rPr>
              <a:t>90mm</a:t>
            </a:r>
            <a:r>
              <a:rPr lang="en-US" sz="1600" dirty="0" smtClean="0">
                <a:solidFill>
                  <a:schemeClr val="tx1"/>
                </a:solidFill>
              </a:rPr>
              <a:t> diffusers</a:t>
            </a:r>
          </a:p>
          <a:p>
            <a:pPr marL="285750" indent="-285750" latinLnBrk="0">
              <a:buFont typeface="Arial" panose="020B0604020202020204" pitchFamily="34" charset="0"/>
              <a:buChar char="•"/>
            </a:pPr>
            <a:r>
              <a:rPr lang="en-US" sz="1600" dirty="0" smtClean="0">
                <a:solidFill>
                  <a:schemeClr val="tx1"/>
                </a:solidFill>
              </a:rPr>
              <a:t>We </a:t>
            </a:r>
            <a:r>
              <a:rPr lang="en-US" sz="1600" dirty="0">
                <a:solidFill>
                  <a:schemeClr val="tx1"/>
                </a:solidFill>
              </a:rPr>
              <a:t>contributed to this study by testing the system with three different diffusers and our result was better than the </a:t>
            </a:r>
            <a:r>
              <a:rPr lang="en-US" sz="1600" dirty="0" smtClean="0">
                <a:solidFill>
                  <a:schemeClr val="tx1"/>
                </a:solidFill>
              </a:rPr>
              <a:t>previous group </a:t>
            </a:r>
            <a:r>
              <a:rPr lang="en-US" sz="1600" dirty="0">
                <a:solidFill>
                  <a:schemeClr val="tx1"/>
                </a:solidFill>
              </a:rPr>
              <a:t>which they achieved 23% humidity level. </a:t>
            </a:r>
          </a:p>
        </p:txBody>
      </p:sp>
    </p:spTree>
    <p:extLst>
      <p:ext uri="{BB962C8B-B14F-4D97-AF65-F5344CB8AC3E}">
        <p14:creationId xmlns:p14="http://schemas.microsoft.com/office/powerpoint/2010/main" val="20231289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Future Recommendations</a:t>
            </a:r>
          </a:p>
        </p:txBody>
      </p:sp>
      <p:sp>
        <p:nvSpPr>
          <p:cNvPr id="4" name="Content Placeholder 3"/>
          <p:cNvSpPr>
            <a:spLocks noGrp="1"/>
          </p:cNvSpPr>
          <p:nvPr>
            <p:ph idx="10"/>
          </p:nvPr>
        </p:nvSpPr>
        <p:spPr>
          <a:xfrm>
            <a:off x="1547664" y="1059582"/>
            <a:ext cx="6912768" cy="2995737"/>
          </a:xfrm>
        </p:spPr>
        <p:txBody>
          <a:bodyPr/>
          <a:lstStyle/>
          <a:p>
            <a:pPr latinLnBrk="0"/>
            <a:r>
              <a:rPr lang="en-US" sz="1600" dirty="0">
                <a:solidFill>
                  <a:schemeClr val="tx1"/>
                </a:solidFill>
              </a:rPr>
              <a:t>In order to carry on with our study, we recommend to experiment with </a:t>
            </a:r>
            <a:r>
              <a:rPr lang="en-US" sz="1600" dirty="0" smtClean="0">
                <a:solidFill>
                  <a:schemeClr val="tx1"/>
                </a:solidFill>
              </a:rPr>
              <a:t>different </a:t>
            </a:r>
            <a:r>
              <a:rPr lang="en-US" sz="1600" dirty="0">
                <a:solidFill>
                  <a:schemeClr val="tx1"/>
                </a:solidFill>
              </a:rPr>
              <a:t>diffuser, nozzle and separator dimensions and try to get </a:t>
            </a:r>
            <a:r>
              <a:rPr lang="en-US" sz="1600" dirty="0" smtClean="0">
                <a:solidFill>
                  <a:schemeClr val="tx1"/>
                </a:solidFill>
              </a:rPr>
              <a:t>results </a:t>
            </a:r>
            <a:r>
              <a:rPr lang="en-US" sz="1600" dirty="0">
                <a:solidFill>
                  <a:schemeClr val="tx1"/>
                </a:solidFill>
              </a:rPr>
              <a:t>lower </a:t>
            </a:r>
            <a:r>
              <a:rPr lang="en-US" sz="1600" dirty="0" smtClean="0">
                <a:solidFill>
                  <a:schemeClr val="tx1"/>
                </a:solidFill>
              </a:rPr>
              <a:t>than 15</a:t>
            </a:r>
            <a:r>
              <a:rPr lang="en-US" sz="1600" dirty="0">
                <a:solidFill>
                  <a:schemeClr val="tx1"/>
                </a:solidFill>
              </a:rPr>
              <a:t>% humidity level. In addition, we recommend trying a different material, for example, Teflon and </a:t>
            </a:r>
            <a:r>
              <a:rPr lang="en-US" sz="1600" dirty="0" smtClean="0">
                <a:solidFill>
                  <a:schemeClr val="tx1"/>
                </a:solidFill>
              </a:rPr>
              <a:t>plastic. Furthermore</a:t>
            </a:r>
            <a:r>
              <a:rPr lang="en-US" sz="1600" dirty="0">
                <a:solidFill>
                  <a:schemeClr val="tx1"/>
                </a:solidFill>
              </a:rPr>
              <a:t>, we recommend experimenting with a </a:t>
            </a:r>
            <a:r>
              <a:rPr lang="en-US" sz="1600" dirty="0" smtClean="0">
                <a:solidFill>
                  <a:schemeClr val="tx1"/>
                </a:solidFill>
              </a:rPr>
              <a:t>diffuser length </a:t>
            </a:r>
            <a:r>
              <a:rPr lang="en-US" sz="1600" dirty="0">
                <a:solidFill>
                  <a:schemeClr val="tx1"/>
                </a:solidFill>
              </a:rPr>
              <a:t>more than 90mm. In addition, we recommend changing the pressurized tank in the test stand system to a proper one that is not containing a balloon inside it. Finally, we recommend to connect two supersonic nozzle separator system together and try experimenting with </a:t>
            </a:r>
            <a:r>
              <a:rPr lang="en-US" sz="1600" dirty="0" smtClean="0">
                <a:solidFill>
                  <a:schemeClr val="tx1"/>
                </a:solidFill>
              </a:rPr>
              <a:t>it.</a:t>
            </a:r>
            <a:endParaRPr lang="en-US" sz="1600" dirty="0">
              <a:solidFill>
                <a:schemeClr val="tx1"/>
              </a:solidFill>
            </a:endParaRPr>
          </a:p>
        </p:txBody>
      </p:sp>
    </p:spTree>
    <p:extLst>
      <p:ext uri="{BB962C8B-B14F-4D97-AF65-F5344CB8AC3E}">
        <p14:creationId xmlns:p14="http://schemas.microsoft.com/office/powerpoint/2010/main" val="4213327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Outline</a:t>
            </a:r>
            <a:endParaRPr lang="en-US" dirty="0">
              <a:latin typeface="+mj-lt"/>
            </a:endParaRPr>
          </a:p>
        </p:txBody>
      </p:sp>
      <p:pic>
        <p:nvPicPr>
          <p:cNvPr id="193" name="Picture 192"/>
          <p:cNvPicPr>
            <a:picLocks noChangeAspect="1"/>
          </p:cNvPicPr>
          <p:nvPr/>
        </p:nvPicPr>
        <p:blipFill rotWithShape="1">
          <a:blip r:embed="rId3">
            <a:clrChange>
              <a:clrFrom>
                <a:srgbClr val="FFFFFF"/>
              </a:clrFrom>
              <a:clrTo>
                <a:srgbClr val="FFFFFF">
                  <a:alpha val="0"/>
                </a:srgbClr>
              </a:clrTo>
            </a:clrChange>
          </a:blip>
          <a:srcRect b="1195"/>
          <a:stretch/>
        </p:blipFill>
        <p:spPr>
          <a:xfrm>
            <a:off x="2481194" y="1543100"/>
            <a:ext cx="5082331" cy="3600400"/>
          </a:xfrm>
          <a:prstGeom prst="rect">
            <a:avLst/>
          </a:prstGeom>
        </p:spPr>
      </p:pic>
      <p:sp>
        <p:nvSpPr>
          <p:cNvPr id="196" name="Shape 56"/>
          <p:cNvSpPr txBox="1"/>
          <p:nvPr/>
        </p:nvSpPr>
        <p:spPr>
          <a:xfrm>
            <a:off x="2051720" y="4083918"/>
            <a:ext cx="3472664" cy="52321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D8D8D8"/>
              </a:buClr>
              <a:buSzPct val="25000"/>
              <a:buFont typeface="Cousine"/>
              <a:buNone/>
            </a:pPr>
            <a:r>
              <a:rPr lang="en-US" sz="2000" b="0" i="0" u="none" strike="noStrike" cap="none" dirty="0" smtClean="0">
                <a:solidFill>
                  <a:schemeClr val="tx1">
                    <a:lumMod val="75000"/>
                    <a:lumOff val="25000"/>
                  </a:schemeClr>
                </a:solidFill>
                <a:latin typeface="+mj-lt"/>
                <a:ea typeface="Cousine"/>
                <a:cs typeface="Cousine"/>
                <a:sym typeface="Cousine"/>
              </a:rPr>
              <a:t>Objectives</a:t>
            </a:r>
            <a:endParaRPr lang="en-US" sz="2400" b="0" i="0" u="none" strike="noStrike" cap="none" dirty="0" smtClean="0">
              <a:solidFill>
                <a:schemeClr val="tx1">
                  <a:lumMod val="75000"/>
                  <a:lumOff val="25000"/>
                </a:schemeClr>
              </a:solidFill>
              <a:latin typeface="+mj-lt"/>
              <a:ea typeface="Cousine"/>
              <a:cs typeface="Cousine"/>
              <a:sym typeface="Cousine"/>
            </a:endParaRPr>
          </a:p>
        </p:txBody>
      </p:sp>
      <p:sp>
        <p:nvSpPr>
          <p:cNvPr id="197" name="Shape 56"/>
          <p:cNvSpPr txBox="1"/>
          <p:nvPr/>
        </p:nvSpPr>
        <p:spPr>
          <a:xfrm>
            <a:off x="1274879" y="3052624"/>
            <a:ext cx="3356512" cy="462443"/>
          </a:xfrm>
          <a:prstGeom prst="rect">
            <a:avLst/>
          </a:prstGeom>
          <a:noFill/>
          <a:ln>
            <a:noFill/>
          </a:ln>
        </p:spPr>
        <p:txBody>
          <a:bodyPr lIns="91425" tIns="45700" rIns="91425" bIns="45700" anchor="t" anchorCtr="0">
            <a:noAutofit/>
          </a:bodyPr>
          <a:lstStyle/>
          <a:p>
            <a:pPr lvl="0">
              <a:buClr>
                <a:srgbClr val="D8D8D8"/>
              </a:buClr>
              <a:buSzPct val="25000"/>
            </a:pPr>
            <a:r>
              <a:rPr lang="en-US" sz="2000" dirty="0">
                <a:solidFill>
                  <a:schemeClr val="tx1">
                    <a:lumMod val="75000"/>
                    <a:lumOff val="25000"/>
                  </a:schemeClr>
                </a:solidFill>
                <a:latin typeface="+mj-lt"/>
                <a:ea typeface="Cousine"/>
                <a:cs typeface="Cousine"/>
                <a:sym typeface="Cousine"/>
              </a:rPr>
              <a:t>Background</a:t>
            </a:r>
            <a:endParaRPr lang="en-US" b="0" i="0" u="none" strike="noStrike" cap="none" dirty="0" smtClean="0">
              <a:solidFill>
                <a:schemeClr val="tx1">
                  <a:lumMod val="75000"/>
                  <a:lumOff val="25000"/>
                </a:schemeClr>
              </a:solidFill>
              <a:latin typeface="+mj-lt"/>
              <a:ea typeface="Cousine"/>
              <a:cs typeface="Cousine"/>
              <a:sym typeface="Cousine"/>
            </a:endParaRPr>
          </a:p>
        </p:txBody>
      </p:sp>
      <p:sp>
        <p:nvSpPr>
          <p:cNvPr id="198" name="Shape 56"/>
          <p:cNvSpPr txBox="1"/>
          <p:nvPr/>
        </p:nvSpPr>
        <p:spPr>
          <a:xfrm>
            <a:off x="1374436" y="1616931"/>
            <a:ext cx="3465326" cy="643340"/>
          </a:xfrm>
          <a:prstGeom prst="rect">
            <a:avLst/>
          </a:prstGeom>
          <a:noFill/>
          <a:ln>
            <a:noFill/>
          </a:ln>
        </p:spPr>
        <p:txBody>
          <a:bodyPr lIns="91425" tIns="45700" rIns="91425" bIns="45700" anchor="t" anchorCtr="0">
            <a:noAutofit/>
          </a:bodyPr>
          <a:lstStyle/>
          <a:p>
            <a:pPr lvl="0">
              <a:buClr>
                <a:srgbClr val="D8D8D8"/>
              </a:buClr>
              <a:buSzPct val="25000"/>
            </a:pPr>
            <a:r>
              <a:rPr lang="en-US" dirty="0">
                <a:solidFill>
                  <a:schemeClr val="tx1">
                    <a:lumMod val="75000"/>
                    <a:lumOff val="25000"/>
                  </a:schemeClr>
                </a:solidFill>
                <a:latin typeface="+mj-lt"/>
                <a:ea typeface="Cousine"/>
                <a:cs typeface="Cousine"/>
                <a:sym typeface="Cousine"/>
              </a:rPr>
              <a:t>Design Specifications </a:t>
            </a:r>
            <a:endParaRPr lang="en-US" dirty="0" smtClean="0">
              <a:solidFill>
                <a:schemeClr val="tx1">
                  <a:lumMod val="75000"/>
                  <a:lumOff val="25000"/>
                </a:schemeClr>
              </a:solidFill>
              <a:latin typeface="+mj-lt"/>
              <a:ea typeface="Cousine"/>
              <a:cs typeface="Cousine"/>
              <a:sym typeface="Cousine"/>
            </a:endParaRPr>
          </a:p>
          <a:p>
            <a:pPr lvl="0">
              <a:buClr>
                <a:srgbClr val="D8D8D8"/>
              </a:buClr>
              <a:buSzPct val="25000"/>
            </a:pPr>
            <a:r>
              <a:rPr lang="en-US" dirty="0" smtClean="0">
                <a:solidFill>
                  <a:schemeClr val="tx1">
                    <a:lumMod val="75000"/>
                    <a:lumOff val="25000"/>
                  </a:schemeClr>
                </a:solidFill>
                <a:latin typeface="+mj-lt"/>
                <a:ea typeface="Cousine"/>
                <a:cs typeface="Cousine"/>
                <a:sym typeface="Cousine"/>
              </a:rPr>
              <a:t>and Items Selection</a:t>
            </a:r>
            <a:endParaRPr lang="en-US" dirty="0">
              <a:solidFill>
                <a:schemeClr val="tx1">
                  <a:lumMod val="75000"/>
                  <a:lumOff val="25000"/>
                </a:schemeClr>
              </a:solidFill>
              <a:latin typeface="+mj-lt"/>
              <a:ea typeface="Cousine"/>
              <a:cs typeface="Cousine"/>
              <a:sym typeface="Cousine"/>
            </a:endParaRPr>
          </a:p>
          <a:p>
            <a:pPr lvl="0">
              <a:buClr>
                <a:srgbClr val="D8D8D8"/>
              </a:buClr>
              <a:buSzPct val="25000"/>
            </a:pPr>
            <a:r>
              <a:rPr lang="en-US" dirty="0" smtClean="0">
                <a:solidFill>
                  <a:schemeClr val="tx1">
                    <a:lumMod val="75000"/>
                    <a:lumOff val="25000"/>
                  </a:schemeClr>
                </a:solidFill>
                <a:latin typeface="+mj-lt"/>
                <a:ea typeface="Cousine"/>
                <a:cs typeface="Cousine"/>
                <a:sym typeface="Cousine"/>
              </a:rPr>
              <a:t> </a:t>
            </a:r>
            <a:endParaRPr lang="en-US" b="0" i="0" u="none" strike="noStrike" cap="none" dirty="0" smtClean="0">
              <a:solidFill>
                <a:schemeClr val="tx1">
                  <a:lumMod val="75000"/>
                  <a:lumOff val="25000"/>
                </a:schemeClr>
              </a:solidFill>
              <a:latin typeface="+mj-lt"/>
              <a:ea typeface="Cousine"/>
              <a:cs typeface="Cousine"/>
              <a:sym typeface="Cousine"/>
            </a:endParaRPr>
          </a:p>
        </p:txBody>
      </p:sp>
      <p:sp>
        <p:nvSpPr>
          <p:cNvPr id="199" name="Shape 56"/>
          <p:cNvSpPr txBox="1"/>
          <p:nvPr/>
        </p:nvSpPr>
        <p:spPr>
          <a:xfrm>
            <a:off x="6491670" y="1424359"/>
            <a:ext cx="3472664" cy="523219"/>
          </a:xfrm>
          <a:prstGeom prst="rect">
            <a:avLst/>
          </a:prstGeom>
          <a:noFill/>
          <a:ln>
            <a:noFill/>
          </a:ln>
        </p:spPr>
        <p:txBody>
          <a:bodyPr lIns="91425" tIns="45700" rIns="91425" bIns="45700" anchor="t" anchorCtr="0">
            <a:noAutofit/>
          </a:bodyPr>
          <a:lstStyle/>
          <a:p>
            <a:pPr lvl="0">
              <a:buClr>
                <a:srgbClr val="D8D8D8"/>
              </a:buClr>
              <a:buSzPct val="25000"/>
            </a:pPr>
            <a:r>
              <a:rPr lang="en-US" dirty="0">
                <a:solidFill>
                  <a:schemeClr val="tx1">
                    <a:lumMod val="75000"/>
                    <a:lumOff val="25000"/>
                  </a:schemeClr>
                </a:solidFill>
                <a:latin typeface="+mj-lt"/>
                <a:ea typeface="Cousine"/>
                <a:cs typeface="Cousine"/>
                <a:sym typeface="Cousine"/>
              </a:rPr>
              <a:t>Experimental setup</a:t>
            </a:r>
            <a:r>
              <a:rPr lang="en-US" dirty="0" smtClean="0">
                <a:solidFill>
                  <a:schemeClr val="tx1">
                    <a:lumMod val="75000"/>
                    <a:lumOff val="25000"/>
                  </a:schemeClr>
                </a:solidFill>
                <a:latin typeface="+mj-lt"/>
                <a:ea typeface="Cousine"/>
                <a:cs typeface="Cousine"/>
                <a:sym typeface="Cousine"/>
              </a:rPr>
              <a:t>,</a:t>
            </a:r>
          </a:p>
          <a:p>
            <a:pPr lvl="0">
              <a:buClr>
                <a:srgbClr val="D8D8D8"/>
              </a:buClr>
              <a:buSzPct val="25000"/>
            </a:pPr>
            <a:r>
              <a:rPr lang="en-US" dirty="0">
                <a:solidFill>
                  <a:schemeClr val="tx1">
                    <a:lumMod val="75000"/>
                    <a:lumOff val="25000"/>
                  </a:schemeClr>
                </a:solidFill>
                <a:latin typeface="+mj-lt"/>
                <a:ea typeface="Cousine"/>
                <a:cs typeface="Cousine"/>
                <a:sym typeface="Cousine"/>
              </a:rPr>
              <a:t>T</a:t>
            </a:r>
            <a:r>
              <a:rPr lang="en-US" dirty="0" smtClean="0">
                <a:solidFill>
                  <a:schemeClr val="tx1">
                    <a:lumMod val="75000"/>
                    <a:lumOff val="25000"/>
                  </a:schemeClr>
                </a:solidFill>
                <a:latin typeface="+mj-lt"/>
                <a:ea typeface="Cousine"/>
                <a:cs typeface="Cousine"/>
                <a:sym typeface="Cousine"/>
              </a:rPr>
              <a:t>esting</a:t>
            </a:r>
            <a:r>
              <a:rPr lang="en-US" dirty="0">
                <a:solidFill>
                  <a:schemeClr val="tx1">
                    <a:lumMod val="75000"/>
                    <a:lumOff val="25000"/>
                  </a:schemeClr>
                </a:solidFill>
                <a:latin typeface="+mj-lt"/>
                <a:ea typeface="Cousine"/>
                <a:cs typeface="Cousine"/>
                <a:sym typeface="Cousine"/>
              </a:rPr>
              <a:t>, and Results</a:t>
            </a:r>
          </a:p>
          <a:p>
            <a:pPr marL="0" marR="0" lvl="0" indent="0" algn="l" rtl="0">
              <a:lnSpc>
                <a:spcPct val="100000"/>
              </a:lnSpc>
              <a:spcBef>
                <a:spcPts val="0"/>
              </a:spcBef>
              <a:spcAft>
                <a:spcPts val="0"/>
              </a:spcAft>
              <a:buClr>
                <a:srgbClr val="D8D8D8"/>
              </a:buClr>
              <a:buSzPct val="25000"/>
              <a:buFont typeface="Cousine"/>
              <a:buNone/>
            </a:pPr>
            <a:endParaRPr lang="en-US" sz="2000" b="0" i="0" u="none" strike="noStrike" cap="none" dirty="0" smtClean="0">
              <a:solidFill>
                <a:schemeClr val="tx1">
                  <a:lumMod val="75000"/>
                  <a:lumOff val="25000"/>
                </a:schemeClr>
              </a:solidFill>
              <a:latin typeface="+mj-lt"/>
              <a:ea typeface="Cousine"/>
              <a:cs typeface="Cousine"/>
              <a:sym typeface="Cousine"/>
            </a:endParaRPr>
          </a:p>
        </p:txBody>
      </p:sp>
      <p:sp>
        <p:nvSpPr>
          <p:cNvPr id="200" name="Shape 56"/>
          <p:cNvSpPr txBox="1"/>
          <p:nvPr/>
        </p:nvSpPr>
        <p:spPr>
          <a:xfrm>
            <a:off x="7255895" y="3208375"/>
            <a:ext cx="3472664" cy="523219"/>
          </a:xfrm>
          <a:prstGeom prst="rect">
            <a:avLst/>
          </a:prstGeom>
          <a:noFill/>
          <a:ln>
            <a:noFill/>
          </a:ln>
        </p:spPr>
        <p:txBody>
          <a:bodyPr lIns="91425" tIns="45700" rIns="91425" bIns="45700" anchor="t" anchorCtr="0">
            <a:noAutofit/>
          </a:bodyPr>
          <a:lstStyle/>
          <a:p>
            <a:pPr lvl="0">
              <a:buClr>
                <a:srgbClr val="D8D8D8"/>
              </a:buClr>
              <a:buSzPct val="25000"/>
            </a:pPr>
            <a:r>
              <a:rPr lang="en-US" dirty="0">
                <a:solidFill>
                  <a:schemeClr val="tx1">
                    <a:lumMod val="75000"/>
                    <a:lumOff val="25000"/>
                  </a:schemeClr>
                </a:solidFill>
                <a:latin typeface="+mj-lt"/>
                <a:ea typeface="Cousine"/>
                <a:cs typeface="Cousine"/>
                <a:sym typeface="Cousine"/>
              </a:rPr>
              <a:t>Challenges </a:t>
            </a:r>
            <a:r>
              <a:rPr lang="en-US" dirty="0" smtClean="0">
                <a:solidFill>
                  <a:schemeClr val="tx1">
                    <a:lumMod val="75000"/>
                    <a:lumOff val="25000"/>
                  </a:schemeClr>
                </a:solidFill>
                <a:latin typeface="+mj-lt"/>
                <a:ea typeface="Cousine"/>
                <a:cs typeface="Cousine"/>
                <a:sym typeface="Cousine"/>
              </a:rPr>
              <a:t>and</a:t>
            </a:r>
          </a:p>
          <a:p>
            <a:pPr lvl="0">
              <a:buClr>
                <a:srgbClr val="D8D8D8"/>
              </a:buClr>
              <a:buSzPct val="25000"/>
            </a:pPr>
            <a:r>
              <a:rPr lang="en-US" dirty="0" smtClean="0">
                <a:solidFill>
                  <a:schemeClr val="tx1">
                    <a:lumMod val="75000"/>
                    <a:lumOff val="25000"/>
                  </a:schemeClr>
                </a:solidFill>
                <a:latin typeface="+mj-lt"/>
                <a:ea typeface="Cousine"/>
                <a:cs typeface="Cousine"/>
                <a:sym typeface="Cousine"/>
              </a:rPr>
              <a:t> </a:t>
            </a:r>
            <a:r>
              <a:rPr lang="en-US" dirty="0">
                <a:solidFill>
                  <a:schemeClr val="tx1">
                    <a:lumMod val="75000"/>
                    <a:lumOff val="25000"/>
                  </a:schemeClr>
                </a:solidFill>
                <a:latin typeface="+mj-lt"/>
                <a:ea typeface="Cousine"/>
                <a:cs typeface="Cousine"/>
                <a:sym typeface="Cousine"/>
              </a:rPr>
              <a:t>Obstacles</a:t>
            </a:r>
          </a:p>
        </p:txBody>
      </p:sp>
      <p:sp>
        <p:nvSpPr>
          <p:cNvPr id="201" name="Shape 56"/>
          <p:cNvSpPr txBox="1"/>
          <p:nvPr/>
        </p:nvSpPr>
        <p:spPr>
          <a:xfrm>
            <a:off x="6933951" y="4282155"/>
            <a:ext cx="3472664" cy="523219"/>
          </a:xfrm>
          <a:prstGeom prst="rect">
            <a:avLst/>
          </a:prstGeom>
          <a:noFill/>
          <a:ln>
            <a:noFill/>
          </a:ln>
        </p:spPr>
        <p:txBody>
          <a:bodyPr lIns="91425" tIns="45700" rIns="91425" bIns="45700" anchor="t" anchorCtr="0">
            <a:noAutofit/>
          </a:bodyPr>
          <a:lstStyle/>
          <a:p>
            <a:pPr lvl="0">
              <a:buClr>
                <a:srgbClr val="D8D8D8"/>
              </a:buClr>
              <a:buSzPct val="25000"/>
            </a:pPr>
            <a:r>
              <a:rPr lang="en-US" sz="2000" dirty="0">
                <a:solidFill>
                  <a:schemeClr val="tx1">
                    <a:lumMod val="75000"/>
                    <a:lumOff val="25000"/>
                  </a:schemeClr>
                </a:solidFill>
                <a:latin typeface="+mj-lt"/>
                <a:ea typeface="Cousine"/>
                <a:cs typeface="Cousine"/>
                <a:sym typeface="Cousine"/>
              </a:rPr>
              <a:t>C</a:t>
            </a:r>
            <a:r>
              <a:rPr lang="en-US" sz="2000" dirty="0" smtClean="0">
                <a:solidFill>
                  <a:schemeClr val="tx1">
                    <a:lumMod val="75000"/>
                    <a:lumOff val="25000"/>
                  </a:schemeClr>
                </a:solidFill>
                <a:latin typeface="+mj-lt"/>
                <a:ea typeface="Cousine"/>
                <a:cs typeface="Cousine"/>
                <a:sym typeface="Cousine"/>
              </a:rPr>
              <a:t>onclusions </a:t>
            </a:r>
            <a:endParaRPr lang="en-US" sz="2000" b="0" i="0" u="none" strike="noStrike" cap="none" dirty="0" smtClean="0">
              <a:solidFill>
                <a:schemeClr val="tx1">
                  <a:lumMod val="75000"/>
                  <a:lumOff val="25000"/>
                </a:schemeClr>
              </a:solidFill>
              <a:latin typeface="+mj-lt"/>
              <a:ea typeface="Cousine"/>
              <a:cs typeface="Cousine"/>
              <a:sym typeface="Cousine"/>
            </a:endParaRPr>
          </a:p>
        </p:txBody>
      </p:sp>
      <p:sp>
        <p:nvSpPr>
          <p:cNvPr id="202" name="Rectangle 201"/>
          <p:cNvSpPr/>
          <p:nvPr/>
        </p:nvSpPr>
        <p:spPr>
          <a:xfrm>
            <a:off x="2134991" y="4429104"/>
            <a:ext cx="1944216" cy="621709"/>
          </a:xfrm>
          <a:prstGeom prst="rect">
            <a:avLst/>
          </a:prstGeom>
        </p:spPr>
        <p:txBody>
          <a:bodyPr wrap="square">
            <a:spAutoFit/>
          </a:bodyPr>
          <a:lstStyle/>
          <a:p>
            <a:pPr lvl="0">
              <a:buClr>
                <a:schemeClr val="lt1"/>
              </a:buClr>
              <a:buSzPct val="25000"/>
            </a:pPr>
            <a:r>
              <a:rPr lang="en-US" sz="1600" dirty="0">
                <a:solidFill>
                  <a:schemeClr val="tx1">
                    <a:lumMod val="50000"/>
                    <a:lumOff val="50000"/>
                  </a:schemeClr>
                </a:solidFill>
                <a:latin typeface="+mj-lt"/>
                <a:ea typeface="Cousine"/>
                <a:cs typeface="Cousine"/>
                <a:sym typeface="Cousine"/>
              </a:rPr>
              <a:t>Present by:</a:t>
            </a:r>
          </a:p>
          <a:p>
            <a:pPr lvl="0">
              <a:lnSpc>
                <a:spcPct val="115000"/>
              </a:lnSpc>
              <a:buClr>
                <a:schemeClr val="lt1"/>
              </a:buClr>
              <a:buSzPct val="25000"/>
            </a:pPr>
            <a:r>
              <a:rPr lang="en-US" sz="1600" dirty="0" smtClean="0">
                <a:solidFill>
                  <a:schemeClr val="tx1">
                    <a:lumMod val="50000"/>
                    <a:lumOff val="50000"/>
                  </a:schemeClr>
                </a:solidFill>
                <a:latin typeface="+mj-lt"/>
                <a:ea typeface="Cousine"/>
                <a:cs typeface="Cousine"/>
                <a:sym typeface="Cousine"/>
              </a:rPr>
              <a:t>Omar Alnafisi</a:t>
            </a:r>
            <a:endParaRPr lang="en-US" sz="1600" dirty="0">
              <a:solidFill>
                <a:schemeClr val="tx1">
                  <a:lumMod val="50000"/>
                  <a:lumOff val="50000"/>
                </a:schemeClr>
              </a:solidFill>
              <a:latin typeface="+mj-lt"/>
              <a:ea typeface="Cousine"/>
              <a:cs typeface="Cousine"/>
              <a:sym typeface="Cousine"/>
            </a:endParaRPr>
          </a:p>
        </p:txBody>
      </p:sp>
      <p:sp>
        <p:nvSpPr>
          <p:cNvPr id="203" name="Rectangle 202"/>
          <p:cNvSpPr/>
          <p:nvPr/>
        </p:nvSpPr>
        <p:spPr>
          <a:xfrm>
            <a:off x="1360993" y="3343300"/>
            <a:ext cx="1944216" cy="621709"/>
          </a:xfrm>
          <a:prstGeom prst="rect">
            <a:avLst/>
          </a:prstGeom>
        </p:spPr>
        <p:txBody>
          <a:bodyPr wrap="square">
            <a:spAutoFit/>
          </a:bodyPr>
          <a:lstStyle/>
          <a:p>
            <a:pPr lvl="0">
              <a:buClr>
                <a:schemeClr val="lt1"/>
              </a:buClr>
              <a:buSzPct val="25000"/>
            </a:pPr>
            <a:r>
              <a:rPr lang="en-US" sz="1600" dirty="0">
                <a:solidFill>
                  <a:schemeClr val="tx1">
                    <a:lumMod val="50000"/>
                    <a:lumOff val="50000"/>
                  </a:schemeClr>
                </a:solidFill>
                <a:latin typeface="+mj-lt"/>
                <a:ea typeface="Cousine"/>
                <a:cs typeface="Cousine"/>
                <a:sym typeface="Cousine"/>
              </a:rPr>
              <a:t>Present by:</a:t>
            </a:r>
          </a:p>
          <a:p>
            <a:pPr lvl="0">
              <a:lnSpc>
                <a:spcPct val="115000"/>
              </a:lnSpc>
              <a:buClr>
                <a:schemeClr val="lt1"/>
              </a:buClr>
              <a:buSzPct val="25000"/>
            </a:pPr>
            <a:r>
              <a:rPr lang="en-US" sz="1600" dirty="0" smtClean="0">
                <a:solidFill>
                  <a:schemeClr val="tx1">
                    <a:lumMod val="50000"/>
                    <a:lumOff val="50000"/>
                  </a:schemeClr>
                </a:solidFill>
                <a:latin typeface="+mj-lt"/>
                <a:ea typeface="Cousine"/>
                <a:cs typeface="Cousine"/>
                <a:sym typeface="Cousine"/>
              </a:rPr>
              <a:t>Omar Alnafisi</a:t>
            </a:r>
            <a:endParaRPr lang="en-US" sz="1600" dirty="0">
              <a:solidFill>
                <a:schemeClr val="tx1">
                  <a:lumMod val="50000"/>
                  <a:lumOff val="50000"/>
                </a:schemeClr>
              </a:solidFill>
              <a:latin typeface="+mj-lt"/>
              <a:ea typeface="Cousine"/>
              <a:cs typeface="Cousine"/>
              <a:sym typeface="Cousine"/>
            </a:endParaRPr>
          </a:p>
        </p:txBody>
      </p:sp>
      <p:sp>
        <p:nvSpPr>
          <p:cNvPr id="205" name="Rectangle 204"/>
          <p:cNvSpPr/>
          <p:nvPr/>
        </p:nvSpPr>
        <p:spPr>
          <a:xfrm>
            <a:off x="1435247" y="2156969"/>
            <a:ext cx="1944216" cy="621709"/>
          </a:xfrm>
          <a:prstGeom prst="rect">
            <a:avLst/>
          </a:prstGeom>
        </p:spPr>
        <p:txBody>
          <a:bodyPr wrap="square">
            <a:spAutoFit/>
          </a:bodyPr>
          <a:lstStyle/>
          <a:p>
            <a:pPr lvl="0">
              <a:buClr>
                <a:schemeClr val="lt1"/>
              </a:buClr>
              <a:buSzPct val="25000"/>
            </a:pPr>
            <a:r>
              <a:rPr lang="en-US" sz="1600" dirty="0">
                <a:solidFill>
                  <a:schemeClr val="tx1">
                    <a:lumMod val="50000"/>
                    <a:lumOff val="50000"/>
                  </a:schemeClr>
                </a:solidFill>
                <a:latin typeface="+mj-lt"/>
                <a:ea typeface="Cousine"/>
                <a:cs typeface="Cousine"/>
                <a:sym typeface="Cousine"/>
              </a:rPr>
              <a:t>Present by:</a:t>
            </a:r>
          </a:p>
          <a:p>
            <a:pPr lvl="0">
              <a:lnSpc>
                <a:spcPct val="115000"/>
              </a:lnSpc>
              <a:buClr>
                <a:schemeClr val="lt1"/>
              </a:buClr>
              <a:buSzPct val="25000"/>
            </a:pPr>
            <a:r>
              <a:rPr lang="en-US" sz="1600" dirty="0" smtClean="0">
                <a:solidFill>
                  <a:schemeClr val="tx1">
                    <a:lumMod val="50000"/>
                    <a:lumOff val="50000"/>
                  </a:schemeClr>
                </a:solidFill>
                <a:latin typeface="+mj-lt"/>
                <a:ea typeface="Cousine"/>
                <a:cs typeface="Cousine"/>
                <a:sym typeface="Cousine"/>
              </a:rPr>
              <a:t>Abdullah </a:t>
            </a:r>
            <a:r>
              <a:rPr lang="en-US" sz="1600" dirty="0" err="1">
                <a:solidFill>
                  <a:schemeClr val="tx1">
                    <a:lumMod val="50000"/>
                    <a:lumOff val="50000"/>
                  </a:schemeClr>
                </a:solidFill>
                <a:latin typeface="+mj-lt"/>
                <a:ea typeface="Cousine"/>
                <a:cs typeface="Cousine"/>
                <a:sym typeface="Cousine"/>
              </a:rPr>
              <a:t>Aleisini</a:t>
            </a:r>
            <a:endParaRPr lang="en-US" sz="1600" dirty="0">
              <a:solidFill>
                <a:schemeClr val="tx1">
                  <a:lumMod val="50000"/>
                  <a:lumOff val="50000"/>
                </a:schemeClr>
              </a:solidFill>
              <a:latin typeface="+mj-lt"/>
              <a:ea typeface="Cousine"/>
              <a:cs typeface="Cousine"/>
              <a:sym typeface="Cousine"/>
            </a:endParaRPr>
          </a:p>
        </p:txBody>
      </p:sp>
      <p:sp>
        <p:nvSpPr>
          <p:cNvPr id="206" name="Rectangle 205"/>
          <p:cNvSpPr/>
          <p:nvPr/>
        </p:nvSpPr>
        <p:spPr>
          <a:xfrm>
            <a:off x="6588224" y="2015391"/>
            <a:ext cx="2301063" cy="1051057"/>
          </a:xfrm>
          <a:prstGeom prst="rect">
            <a:avLst/>
          </a:prstGeom>
        </p:spPr>
        <p:txBody>
          <a:bodyPr wrap="square">
            <a:spAutoFit/>
          </a:bodyPr>
          <a:lstStyle/>
          <a:p>
            <a:pPr lvl="0">
              <a:buClr>
                <a:schemeClr val="lt1"/>
              </a:buClr>
              <a:buSzPct val="25000"/>
            </a:pPr>
            <a:r>
              <a:rPr lang="en-US" sz="1400" dirty="0">
                <a:solidFill>
                  <a:schemeClr val="tx1">
                    <a:lumMod val="50000"/>
                    <a:lumOff val="50000"/>
                  </a:schemeClr>
                </a:solidFill>
                <a:latin typeface="+mj-lt"/>
                <a:ea typeface="Cousine"/>
                <a:cs typeface="Cousine"/>
                <a:sym typeface="Cousine"/>
              </a:rPr>
              <a:t>Present by:</a:t>
            </a:r>
          </a:p>
          <a:p>
            <a:pPr lvl="0">
              <a:lnSpc>
                <a:spcPct val="115000"/>
              </a:lnSpc>
              <a:buClr>
                <a:schemeClr val="lt1"/>
              </a:buClr>
              <a:buSzPct val="25000"/>
            </a:pPr>
            <a:r>
              <a:rPr lang="en-US" sz="1400" dirty="0" smtClean="0">
                <a:solidFill>
                  <a:schemeClr val="tx1">
                    <a:lumMod val="50000"/>
                    <a:lumOff val="50000"/>
                  </a:schemeClr>
                </a:solidFill>
                <a:latin typeface="+mj-lt"/>
                <a:ea typeface="Cousine"/>
                <a:cs typeface="Cousine"/>
                <a:sym typeface="Cousine"/>
              </a:rPr>
              <a:t>Abdullah </a:t>
            </a:r>
            <a:r>
              <a:rPr lang="en-US" sz="1400" dirty="0" err="1" smtClean="0">
                <a:solidFill>
                  <a:schemeClr val="tx1">
                    <a:lumMod val="50000"/>
                    <a:lumOff val="50000"/>
                  </a:schemeClr>
                </a:solidFill>
                <a:latin typeface="+mj-lt"/>
                <a:ea typeface="Cousine"/>
                <a:cs typeface="Cousine"/>
                <a:sym typeface="Cousine"/>
              </a:rPr>
              <a:t>Aleisini</a:t>
            </a:r>
            <a:r>
              <a:rPr lang="en-US" sz="1400" dirty="0" smtClean="0">
                <a:solidFill>
                  <a:schemeClr val="tx1">
                    <a:lumMod val="50000"/>
                    <a:lumOff val="50000"/>
                  </a:schemeClr>
                </a:solidFill>
                <a:latin typeface="+mj-lt"/>
                <a:ea typeface="Cousine"/>
                <a:cs typeface="Cousine"/>
                <a:sym typeface="Cousine"/>
              </a:rPr>
              <a:t>, </a:t>
            </a:r>
          </a:p>
          <a:p>
            <a:pPr lvl="0">
              <a:lnSpc>
                <a:spcPct val="115000"/>
              </a:lnSpc>
              <a:buClr>
                <a:schemeClr val="lt1"/>
              </a:buClr>
              <a:buSzPct val="25000"/>
            </a:pPr>
            <a:r>
              <a:rPr lang="en-US" sz="1400" dirty="0" smtClean="0">
                <a:solidFill>
                  <a:schemeClr val="tx1">
                    <a:lumMod val="50000"/>
                    <a:lumOff val="50000"/>
                  </a:schemeClr>
                </a:solidFill>
                <a:latin typeface="+mj-lt"/>
                <a:ea typeface="Cousine"/>
                <a:cs typeface="Cousine"/>
                <a:sym typeface="Cousine"/>
              </a:rPr>
              <a:t>Mohammed </a:t>
            </a:r>
            <a:r>
              <a:rPr lang="en-US" sz="1400" dirty="0" err="1" smtClean="0">
                <a:solidFill>
                  <a:schemeClr val="tx1">
                    <a:lumMod val="50000"/>
                    <a:lumOff val="50000"/>
                  </a:schemeClr>
                </a:solidFill>
                <a:latin typeface="+mj-lt"/>
                <a:ea typeface="Cousine"/>
                <a:cs typeface="Cousine"/>
                <a:sym typeface="Cousine"/>
              </a:rPr>
              <a:t>Alhindi</a:t>
            </a:r>
            <a:r>
              <a:rPr lang="en-US" sz="1400" dirty="0" smtClean="0">
                <a:solidFill>
                  <a:schemeClr val="tx1">
                    <a:lumMod val="50000"/>
                    <a:lumOff val="50000"/>
                  </a:schemeClr>
                </a:solidFill>
                <a:latin typeface="+mj-lt"/>
                <a:ea typeface="Cousine"/>
                <a:cs typeface="Cousine"/>
                <a:sym typeface="Cousine"/>
              </a:rPr>
              <a:t> and</a:t>
            </a:r>
          </a:p>
          <a:p>
            <a:pPr lvl="0">
              <a:lnSpc>
                <a:spcPct val="115000"/>
              </a:lnSpc>
              <a:buClr>
                <a:schemeClr val="lt1"/>
              </a:buClr>
              <a:buSzPct val="25000"/>
            </a:pPr>
            <a:r>
              <a:rPr lang="en-US" sz="1400" dirty="0">
                <a:solidFill>
                  <a:schemeClr val="tx1">
                    <a:lumMod val="50000"/>
                    <a:lumOff val="50000"/>
                  </a:schemeClr>
                </a:solidFill>
                <a:latin typeface="+mj-lt"/>
                <a:ea typeface="Cousine"/>
                <a:cs typeface="Cousine"/>
                <a:sym typeface="Cousine"/>
              </a:rPr>
              <a:t>Bassam </a:t>
            </a:r>
            <a:r>
              <a:rPr lang="en-US" sz="1400" dirty="0" smtClean="0">
                <a:solidFill>
                  <a:schemeClr val="tx1">
                    <a:lumMod val="50000"/>
                    <a:lumOff val="50000"/>
                  </a:schemeClr>
                </a:solidFill>
                <a:latin typeface="+mj-lt"/>
                <a:ea typeface="Cousine"/>
                <a:cs typeface="Cousine"/>
                <a:sym typeface="Cousine"/>
              </a:rPr>
              <a:t>Al-</a:t>
            </a:r>
            <a:r>
              <a:rPr lang="en-US" sz="1400" dirty="0" err="1" smtClean="0">
                <a:solidFill>
                  <a:schemeClr val="tx1">
                    <a:lumMod val="50000"/>
                    <a:lumOff val="50000"/>
                  </a:schemeClr>
                </a:solidFill>
                <a:latin typeface="+mj-lt"/>
                <a:ea typeface="Cousine"/>
                <a:cs typeface="Cousine"/>
                <a:sym typeface="Cousine"/>
              </a:rPr>
              <a:t>Baqawi</a:t>
            </a:r>
            <a:endParaRPr lang="en-US" sz="1400" dirty="0">
              <a:solidFill>
                <a:schemeClr val="tx1">
                  <a:lumMod val="50000"/>
                  <a:lumOff val="50000"/>
                </a:schemeClr>
              </a:solidFill>
              <a:latin typeface="+mj-lt"/>
              <a:ea typeface="Cousine"/>
              <a:cs typeface="Cousine"/>
              <a:sym typeface="Cousine"/>
            </a:endParaRPr>
          </a:p>
        </p:txBody>
      </p:sp>
      <p:sp>
        <p:nvSpPr>
          <p:cNvPr id="207" name="Rectangle 206"/>
          <p:cNvSpPr/>
          <p:nvPr/>
        </p:nvSpPr>
        <p:spPr>
          <a:xfrm>
            <a:off x="7380312" y="3749380"/>
            <a:ext cx="1944216" cy="532775"/>
          </a:xfrm>
          <a:prstGeom prst="rect">
            <a:avLst/>
          </a:prstGeom>
        </p:spPr>
        <p:txBody>
          <a:bodyPr wrap="square">
            <a:spAutoFit/>
          </a:bodyPr>
          <a:lstStyle/>
          <a:p>
            <a:pPr lvl="0">
              <a:buClr>
                <a:schemeClr val="lt1"/>
              </a:buClr>
              <a:buSzPct val="25000"/>
            </a:pPr>
            <a:r>
              <a:rPr lang="en-US" sz="1400" dirty="0">
                <a:solidFill>
                  <a:schemeClr val="tx1">
                    <a:lumMod val="50000"/>
                    <a:lumOff val="50000"/>
                  </a:schemeClr>
                </a:solidFill>
                <a:latin typeface="+mj-lt"/>
                <a:ea typeface="Cousine"/>
                <a:cs typeface="Cousine"/>
                <a:sym typeface="Cousine"/>
              </a:rPr>
              <a:t>Present by:</a:t>
            </a:r>
          </a:p>
          <a:p>
            <a:pPr lvl="0">
              <a:lnSpc>
                <a:spcPct val="115000"/>
              </a:lnSpc>
              <a:buClr>
                <a:schemeClr val="lt1"/>
              </a:buClr>
              <a:buSzPct val="25000"/>
            </a:pPr>
            <a:r>
              <a:rPr lang="en-US" sz="1400" dirty="0">
                <a:solidFill>
                  <a:schemeClr val="tx1">
                    <a:lumMod val="50000"/>
                    <a:lumOff val="50000"/>
                  </a:schemeClr>
                </a:solidFill>
                <a:ea typeface="Cousine"/>
                <a:cs typeface="Cousine"/>
                <a:sym typeface="Cousine"/>
              </a:rPr>
              <a:t>Bassam </a:t>
            </a:r>
            <a:r>
              <a:rPr lang="en-US" sz="1400" dirty="0" smtClean="0">
                <a:solidFill>
                  <a:schemeClr val="tx1">
                    <a:lumMod val="50000"/>
                    <a:lumOff val="50000"/>
                  </a:schemeClr>
                </a:solidFill>
                <a:ea typeface="Cousine"/>
                <a:cs typeface="Cousine"/>
                <a:sym typeface="Cousine"/>
              </a:rPr>
              <a:t>Al-</a:t>
            </a:r>
            <a:r>
              <a:rPr lang="en-US" sz="1400" dirty="0" err="1" smtClean="0">
                <a:solidFill>
                  <a:schemeClr val="tx1">
                    <a:lumMod val="50000"/>
                    <a:lumOff val="50000"/>
                  </a:schemeClr>
                </a:solidFill>
                <a:ea typeface="Cousine"/>
                <a:cs typeface="Cousine"/>
                <a:sym typeface="Cousine"/>
              </a:rPr>
              <a:t>Baqawi</a:t>
            </a:r>
            <a:endParaRPr lang="en-US" sz="1400" dirty="0">
              <a:solidFill>
                <a:schemeClr val="tx1">
                  <a:lumMod val="50000"/>
                  <a:lumOff val="50000"/>
                </a:schemeClr>
              </a:solidFill>
              <a:ea typeface="Cousine"/>
              <a:cs typeface="Cousine"/>
              <a:sym typeface="Cousine"/>
            </a:endParaRPr>
          </a:p>
        </p:txBody>
      </p:sp>
      <p:sp>
        <p:nvSpPr>
          <p:cNvPr id="208" name="Rectangle 207"/>
          <p:cNvSpPr/>
          <p:nvPr/>
        </p:nvSpPr>
        <p:spPr>
          <a:xfrm>
            <a:off x="6933952" y="4538986"/>
            <a:ext cx="2102544" cy="555537"/>
          </a:xfrm>
          <a:prstGeom prst="rect">
            <a:avLst/>
          </a:prstGeom>
        </p:spPr>
        <p:txBody>
          <a:bodyPr wrap="square">
            <a:spAutoFit/>
          </a:bodyPr>
          <a:lstStyle/>
          <a:p>
            <a:pPr lvl="0">
              <a:buClr>
                <a:schemeClr val="lt1"/>
              </a:buClr>
              <a:buSzPct val="25000"/>
            </a:pPr>
            <a:r>
              <a:rPr lang="en-US" sz="1400" dirty="0">
                <a:solidFill>
                  <a:schemeClr val="tx1">
                    <a:lumMod val="50000"/>
                    <a:lumOff val="50000"/>
                  </a:schemeClr>
                </a:solidFill>
                <a:latin typeface="+mj-lt"/>
                <a:ea typeface="Cousine"/>
                <a:cs typeface="Cousine"/>
                <a:sym typeface="Cousine"/>
              </a:rPr>
              <a:t>Present by:</a:t>
            </a:r>
          </a:p>
          <a:p>
            <a:pPr lvl="0">
              <a:lnSpc>
                <a:spcPct val="115000"/>
              </a:lnSpc>
              <a:buClr>
                <a:schemeClr val="lt1"/>
              </a:buClr>
              <a:buSzPct val="25000"/>
            </a:pPr>
            <a:r>
              <a:rPr lang="en-US" sz="1400" dirty="0" err="1">
                <a:solidFill>
                  <a:schemeClr val="tx1">
                    <a:lumMod val="50000"/>
                    <a:lumOff val="50000"/>
                  </a:schemeClr>
                </a:solidFill>
                <a:ea typeface="Cousine"/>
                <a:cs typeface="Cousine"/>
                <a:sym typeface="Cousine"/>
              </a:rPr>
              <a:t>Abdulrahem</a:t>
            </a:r>
            <a:r>
              <a:rPr lang="en-US" sz="1400" dirty="0">
                <a:solidFill>
                  <a:schemeClr val="tx1">
                    <a:lumMod val="50000"/>
                    <a:lumOff val="50000"/>
                  </a:schemeClr>
                </a:solidFill>
                <a:ea typeface="Cousine"/>
                <a:cs typeface="Cousine"/>
                <a:sym typeface="Cousine"/>
              </a:rPr>
              <a:t> </a:t>
            </a:r>
            <a:r>
              <a:rPr lang="en-US" sz="1400" dirty="0" err="1">
                <a:solidFill>
                  <a:schemeClr val="tx1">
                    <a:lumMod val="50000"/>
                    <a:lumOff val="50000"/>
                  </a:schemeClr>
                </a:solidFill>
                <a:ea typeface="Cousine"/>
                <a:cs typeface="Cousine"/>
                <a:sym typeface="Cousine"/>
              </a:rPr>
              <a:t>Alboainain</a:t>
            </a:r>
            <a:endParaRPr lang="en-US" sz="1400" dirty="0">
              <a:solidFill>
                <a:schemeClr val="tx1">
                  <a:lumMod val="50000"/>
                  <a:lumOff val="50000"/>
                </a:schemeClr>
              </a:solidFill>
              <a:ea typeface="Cousine"/>
              <a:cs typeface="Cousine"/>
              <a:sym typeface="Cousine"/>
            </a:endParaRPr>
          </a:p>
        </p:txBody>
      </p:sp>
      <p:sp>
        <p:nvSpPr>
          <p:cNvPr id="209" name="Shape 115"/>
          <p:cNvSpPr/>
          <p:nvPr/>
        </p:nvSpPr>
        <p:spPr>
          <a:xfrm>
            <a:off x="7884369" y="163562"/>
            <a:ext cx="690576" cy="688873"/>
          </a:xfrm>
          <a:custGeom>
            <a:avLst/>
            <a:gdLst/>
            <a:ahLst/>
            <a:cxnLst/>
            <a:rect l="0" t="0" r="0" b="0"/>
            <a:pathLst>
              <a:path w="120000" h="120000" extrusionOk="0">
                <a:moveTo>
                  <a:pt x="61161" y="3419"/>
                </a:moveTo>
                <a:lnTo>
                  <a:pt x="59546" y="4197"/>
                </a:lnTo>
                <a:lnTo>
                  <a:pt x="57932" y="4976"/>
                </a:lnTo>
                <a:lnTo>
                  <a:pt x="55779" y="6213"/>
                </a:lnTo>
                <a:lnTo>
                  <a:pt x="56502" y="5129"/>
                </a:lnTo>
                <a:lnTo>
                  <a:pt x="57394" y="4350"/>
                </a:lnTo>
                <a:lnTo>
                  <a:pt x="58116" y="3885"/>
                </a:lnTo>
                <a:lnTo>
                  <a:pt x="58831" y="3732"/>
                </a:lnTo>
                <a:lnTo>
                  <a:pt x="59546" y="3578"/>
                </a:lnTo>
                <a:lnTo>
                  <a:pt x="60445" y="3419"/>
                </a:lnTo>
                <a:close/>
                <a:moveTo>
                  <a:pt x="64035" y="4663"/>
                </a:moveTo>
                <a:lnTo>
                  <a:pt x="64573" y="5282"/>
                </a:lnTo>
                <a:lnTo>
                  <a:pt x="64927" y="6060"/>
                </a:lnTo>
                <a:lnTo>
                  <a:pt x="64573" y="6213"/>
                </a:lnTo>
                <a:lnTo>
                  <a:pt x="62959" y="6838"/>
                </a:lnTo>
                <a:lnTo>
                  <a:pt x="61522" y="7457"/>
                </a:lnTo>
                <a:lnTo>
                  <a:pt x="58654" y="9007"/>
                </a:lnTo>
                <a:lnTo>
                  <a:pt x="56679" y="10098"/>
                </a:lnTo>
                <a:lnTo>
                  <a:pt x="55602" y="10717"/>
                </a:lnTo>
                <a:lnTo>
                  <a:pt x="54526" y="11336"/>
                </a:lnTo>
                <a:lnTo>
                  <a:pt x="54703" y="9786"/>
                </a:lnTo>
                <a:lnTo>
                  <a:pt x="54887" y="8389"/>
                </a:lnTo>
                <a:lnTo>
                  <a:pt x="59369" y="6373"/>
                </a:lnTo>
                <a:lnTo>
                  <a:pt x="61699" y="5441"/>
                </a:lnTo>
                <a:lnTo>
                  <a:pt x="64035" y="4663"/>
                </a:lnTo>
                <a:close/>
                <a:moveTo>
                  <a:pt x="65465" y="8701"/>
                </a:moveTo>
                <a:lnTo>
                  <a:pt x="65465" y="10098"/>
                </a:lnTo>
                <a:lnTo>
                  <a:pt x="64035" y="10564"/>
                </a:lnTo>
                <a:lnTo>
                  <a:pt x="62598" y="11183"/>
                </a:lnTo>
                <a:lnTo>
                  <a:pt x="60807" y="11961"/>
                </a:lnTo>
                <a:lnTo>
                  <a:pt x="59008" y="12893"/>
                </a:lnTo>
                <a:lnTo>
                  <a:pt x="58654" y="13199"/>
                </a:lnTo>
                <a:lnTo>
                  <a:pt x="58470" y="13665"/>
                </a:lnTo>
                <a:lnTo>
                  <a:pt x="57394" y="13665"/>
                </a:lnTo>
                <a:lnTo>
                  <a:pt x="54349" y="13511"/>
                </a:lnTo>
                <a:lnTo>
                  <a:pt x="54349" y="13199"/>
                </a:lnTo>
                <a:lnTo>
                  <a:pt x="55064" y="13199"/>
                </a:lnTo>
                <a:lnTo>
                  <a:pt x="55779" y="13046"/>
                </a:lnTo>
                <a:lnTo>
                  <a:pt x="57040" y="12580"/>
                </a:lnTo>
                <a:lnTo>
                  <a:pt x="59369" y="11336"/>
                </a:lnTo>
                <a:lnTo>
                  <a:pt x="65465" y="8701"/>
                </a:lnTo>
                <a:close/>
                <a:moveTo>
                  <a:pt x="65289" y="12893"/>
                </a:moveTo>
                <a:lnTo>
                  <a:pt x="65289" y="13977"/>
                </a:lnTo>
                <a:lnTo>
                  <a:pt x="62959" y="13824"/>
                </a:lnTo>
                <a:lnTo>
                  <a:pt x="65289" y="12893"/>
                </a:lnTo>
                <a:close/>
                <a:moveTo>
                  <a:pt x="43764" y="16306"/>
                </a:moveTo>
                <a:lnTo>
                  <a:pt x="49867" y="16459"/>
                </a:lnTo>
                <a:lnTo>
                  <a:pt x="55964" y="16771"/>
                </a:lnTo>
                <a:lnTo>
                  <a:pt x="67618" y="17078"/>
                </a:lnTo>
                <a:lnTo>
                  <a:pt x="73537" y="17237"/>
                </a:lnTo>
                <a:lnTo>
                  <a:pt x="79280" y="17390"/>
                </a:lnTo>
                <a:lnTo>
                  <a:pt x="85376" y="17237"/>
                </a:lnTo>
                <a:lnTo>
                  <a:pt x="91295" y="17078"/>
                </a:lnTo>
                <a:lnTo>
                  <a:pt x="97399" y="16771"/>
                </a:lnTo>
                <a:lnTo>
                  <a:pt x="103318" y="16618"/>
                </a:lnTo>
                <a:lnTo>
                  <a:pt x="103672" y="16618"/>
                </a:lnTo>
                <a:lnTo>
                  <a:pt x="104932" y="17543"/>
                </a:lnTo>
                <a:lnTo>
                  <a:pt x="106185" y="18322"/>
                </a:lnTo>
                <a:lnTo>
                  <a:pt x="110852" y="21894"/>
                </a:lnTo>
                <a:lnTo>
                  <a:pt x="112997" y="23757"/>
                </a:lnTo>
                <a:lnTo>
                  <a:pt x="114972" y="25773"/>
                </a:lnTo>
                <a:lnTo>
                  <a:pt x="115687" y="27017"/>
                </a:lnTo>
                <a:lnTo>
                  <a:pt x="116410" y="28102"/>
                </a:lnTo>
                <a:lnTo>
                  <a:pt x="115687" y="29033"/>
                </a:lnTo>
                <a:lnTo>
                  <a:pt x="114795" y="29811"/>
                </a:lnTo>
                <a:lnTo>
                  <a:pt x="113535" y="30896"/>
                </a:lnTo>
                <a:lnTo>
                  <a:pt x="112282" y="31827"/>
                </a:lnTo>
                <a:lnTo>
                  <a:pt x="109414" y="33690"/>
                </a:lnTo>
                <a:lnTo>
                  <a:pt x="106547" y="35400"/>
                </a:lnTo>
                <a:lnTo>
                  <a:pt x="104932" y="36484"/>
                </a:lnTo>
                <a:lnTo>
                  <a:pt x="103672" y="37569"/>
                </a:lnTo>
                <a:lnTo>
                  <a:pt x="97937" y="37416"/>
                </a:lnTo>
                <a:lnTo>
                  <a:pt x="92194" y="37263"/>
                </a:lnTo>
                <a:lnTo>
                  <a:pt x="80894" y="37263"/>
                </a:lnTo>
                <a:lnTo>
                  <a:pt x="57932" y="37569"/>
                </a:lnTo>
                <a:lnTo>
                  <a:pt x="34078" y="37881"/>
                </a:lnTo>
                <a:lnTo>
                  <a:pt x="17580" y="37881"/>
                </a:lnTo>
                <a:lnTo>
                  <a:pt x="15605" y="38035"/>
                </a:lnTo>
                <a:lnTo>
                  <a:pt x="13814" y="38347"/>
                </a:lnTo>
                <a:lnTo>
                  <a:pt x="13629" y="37569"/>
                </a:lnTo>
                <a:lnTo>
                  <a:pt x="13629" y="36797"/>
                </a:lnTo>
                <a:lnTo>
                  <a:pt x="13275" y="35240"/>
                </a:lnTo>
                <a:lnTo>
                  <a:pt x="12199" y="27636"/>
                </a:lnTo>
                <a:lnTo>
                  <a:pt x="11838" y="23757"/>
                </a:lnTo>
                <a:lnTo>
                  <a:pt x="11477" y="19719"/>
                </a:lnTo>
                <a:lnTo>
                  <a:pt x="11477" y="18169"/>
                </a:lnTo>
                <a:lnTo>
                  <a:pt x="11300" y="16459"/>
                </a:lnTo>
                <a:lnTo>
                  <a:pt x="13814" y="16771"/>
                </a:lnTo>
                <a:lnTo>
                  <a:pt x="16320" y="16925"/>
                </a:lnTo>
                <a:lnTo>
                  <a:pt x="21524" y="16925"/>
                </a:lnTo>
                <a:lnTo>
                  <a:pt x="26728" y="16771"/>
                </a:lnTo>
                <a:lnTo>
                  <a:pt x="31571" y="16459"/>
                </a:lnTo>
                <a:lnTo>
                  <a:pt x="37668" y="16306"/>
                </a:lnTo>
                <a:close/>
                <a:moveTo>
                  <a:pt x="62421" y="40523"/>
                </a:moveTo>
                <a:lnTo>
                  <a:pt x="60445" y="41141"/>
                </a:lnTo>
                <a:lnTo>
                  <a:pt x="57755" y="42385"/>
                </a:lnTo>
                <a:lnTo>
                  <a:pt x="56502" y="43157"/>
                </a:lnTo>
                <a:lnTo>
                  <a:pt x="55241" y="43936"/>
                </a:lnTo>
                <a:lnTo>
                  <a:pt x="55064" y="42226"/>
                </a:lnTo>
                <a:lnTo>
                  <a:pt x="54703" y="40523"/>
                </a:lnTo>
                <a:close/>
                <a:moveTo>
                  <a:pt x="64389" y="42385"/>
                </a:moveTo>
                <a:lnTo>
                  <a:pt x="64389" y="42692"/>
                </a:lnTo>
                <a:lnTo>
                  <a:pt x="64389" y="44401"/>
                </a:lnTo>
                <a:lnTo>
                  <a:pt x="59730" y="44248"/>
                </a:lnTo>
                <a:lnTo>
                  <a:pt x="59192" y="44248"/>
                </a:lnTo>
                <a:lnTo>
                  <a:pt x="60445" y="43783"/>
                </a:lnTo>
                <a:lnTo>
                  <a:pt x="64389" y="42385"/>
                </a:lnTo>
                <a:close/>
                <a:moveTo>
                  <a:pt x="29058" y="46577"/>
                </a:moveTo>
                <a:lnTo>
                  <a:pt x="31925" y="46730"/>
                </a:lnTo>
                <a:lnTo>
                  <a:pt x="37306" y="47043"/>
                </a:lnTo>
                <a:lnTo>
                  <a:pt x="43226" y="47349"/>
                </a:lnTo>
                <a:lnTo>
                  <a:pt x="49145" y="47508"/>
                </a:lnTo>
                <a:lnTo>
                  <a:pt x="61161" y="47661"/>
                </a:lnTo>
                <a:lnTo>
                  <a:pt x="65112" y="47814"/>
                </a:lnTo>
                <a:lnTo>
                  <a:pt x="65827" y="47974"/>
                </a:lnTo>
                <a:lnTo>
                  <a:pt x="66726" y="47814"/>
                </a:lnTo>
                <a:lnTo>
                  <a:pt x="85560" y="48440"/>
                </a:lnTo>
                <a:lnTo>
                  <a:pt x="91118" y="48593"/>
                </a:lnTo>
                <a:lnTo>
                  <a:pt x="96676" y="48440"/>
                </a:lnTo>
                <a:lnTo>
                  <a:pt x="102242" y="48280"/>
                </a:lnTo>
                <a:lnTo>
                  <a:pt x="107800" y="48280"/>
                </a:lnTo>
                <a:lnTo>
                  <a:pt x="107623" y="49371"/>
                </a:lnTo>
                <a:lnTo>
                  <a:pt x="107439" y="50609"/>
                </a:lnTo>
                <a:lnTo>
                  <a:pt x="107439" y="52937"/>
                </a:lnTo>
                <a:lnTo>
                  <a:pt x="107800" y="57288"/>
                </a:lnTo>
                <a:lnTo>
                  <a:pt x="108338" y="60854"/>
                </a:lnTo>
                <a:lnTo>
                  <a:pt x="108699" y="64580"/>
                </a:lnTo>
                <a:lnTo>
                  <a:pt x="108876" y="66290"/>
                </a:lnTo>
                <a:lnTo>
                  <a:pt x="109053" y="68000"/>
                </a:lnTo>
                <a:lnTo>
                  <a:pt x="98114" y="68306"/>
                </a:lnTo>
                <a:lnTo>
                  <a:pt x="87174" y="68771"/>
                </a:lnTo>
                <a:lnTo>
                  <a:pt x="76228" y="69084"/>
                </a:lnTo>
                <a:lnTo>
                  <a:pt x="70670" y="69237"/>
                </a:lnTo>
                <a:lnTo>
                  <a:pt x="65112" y="69084"/>
                </a:lnTo>
                <a:lnTo>
                  <a:pt x="52912" y="68771"/>
                </a:lnTo>
                <a:lnTo>
                  <a:pt x="46639" y="68771"/>
                </a:lnTo>
                <a:lnTo>
                  <a:pt x="40535" y="68925"/>
                </a:lnTo>
                <a:lnTo>
                  <a:pt x="30134" y="69237"/>
                </a:lnTo>
                <a:lnTo>
                  <a:pt x="24753" y="69550"/>
                </a:lnTo>
                <a:lnTo>
                  <a:pt x="22239" y="69703"/>
                </a:lnTo>
                <a:lnTo>
                  <a:pt x="19733" y="70169"/>
                </a:lnTo>
                <a:lnTo>
                  <a:pt x="19733" y="69703"/>
                </a:lnTo>
                <a:lnTo>
                  <a:pt x="19549" y="69237"/>
                </a:lnTo>
                <a:lnTo>
                  <a:pt x="19195" y="68925"/>
                </a:lnTo>
                <a:lnTo>
                  <a:pt x="18657" y="68618"/>
                </a:lnTo>
                <a:lnTo>
                  <a:pt x="16504" y="67534"/>
                </a:lnTo>
                <a:lnTo>
                  <a:pt x="14352" y="66290"/>
                </a:lnTo>
                <a:lnTo>
                  <a:pt x="10401" y="63808"/>
                </a:lnTo>
                <a:lnTo>
                  <a:pt x="8609" y="62564"/>
                </a:lnTo>
                <a:lnTo>
                  <a:pt x="6818" y="61320"/>
                </a:lnTo>
                <a:lnTo>
                  <a:pt x="5019" y="59923"/>
                </a:lnTo>
                <a:lnTo>
                  <a:pt x="3228" y="58685"/>
                </a:lnTo>
                <a:lnTo>
                  <a:pt x="4666" y="57594"/>
                </a:lnTo>
                <a:lnTo>
                  <a:pt x="9863" y="53562"/>
                </a:lnTo>
                <a:lnTo>
                  <a:pt x="12553" y="51700"/>
                </a:lnTo>
                <a:lnTo>
                  <a:pt x="15244" y="49837"/>
                </a:lnTo>
                <a:lnTo>
                  <a:pt x="17219" y="48746"/>
                </a:lnTo>
                <a:lnTo>
                  <a:pt x="18119" y="48280"/>
                </a:lnTo>
                <a:lnTo>
                  <a:pt x="19010" y="47508"/>
                </a:lnTo>
                <a:lnTo>
                  <a:pt x="19195" y="47043"/>
                </a:lnTo>
                <a:lnTo>
                  <a:pt x="20986" y="47043"/>
                </a:lnTo>
                <a:lnTo>
                  <a:pt x="22962" y="46883"/>
                </a:lnTo>
                <a:lnTo>
                  <a:pt x="26367" y="46577"/>
                </a:lnTo>
                <a:close/>
                <a:moveTo>
                  <a:pt x="54887" y="71719"/>
                </a:moveTo>
                <a:lnTo>
                  <a:pt x="62959" y="72031"/>
                </a:lnTo>
                <a:lnTo>
                  <a:pt x="61883" y="72497"/>
                </a:lnTo>
                <a:lnTo>
                  <a:pt x="60807" y="73116"/>
                </a:lnTo>
                <a:lnTo>
                  <a:pt x="58831" y="74207"/>
                </a:lnTo>
                <a:lnTo>
                  <a:pt x="55779" y="75604"/>
                </a:lnTo>
                <a:lnTo>
                  <a:pt x="55426" y="73582"/>
                </a:lnTo>
                <a:lnTo>
                  <a:pt x="55241" y="72650"/>
                </a:lnTo>
                <a:lnTo>
                  <a:pt x="54887" y="71719"/>
                </a:lnTo>
                <a:close/>
                <a:moveTo>
                  <a:pt x="64750" y="74207"/>
                </a:moveTo>
                <a:lnTo>
                  <a:pt x="64389" y="77154"/>
                </a:lnTo>
                <a:lnTo>
                  <a:pt x="62959" y="77620"/>
                </a:lnTo>
                <a:lnTo>
                  <a:pt x="61699" y="78239"/>
                </a:lnTo>
                <a:lnTo>
                  <a:pt x="59008" y="79483"/>
                </a:lnTo>
                <a:lnTo>
                  <a:pt x="57217" y="80261"/>
                </a:lnTo>
                <a:lnTo>
                  <a:pt x="56317" y="80880"/>
                </a:lnTo>
                <a:lnTo>
                  <a:pt x="55602" y="81346"/>
                </a:lnTo>
                <a:lnTo>
                  <a:pt x="55602" y="80880"/>
                </a:lnTo>
                <a:lnTo>
                  <a:pt x="55779" y="77933"/>
                </a:lnTo>
                <a:lnTo>
                  <a:pt x="56856" y="77620"/>
                </a:lnTo>
                <a:lnTo>
                  <a:pt x="57932" y="77307"/>
                </a:lnTo>
                <a:lnTo>
                  <a:pt x="59730" y="76535"/>
                </a:lnTo>
                <a:lnTo>
                  <a:pt x="62237" y="75444"/>
                </a:lnTo>
                <a:lnTo>
                  <a:pt x="63497" y="74826"/>
                </a:lnTo>
                <a:lnTo>
                  <a:pt x="64750" y="74207"/>
                </a:lnTo>
                <a:close/>
                <a:moveTo>
                  <a:pt x="64389" y="80261"/>
                </a:moveTo>
                <a:lnTo>
                  <a:pt x="64389" y="84140"/>
                </a:lnTo>
                <a:lnTo>
                  <a:pt x="63851" y="83987"/>
                </a:lnTo>
                <a:lnTo>
                  <a:pt x="63136" y="83987"/>
                </a:lnTo>
                <a:lnTo>
                  <a:pt x="62421" y="84140"/>
                </a:lnTo>
                <a:lnTo>
                  <a:pt x="60807" y="84606"/>
                </a:lnTo>
                <a:lnTo>
                  <a:pt x="59369" y="85384"/>
                </a:lnTo>
                <a:lnTo>
                  <a:pt x="57932" y="86003"/>
                </a:lnTo>
                <a:lnTo>
                  <a:pt x="56502" y="86934"/>
                </a:lnTo>
                <a:lnTo>
                  <a:pt x="54887" y="88019"/>
                </a:lnTo>
                <a:lnTo>
                  <a:pt x="55241" y="83827"/>
                </a:lnTo>
                <a:lnTo>
                  <a:pt x="56502" y="83674"/>
                </a:lnTo>
                <a:lnTo>
                  <a:pt x="57755" y="83208"/>
                </a:lnTo>
                <a:lnTo>
                  <a:pt x="60084" y="82124"/>
                </a:lnTo>
                <a:lnTo>
                  <a:pt x="64389" y="80261"/>
                </a:lnTo>
                <a:close/>
                <a:moveTo>
                  <a:pt x="64389" y="86622"/>
                </a:moveTo>
                <a:lnTo>
                  <a:pt x="64389" y="90194"/>
                </a:lnTo>
                <a:lnTo>
                  <a:pt x="62959" y="90660"/>
                </a:lnTo>
                <a:lnTo>
                  <a:pt x="61522" y="91125"/>
                </a:lnTo>
                <a:lnTo>
                  <a:pt x="58831" y="92210"/>
                </a:lnTo>
                <a:lnTo>
                  <a:pt x="56679" y="92988"/>
                </a:lnTo>
                <a:lnTo>
                  <a:pt x="55602" y="93607"/>
                </a:lnTo>
                <a:lnTo>
                  <a:pt x="54703" y="94073"/>
                </a:lnTo>
                <a:lnTo>
                  <a:pt x="54703" y="92210"/>
                </a:lnTo>
                <a:lnTo>
                  <a:pt x="54703" y="90194"/>
                </a:lnTo>
                <a:lnTo>
                  <a:pt x="55779" y="89881"/>
                </a:lnTo>
                <a:lnTo>
                  <a:pt x="57040" y="89416"/>
                </a:lnTo>
                <a:lnTo>
                  <a:pt x="59008" y="88484"/>
                </a:lnTo>
                <a:lnTo>
                  <a:pt x="60269" y="87866"/>
                </a:lnTo>
                <a:lnTo>
                  <a:pt x="61699" y="87553"/>
                </a:lnTo>
                <a:lnTo>
                  <a:pt x="64389" y="86622"/>
                </a:lnTo>
                <a:close/>
                <a:moveTo>
                  <a:pt x="64389" y="93301"/>
                </a:moveTo>
                <a:lnTo>
                  <a:pt x="64389" y="95783"/>
                </a:lnTo>
                <a:lnTo>
                  <a:pt x="64035" y="95936"/>
                </a:lnTo>
                <a:lnTo>
                  <a:pt x="58293" y="98889"/>
                </a:lnTo>
                <a:lnTo>
                  <a:pt x="56679" y="99508"/>
                </a:lnTo>
                <a:lnTo>
                  <a:pt x="54887" y="100287"/>
                </a:lnTo>
                <a:lnTo>
                  <a:pt x="54703" y="96248"/>
                </a:lnTo>
                <a:lnTo>
                  <a:pt x="55964" y="96095"/>
                </a:lnTo>
                <a:lnTo>
                  <a:pt x="57040" y="95783"/>
                </a:lnTo>
                <a:lnTo>
                  <a:pt x="59369" y="95004"/>
                </a:lnTo>
                <a:lnTo>
                  <a:pt x="64389" y="93301"/>
                </a:lnTo>
                <a:close/>
                <a:moveTo>
                  <a:pt x="64212" y="98577"/>
                </a:moveTo>
                <a:lnTo>
                  <a:pt x="64212" y="103547"/>
                </a:lnTo>
                <a:lnTo>
                  <a:pt x="62060" y="104165"/>
                </a:lnTo>
                <a:lnTo>
                  <a:pt x="60084" y="104784"/>
                </a:lnTo>
                <a:lnTo>
                  <a:pt x="57578" y="105409"/>
                </a:lnTo>
                <a:lnTo>
                  <a:pt x="55241" y="106028"/>
                </a:lnTo>
                <a:lnTo>
                  <a:pt x="55064" y="102149"/>
                </a:lnTo>
                <a:lnTo>
                  <a:pt x="55779" y="102149"/>
                </a:lnTo>
                <a:lnTo>
                  <a:pt x="56679" y="101837"/>
                </a:lnTo>
                <a:lnTo>
                  <a:pt x="58293" y="101371"/>
                </a:lnTo>
                <a:lnTo>
                  <a:pt x="61345" y="99974"/>
                </a:lnTo>
                <a:lnTo>
                  <a:pt x="64212" y="98577"/>
                </a:lnTo>
                <a:close/>
                <a:moveTo>
                  <a:pt x="64035" y="106647"/>
                </a:moveTo>
                <a:lnTo>
                  <a:pt x="64035" y="108976"/>
                </a:lnTo>
                <a:lnTo>
                  <a:pt x="64035" y="109135"/>
                </a:lnTo>
                <a:lnTo>
                  <a:pt x="61522" y="109907"/>
                </a:lnTo>
                <a:lnTo>
                  <a:pt x="59008" y="110998"/>
                </a:lnTo>
                <a:lnTo>
                  <a:pt x="55602" y="112236"/>
                </a:lnTo>
                <a:lnTo>
                  <a:pt x="55426" y="108510"/>
                </a:lnTo>
                <a:lnTo>
                  <a:pt x="56679" y="108510"/>
                </a:lnTo>
                <a:lnTo>
                  <a:pt x="57932" y="108204"/>
                </a:lnTo>
                <a:lnTo>
                  <a:pt x="60269" y="107738"/>
                </a:lnTo>
                <a:lnTo>
                  <a:pt x="64035" y="106647"/>
                </a:lnTo>
                <a:close/>
                <a:moveTo>
                  <a:pt x="64035" y="111929"/>
                </a:moveTo>
                <a:lnTo>
                  <a:pt x="64035" y="116427"/>
                </a:lnTo>
                <a:lnTo>
                  <a:pt x="61699" y="116586"/>
                </a:lnTo>
                <a:lnTo>
                  <a:pt x="59369" y="116740"/>
                </a:lnTo>
                <a:lnTo>
                  <a:pt x="57755" y="116893"/>
                </a:lnTo>
                <a:lnTo>
                  <a:pt x="55964" y="117052"/>
                </a:lnTo>
                <a:lnTo>
                  <a:pt x="55602" y="117205"/>
                </a:lnTo>
                <a:lnTo>
                  <a:pt x="55602" y="115030"/>
                </a:lnTo>
                <a:lnTo>
                  <a:pt x="56679" y="114724"/>
                </a:lnTo>
                <a:lnTo>
                  <a:pt x="57578" y="114411"/>
                </a:lnTo>
                <a:lnTo>
                  <a:pt x="59546" y="113633"/>
                </a:lnTo>
                <a:lnTo>
                  <a:pt x="64035" y="111929"/>
                </a:lnTo>
                <a:close/>
                <a:moveTo>
                  <a:pt x="59546" y="6"/>
                </a:moveTo>
                <a:lnTo>
                  <a:pt x="58116" y="159"/>
                </a:lnTo>
                <a:lnTo>
                  <a:pt x="56856" y="472"/>
                </a:lnTo>
                <a:lnTo>
                  <a:pt x="55779" y="1090"/>
                </a:lnTo>
                <a:lnTo>
                  <a:pt x="54887" y="1716"/>
                </a:lnTo>
                <a:lnTo>
                  <a:pt x="53988" y="2488"/>
                </a:lnTo>
                <a:lnTo>
                  <a:pt x="53273" y="3419"/>
                </a:lnTo>
                <a:lnTo>
                  <a:pt x="52735" y="4350"/>
                </a:lnTo>
                <a:lnTo>
                  <a:pt x="52197" y="5441"/>
                </a:lnTo>
                <a:lnTo>
                  <a:pt x="51836" y="6526"/>
                </a:lnTo>
                <a:lnTo>
                  <a:pt x="51297" y="8854"/>
                </a:lnTo>
                <a:lnTo>
                  <a:pt x="51121" y="11183"/>
                </a:lnTo>
                <a:lnTo>
                  <a:pt x="51297" y="13511"/>
                </a:lnTo>
                <a:lnTo>
                  <a:pt x="51297" y="13511"/>
                </a:lnTo>
                <a:lnTo>
                  <a:pt x="42872" y="13358"/>
                </a:lnTo>
                <a:lnTo>
                  <a:pt x="34439" y="13358"/>
                </a:lnTo>
                <a:lnTo>
                  <a:pt x="22062" y="13824"/>
                </a:lnTo>
                <a:lnTo>
                  <a:pt x="13275" y="13824"/>
                </a:lnTo>
                <a:lnTo>
                  <a:pt x="10224" y="13977"/>
                </a:lnTo>
                <a:lnTo>
                  <a:pt x="9863" y="13977"/>
                </a:lnTo>
                <a:lnTo>
                  <a:pt x="9509" y="14130"/>
                </a:lnTo>
                <a:lnTo>
                  <a:pt x="9509" y="14290"/>
                </a:lnTo>
                <a:lnTo>
                  <a:pt x="8971" y="14596"/>
                </a:lnTo>
                <a:lnTo>
                  <a:pt x="8786" y="15062"/>
                </a:lnTo>
                <a:lnTo>
                  <a:pt x="8248" y="16306"/>
                </a:lnTo>
                <a:lnTo>
                  <a:pt x="7894" y="17703"/>
                </a:lnTo>
                <a:lnTo>
                  <a:pt x="7710" y="19253"/>
                </a:lnTo>
                <a:lnTo>
                  <a:pt x="7710" y="20803"/>
                </a:lnTo>
                <a:lnTo>
                  <a:pt x="7894" y="23910"/>
                </a:lnTo>
                <a:lnTo>
                  <a:pt x="8248" y="26551"/>
                </a:lnTo>
                <a:lnTo>
                  <a:pt x="8609" y="30430"/>
                </a:lnTo>
                <a:lnTo>
                  <a:pt x="9147" y="34309"/>
                </a:lnTo>
                <a:lnTo>
                  <a:pt x="9324" y="35866"/>
                </a:lnTo>
                <a:lnTo>
                  <a:pt x="9509" y="37569"/>
                </a:lnTo>
                <a:lnTo>
                  <a:pt x="9686" y="38347"/>
                </a:lnTo>
                <a:lnTo>
                  <a:pt x="9863" y="39125"/>
                </a:lnTo>
                <a:lnTo>
                  <a:pt x="10401" y="39744"/>
                </a:lnTo>
                <a:lnTo>
                  <a:pt x="10939" y="40210"/>
                </a:lnTo>
                <a:lnTo>
                  <a:pt x="11477" y="40523"/>
                </a:lnTo>
                <a:lnTo>
                  <a:pt x="12015" y="40523"/>
                </a:lnTo>
                <a:lnTo>
                  <a:pt x="12553" y="40363"/>
                </a:lnTo>
                <a:lnTo>
                  <a:pt x="13091" y="40057"/>
                </a:lnTo>
                <a:lnTo>
                  <a:pt x="13275" y="39897"/>
                </a:lnTo>
                <a:lnTo>
                  <a:pt x="14890" y="40210"/>
                </a:lnTo>
                <a:lnTo>
                  <a:pt x="16504" y="40363"/>
                </a:lnTo>
                <a:lnTo>
                  <a:pt x="19910" y="40523"/>
                </a:lnTo>
                <a:lnTo>
                  <a:pt x="32648" y="40676"/>
                </a:lnTo>
                <a:lnTo>
                  <a:pt x="51297" y="40523"/>
                </a:lnTo>
                <a:lnTo>
                  <a:pt x="51482" y="42073"/>
                </a:lnTo>
                <a:lnTo>
                  <a:pt x="51659" y="44089"/>
                </a:lnTo>
                <a:lnTo>
                  <a:pt x="43948" y="43936"/>
                </a:lnTo>
                <a:lnTo>
                  <a:pt x="36053" y="43623"/>
                </a:lnTo>
                <a:lnTo>
                  <a:pt x="30672" y="43470"/>
                </a:lnTo>
                <a:lnTo>
                  <a:pt x="23315" y="43470"/>
                </a:lnTo>
                <a:lnTo>
                  <a:pt x="21347" y="43783"/>
                </a:lnTo>
                <a:lnTo>
                  <a:pt x="19372" y="44248"/>
                </a:lnTo>
                <a:lnTo>
                  <a:pt x="18472" y="44555"/>
                </a:lnTo>
                <a:lnTo>
                  <a:pt x="17757" y="45020"/>
                </a:lnTo>
                <a:lnTo>
                  <a:pt x="17396" y="44867"/>
                </a:lnTo>
                <a:lnTo>
                  <a:pt x="16681" y="44867"/>
                </a:lnTo>
                <a:lnTo>
                  <a:pt x="16143" y="45020"/>
                </a:lnTo>
                <a:lnTo>
                  <a:pt x="14706" y="45486"/>
                </a:lnTo>
                <a:lnTo>
                  <a:pt x="13452" y="46111"/>
                </a:lnTo>
                <a:lnTo>
                  <a:pt x="12015" y="47043"/>
                </a:lnTo>
                <a:lnTo>
                  <a:pt x="9509" y="48905"/>
                </a:lnTo>
                <a:lnTo>
                  <a:pt x="7533" y="50609"/>
                </a:lnTo>
                <a:lnTo>
                  <a:pt x="5019" y="52631"/>
                </a:lnTo>
                <a:lnTo>
                  <a:pt x="2690" y="54800"/>
                </a:lnTo>
                <a:lnTo>
                  <a:pt x="1791" y="55578"/>
                </a:lnTo>
                <a:lnTo>
                  <a:pt x="899" y="56510"/>
                </a:lnTo>
                <a:lnTo>
                  <a:pt x="176" y="57441"/>
                </a:lnTo>
                <a:lnTo>
                  <a:pt x="0" y="57907"/>
                </a:lnTo>
                <a:lnTo>
                  <a:pt x="0" y="58526"/>
                </a:lnTo>
                <a:lnTo>
                  <a:pt x="0" y="58685"/>
                </a:lnTo>
                <a:lnTo>
                  <a:pt x="0" y="58992"/>
                </a:lnTo>
                <a:lnTo>
                  <a:pt x="0" y="59457"/>
                </a:lnTo>
                <a:lnTo>
                  <a:pt x="538" y="60389"/>
                </a:lnTo>
                <a:lnTo>
                  <a:pt x="1253" y="61320"/>
                </a:lnTo>
                <a:lnTo>
                  <a:pt x="2152" y="62251"/>
                </a:lnTo>
                <a:lnTo>
                  <a:pt x="3051" y="63183"/>
                </a:lnTo>
                <a:lnTo>
                  <a:pt x="5019" y="64740"/>
                </a:lnTo>
                <a:lnTo>
                  <a:pt x="6995" y="66137"/>
                </a:lnTo>
                <a:lnTo>
                  <a:pt x="9324" y="67687"/>
                </a:lnTo>
                <a:lnTo>
                  <a:pt x="11661" y="69084"/>
                </a:lnTo>
                <a:lnTo>
                  <a:pt x="14167" y="70481"/>
                </a:lnTo>
                <a:lnTo>
                  <a:pt x="16504" y="71719"/>
                </a:lnTo>
                <a:lnTo>
                  <a:pt x="17042" y="71878"/>
                </a:lnTo>
                <a:lnTo>
                  <a:pt x="17580" y="71878"/>
                </a:lnTo>
                <a:lnTo>
                  <a:pt x="20271" y="72344"/>
                </a:lnTo>
                <a:lnTo>
                  <a:pt x="23139" y="72650"/>
                </a:lnTo>
                <a:lnTo>
                  <a:pt x="26006" y="72650"/>
                </a:lnTo>
                <a:lnTo>
                  <a:pt x="28881" y="72497"/>
                </a:lnTo>
                <a:lnTo>
                  <a:pt x="34800" y="72185"/>
                </a:lnTo>
                <a:lnTo>
                  <a:pt x="40535" y="71878"/>
                </a:lnTo>
                <a:lnTo>
                  <a:pt x="46278" y="71719"/>
                </a:lnTo>
                <a:lnTo>
                  <a:pt x="52197" y="71719"/>
                </a:lnTo>
                <a:lnTo>
                  <a:pt x="52197" y="74047"/>
                </a:lnTo>
                <a:lnTo>
                  <a:pt x="52197" y="76376"/>
                </a:lnTo>
                <a:lnTo>
                  <a:pt x="52197" y="78551"/>
                </a:lnTo>
                <a:lnTo>
                  <a:pt x="52020" y="80880"/>
                </a:lnTo>
                <a:lnTo>
                  <a:pt x="51482" y="86622"/>
                </a:lnTo>
                <a:lnTo>
                  <a:pt x="51121" y="89416"/>
                </a:lnTo>
                <a:lnTo>
                  <a:pt x="50944" y="92210"/>
                </a:lnTo>
                <a:lnTo>
                  <a:pt x="50944" y="98730"/>
                </a:lnTo>
                <a:lnTo>
                  <a:pt x="51297" y="105250"/>
                </a:lnTo>
                <a:lnTo>
                  <a:pt x="52020" y="118290"/>
                </a:lnTo>
                <a:lnTo>
                  <a:pt x="52020" y="118755"/>
                </a:lnTo>
                <a:lnTo>
                  <a:pt x="52197" y="119221"/>
                </a:lnTo>
                <a:lnTo>
                  <a:pt x="52558" y="119534"/>
                </a:lnTo>
                <a:lnTo>
                  <a:pt x="53096" y="119687"/>
                </a:lnTo>
                <a:lnTo>
                  <a:pt x="53450" y="119846"/>
                </a:lnTo>
                <a:lnTo>
                  <a:pt x="53988" y="119846"/>
                </a:lnTo>
                <a:lnTo>
                  <a:pt x="54349" y="119687"/>
                </a:lnTo>
                <a:lnTo>
                  <a:pt x="54887" y="119534"/>
                </a:lnTo>
                <a:lnTo>
                  <a:pt x="55426" y="119846"/>
                </a:lnTo>
                <a:lnTo>
                  <a:pt x="56317" y="120000"/>
                </a:lnTo>
                <a:lnTo>
                  <a:pt x="63851" y="120000"/>
                </a:lnTo>
                <a:lnTo>
                  <a:pt x="66004" y="119846"/>
                </a:lnTo>
                <a:lnTo>
                  <a:pt x="66365" y="119846"/>
                </a:lnTo>
                <a:lnTo>
                  <a:pt x="66903" y="119687"/>
                </a:lnTo>
                <a:lnTo>
                  <a:pt x="67441" y="119068"/>
                </a:lnTo>
                <a:lnTo>
                  <a:pt x="67802" y="118290"/>
                </a:lnTo>
                <a:lnTo>
                  <a:pt x="67802" y="117518"/>
                </a:lnTo>
                <a:lnTo>
                  <a:pt x="67802" y="116893"/>
                </a:lnTo>
                <a:lnTo>
                  <a:pt x="67979" y="105562"/>
                </a:lnTo>
                <a:lnTo>
                  <a:pt x="68156" y="94232"/>
                </a:lnTo>
                <a:lnTo>
                  <a:pt x="68340" y="82590"/>
                </a:lnTo>
                <a:lnTo>
                  <a:pt x="68517" y="77307"/>
                </a:lnTo>
                <a:lnTo>
                  <a:pt x="68340" y="74826"/>
                </a:lnTo>
                <a:lnTo>
                  <a:pt x="68156" y="72185"/>
                </a:lnTo>
                <a:lnTo>
                  <a:pt x="78741" y="72185"/>
                </a:lnTo>
                <a:lnTo>
                  <a:pt x="89504" y="71878"/>
                </a:lnTo>
                <a:lnTo>
                  <a:pt x="100089" y="71413"/>
                </a:lnTo>
                <a:lnTo>
                  <a:pt x="105286" y="71253"/>
                </a:lnTo>
                <a:lnTo>
                  <a:pt x="110667" y="71253"/>
                </a:lnTo>
                <a:lnTo>
                  <a:pt x="111567" y="71100"/>
                </a:lnTo>
                <a:lnTo>
                  <a:pt x="112105" y="70634"/>
                </a:lnTo>
                <a:lnTo>
                  <a:pt x="112466" y="70169"/>
                </a:lnTo>
                <a:lnTo>
                  <a:pt x="112466" y="69550"/>
                </a:lnTo>
                <a:lnTo>
                  <a:pt x="112820" y="68459"/>
                </a:lnTo>
                <a:lnTo>
                  <a:pt x="112820" y="67534"/>
                </a:lnTo>
                <a:lnTo>
                  <a:pt x="112643" y="65358"/>
                </a:lnTo>
                <a:lnTo>
                  <a:pt x="111567" y="58220"/>
                </a:lnTo>
                <a:lnTo>
                  <a:pt x="111205" y="54960"/>
                </a:lnTo>
                <a:lnTo>
                  <a:pt x="111205" y="51700"/>
                </a:lnTo>
                <a:lnTo>
                  <a:pt x="111205" y="50609"/>
                </a:lnTo>
                <a:lnTo>
                  <a:pt x="111390" y="49371"/>
                </a:lnTo>
                <a:lnTo>
                  <a:pt x="111567" y="48280"/>
                </a:lnTo>
                <a:lnTo>
                  <a:pt x="111567" y="47043"/>
                </a:lnTo>
                <a:lnTo>
                  <a:pt x="111567" y="46417"/>
                </a:lnTo>
                <a:lnTo>
                  <a:pt x="111390" y="45799"/>
                </a:lnTo>
                <a:lnTo>
                  <a:pt x="111205" y="45486"/>
                </a:lnTo>
                <a:lnTo>
                  <a:pt x="110852" y="45333"/>
                </a:lnTo>
                <a:lnTo>
                  <a:pt x="110313" y="45020"/>
                </a:lnTo>
                <a:lnTo>
                  <a:pt x="109775" y="44867"/>
                </a:lnTo>
                <a:lnTo>
                  <a:pt x="103672" y="44867"/>
                </a:lnTo>
                <a:lnTo>
                  <a:pt x="97576" y="45020"/>
                </a:lnTo>
                <a:lnTo>
                  <a:pt x="91656" y="45180"/>
                </a:lnTo>
                <a:lnTo>
                  <a:pt x="85560" y="45180"/>
                </a:lnTo>
                <a:lnTo>
                  <a:pt x="68156" y="44555"/>
                </a:lnTo>
                <a:lnTo>
                  <a:pt x="68156" y="43157"/>
                </a:lnTo>
                <a:lnTo>
                  <a:pt x="68156" y="41920"/>
                </a:lnTo>
                <a:lnTo>
                  <a:pt x="67802" y="40523"/>
                </a:lnTo>
                <a:lnTo>
                  <a:pt x="67979" y="40363"/>
                </a:lnTo>
                <a:lnTo>
                  <a:pt x="80533" y="40210"/>
                </a:lnTo>
                <a:lnTo>
                  <a:pt x="92556" y="40210"/>
                </a:lnTo>
                <a:lnTo>
                  <a:pt x="104571" y="40676"/>
                </a:lnTo>
                <a:lnTo>
                  <a:pt x="105109" y="40676"/>
                </a:lnTo>
                <a:lnTo>
                  <a:pt x="105470" y="40523"/>
                </a:lnTo>
                <a:lnTo>
                  <a:pt x="106008" y="40057"/>
                </a:lnTo>
                <a:lnTo>
                  <a:pt x="106185" y="39591"/>
                </a:lnTo>
                <a:lnTo>
                  <a:pt x="106185" y="38966"/>
                </a:lnTo>
                <a:lnTo>
                  <a:pt x="107439" y="38035"/>
                </a:lnTo>
                <a:lnTo>
                  <a:pt x="110129" y="36172"/>
                </a:lnTo>
                <a:lnTo>
                  <a:pt x="112997" y="34622"/>
                </a:lnTo>
                <a:lnTo>
                  <a:pt x="114972" y="33377"/>
                </a:lnTo>
                <a:lnTo>
                  <a:pt x="117302" y="31674"/>
                </a:lnTo>
                <a:lnTo>
                  <a:pt x="118378" y="30743"/>
                </a:lnTo>
                <a:lnTo>
                  <a:pt x="119277" y="29811"/>
                </a:lnTo>
                <a:lnTo>
                  <a:pt x="119815" y="28720"/>
                </a:lnTo>
                <a:lnTo>
                  <a:pt x="119815" y="28255"/>
                </a:lnTo>
                <a:lnTo>
                  <a:pt x="119815" y="27789"/>
                </a:lnTo>
                <a:lnTo>
                  <a:pt x="119992" y="27323"/>
                </a:lnTo>
                <a:lnTo>
                  <a:pt x="119992" y="26858"/>
                </a:lnTo>
                <a:lnTo>
                  <a:pt x="119638" y="25926"/>
                </a:lnTo>
                <a:lnTo>
                  <a:pt x="118916" y="24842"/>
                </a:lnTo>
                <a:lnTo>
                  <a:pt x="118024" y="23757"/>
                </a:lnTo>
                <a:lnTo>
                  <a:pt x="116048" y="21894"/>
                </a:lnTo>
                <a:lnTo>
                  <a:pt x="114434" y="20497"/>
                </a:lnTo>
                <a:lnTo>
                  <a:pt x="111567" y="18169"/>
                </a:lnTo>
                <a:lnTo>
                  <a:pt x="108699" y="16153"/>
                </a:lnTo>
                <a:lnTo>
                  <a:pt x="106724" y="14596"/>
                </a:lnTo>
                <a:lnTo>
                  <a:pt x="105470" y="14130"/>
                </a:lnTo>
                <a:lnTo>
                  <a:pt x="104932" y="13824"/>
                </a:lnTo>
                <a:lnTo>
                  <a:pt x="104394" y="13824"/>
                </a:lnTo>
                <a:lnTo>
                  <a:pt x="103856" y="13511"/>
                </a:lnTo>
                <a:lnTo>
                  <a:pt x="103318" y="13511"/>
                </a:lnTo>
                <a:lnTo>
                  <a:pt x="97576" y="13665"/>
                </a:lnTo>
                <a:lnTo>
                  <a:pt x="92017" y="13824"/>
                </a:lnTo>
                <a:lnTo>
                  <a:pt x="86275" y="14130"/>
                </a:lnTo>
                <a:lnTo>
                  <a:pt x="80717" y="14290"/>
                </a:lnTo>
                <a:lnTo>
                  <a:pt x="74975" y="14290"/>
                </a:lnTo>
                <a:lnTo>
                  <a:pt x="69232" y="14130"/>
                </a:lnTo>
                <a:lnTo>
                  <a:pt x="69593" y="13199"/>
                </a:lnTo>
                <a:lnTo>
                  <a:pt x="69770" y="12114"/>
                </a:lnTo>
                <a:lnTo>
                  <a:pt x="69770" y="9939"/>
                </a:lnTo>
                <a:lnTo>
                  <a:pt x="69417" y="7770"/>
                </a:lnTo>
                <a:lnTo>
                  <a:pt x="69055" y="6060"/>
                </a:lnTo>
                <a:lnTo>
                  <a:pt x="68517" y="4816"/>
                </a:lnTo>
                <a:lnTo>
                  <a:pt x="67979" y="3578"/>
                </a:lnTo>
                <a:lnTo>
                  <a:pt x="67264" y="2647"/>
                </a:lnTo>
                <a:lnTo>
                  <a:pt x="66188" y="1869"/>
                </a:lnTo>
                <a:lnTo>
                  <a:pt x="65112" y="1250"/>
                </a:lnTo>
                <a:lnTo>
                  <a:pt x="63851" y="625"/>
                </a:lnTo>
                <a:lnTo>
                  <a:pt x="62598" y="318"/>
                </a:lnTo>
                <a:lnTo>
                  <a:pt x="61161" y="6"/>
                </a:lnTo>
                <a:close/>
              </a:path>
            </a:pathLst>
          </a:custGeom>
          <a:ln/>
        </p:spPr>
        <p:style>
          <a:lnRef idx="2">
            <a:schemeClr val="dk1"/>
          </a:lnRef>
          <a:fillRef idx="1">
            <a:schemeClr val="lt1"/>
          </a:fillRef>
          <a:effectRef idx="0">
            <a:schemeClr val="dk1"/>
          </a:effectRef>
          <a:fontRef idx="minor">
            <a:schemeClr val="dk1"/>
          </a:fontRef>
        </p:style>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i="0" u="none" strike="noStrike">
              <a:ln w="0"/>
              <a:effectLst>
                <a:outerShdw blurRad="38100" dist="19050" dir="2700000" algn="tl" rotWithShape="0">
                  <a:schemeClr val="dk1">
                    <a:alpha val="40000"/>
                  </a:schemeClr>
                </a:outerShdw>
              </a:effectLst>
              <a:latin typeface="Arial"/>
              <a:ea typeface="Arial"/>
              <a:cs typeface="Arial"/>
              <a:sym typeface="Arial"/>
            </a:endParaRPr>
          </a:p>
        </p:txBody>
      </p:sp>
      <p:grpSp>
        <p:nvGrpSpPr>
          <p:cNvPr id="210" name="Shape 70"/>
          <p:cNvGrpSpPr/>
          <p:nvPr/>
        </p:nvGrpSpPr>
        <p:grpSpPr>
          <a:xfrm>
            <a:off x="3864304" y="4268917"/>
            <a:ext cx="405161" cy="437093"/>
            <a:chOff x="5961125" y="1623900"/>
            <a:chExt cx="427450" cy="448175"/>
          </a:xfrm>
        </p:grpSpPr>
        <p:sp>
          <p:nvSpPr>
            <p:cNvPr id="211" name="Shape 71"/>
            <p:cNvSpPr/>
            <p:nvPr/>
          </p:nvSpPr>
          <p:spPr>
            <a:xfrm>
              <a:off x="5961125" y="1678700"/>
              <a:ext cx="376925" cy="376925"/>
            </a:xfrm>
            <a:custGeom>
              <a:avLst/>
              <a:gdLst/>
              <a:ahLst/>
              <a:cxnLst/>
              <a:rect l="0" t="0" r="0" b="0"/>
              <a:pathLst>
                <a:path w="120000" h="120000" fill="none" extrusionOk="0">
                  <a:moveTo>
                    <a:pt x="94021" y="10665"/>
                  </a:moveTo>
                  <a:lnTo>
                    <a:pt x="94021" y="10665"/>
                  </a:lnTo>
                  <a:lnTo>
                    <a:pt x="90336" y="8150"/>
                  </a:lnTo>
                  <a:lnTo>
                    <a:pt x="86460" y="6208"/>
                  </a:lnTo>
                  <a:lnTo>
                    <a:pt x="82385" y="4274"/>
                  </a:lnTo>
                  <a:lnTo>
                    <a:pt x="78126" y="2722"/>
                  </a:lnTo>
                  <a:lnTo>
                    <a:pt x="73860" y="1559"/>
                  </a:lnTo>
                  <a:lnTo>
                    <a:pt x="69403" y="779"/>
                  </a:lnTo>
                  <a:lnTo>
                    <a:pt x="64747" y="198"/>
                  </a:lnTo>
                  <a:lnTo>
                    <a:pt x="60099" y="7"/>
                  </a:lnTo>
                  <a:lnTo>
                    <a:pt x="60099" y="7"/>
                  </a:lnTo>
                  <a:lnTo>
                    <a:pt x="56995" y="7"/>
                  </a:lnTo>
                  <a:lnTo>
                    <a:pt x="53891" y="397"/>
                  </a:lnTo>
                  <a:lnTo>
                    <a:pt x="50986" y="779"/>
                  </a:lnTo>
                  <a:lnTo>
                    <a:pt x="48081" y="1169"/>
                  </a:lnTo>
                  <a:lnTo>
                    <a:pt x="45168" y="1942"/>
                  </a:lnTo>
                  <a:lnTo>
                    <a:pt x="42263" y="2722"/>
                  </a:lnTo>
                  <a:lnTo>
                    <a:pt x="39548" y="3693"/>
                  </a:lnTo>
                  <a:lnTo>
                    <a:pt x="36834" y="4656"/>
                  </a:lnTo>
                  <a:lnTo>
                    <a:pt x="34120" y="5818"/>
                  </a:lnTo>
                  <a:lnTo>
                    <a:pt x="31597" y="7179"/>
                  </a:lnTo>
                  <a:lnTo>
                    <a:pt x="29082" y="8731"/>
                  </a:lnTo>
                  <a:lnTo>
                    <a:pt x="26559" y="10283"/>
                  </a:lnTo>
                  <a:lnTo>
                    <a:pt x="24235" y="11827"/>
                  </a:lnTo>
                  <a:lnTo>
                    <a:pt x="21911" y="13769"/>
                  </a:lnTo>
                  <a:lnTo>
                    <a:pt x="19778" y="15512"/>
                  </a:lnTo>
                  <a:lnTo>
                    <a:pt x="17645" y="17645"/>
                  </a:lnTo>
                  <a:lnTo>
                    <a:pt x="15703" y="19587"/>
                  </a:lnTo>
                  <a:lnTo>
                    <a:pt x="13769" y="21911"/>
                  </a:lnTo>
                  <a:lnTo>
                    <a:pt x="12018" y="24044"/>
                  </a:lnTo>
                  <a:lnTo>
                    <a:pt x="10275" y="26368"/>
                  </a:lnTo>
                  <a:lnTo>
                    <a:pt x="8723" y="28891"/>
                  </a:lnTo>
                  <a:lnTo>
                    <a:pt x="7370" y="31406"/>
                  </a:lnTo>
                  <a:lnTo>
                    <a:pt x="6009" y="33929"/>
                  </a:lnTo>
                  <a:lnTo>
                    <a:pt x="4847" y="36643"/>
                  </a:lnTo>
                  <a:lnTo>
                    <a:pt x="3685" y="39357"/>
                  </a:lnTo>
                  <a:lnTo>
                    <a:pt x="2714" y="42072"/>
                  </a:lnTo>
                  <a:lnTo>
                    <a:pt x="1942" y="44977"/>
                  </a:lnTo>
                  <a:lnTo>
                    <a:pt x="1361" y="47882"/>
                  </a:lnTo>
                  <a:lnTo>
                    <a:pt x="779" y="50795"/>
                  </a:lnTo>
                  <a:lnTo>
                    <a:pt x="389" y="53891"/>
                  </a:lnTo>
                  <a:lnTo>
                    <a:pt x="198" y="56804"/>
                  </a:lnTo>
                  <a:lnTo>
                    <a:pt x="0" y="59900"/>
                  </a:lnTo>
                  <a:lnTo>
                    <a:pt x="0" y="59900"/>
                  </a:lnTo>
                  <a:lnTo>
                    <a:pt x="198" y="63004"/>
                  </a:lnTo>
                  <a:lnTo>
                    <a:pt x="389" y="66108"/>
                  </a:lnTo>
                  <a:lnTo>
                    <a:pt x="779" y="69013"/>
                  </a:lnTo>
                  <a:lnTo>
                    <a:pt x="1361" y="72117"/>
                  </a:lnTo>
                  <a:lnTo>
                    <a:pt x="1942" y="75022"/>
                  </a:lnTo>
                  <a:lnTo>
                    <a:pt x="2714" y="77736"/>
                  </a:lnTo>
                  <a:lnTo>
                    <a:pt x="3685" y="80642"/>
                  </a:lnTo>
                  <a:lnTo>
                    <a:pt x="4847" y="83356"/>
                  </a:lnTo>
                  <a:lnTo>
                    <a:pt x="6009" y="85879"/>
                  </a:lnTo>
                  <a:lnTo>
                    <a:pt x="7370" y="88593"/>
                  </a:lnTo>
                  <a:lnTo>
                    <a:pt x="8723" y="91116"/>
                  </a:lnTo>
                  <a:lnTo>
                    <a:pt x="10275" y="93440"/>
                  </a:lnTo>
                  <a:lnTo>
                    <a:pt x="12018" y="95764"/>
                  </a:lnTo>
                  <a:lnTo>
                    <a:pt x="13769" y="98088"/>
                  </a:lnTo>
                  <a:lnTo>
                    <a:pt x="15703" y="100221"/>
                  </a:lnTo>
                  <a:lnTo>
                    <a:pt x="17645" y="102354"/>
                  </a:lnTo>
                  <a:lnTo>
                    <a:pt x="19778" y="104296"/>
                  </a:lnTo>
                  <a:lnTo>
                    <a:pt x="21911" y="106230"/>
                  </a:lnTo>
                  <a:lnTo>
                    <a:pt x="24235" y="107981"/>
                  </a:lnTo>
                  <a:lnTo>
                    <a:pt x="26559" y="109724"/>
                  </a:lnTo>
                  <a:lnTo>
                    <a:pt x="29082" y="111276"/>
                  </a:lnTo>
                  <a:lnTo>
                    <a:pt x="31597" y="112629"/>
                  </a:lnTo>
                  <a:lnTo>
                    <a:pt x="34120" y="113990"/>
                  </a:lnTo>
                  <a:lnTo>
                    <a:pt x="36834" y="115152"/>
                  </a:lnTo>
                  <a:lnTo>
                    <a:pt x="39548" y="116314"/>
                  </a:lnTo>
                  <a:lnTo>
                    <a:pt x="42263" y="117285"/>
                  </a:lnTo>
                  <a:lnTo>
                    <a:pt x="45168" y="118057"/>
                  </a:lnTo>
                  <a:lnTo>
                    <a:pt x="48081" y="118638"/>
                  </a:lnTo>
                  <a:lnTo>
                    <a:pt x="50986" y="119220"/>
                  </a:lnTo>
                  <a:lnTo>
                    <a:pt x="53891" y="119610"/>
                  </a:lnTo>
                  <a:lnTo>
                    <a:pt x="56995" y="119801"/>
                  </a:lnTo>
                  <a:lnTo>
                    <a:pt x="60099" y="120000"/>
                  </a:lnTo>
                  <a:lnTo>
                    <a:pt x="60099" y="120000"/>
                  </a:lnTo>
                  <a:lnTo>
                    <a:pt x="63195" y="119801"/>
                  </a:lnTo>
                  <a:lnTo>
                    <a:pt x="66108" y="119610"/>
                  </a:lnTo>
                  <a:lnTo>
                    <a:pt x="69204" y="119220"/>
                  </a:lnTo>
                  <a:lnTo>
                    <a:pt x="72117" y="118638"/>
                  </a:lnTo>
                  <a:lnTo>
                    <a:pt x="75022" y="118057"/>
                  </a:lnTo>
                  <a:lnTo>
                    <a:pt x="77927" y="117285"/>
                  </a:lnTo>
                  <a:lnTo>
                    <a:pt x="80642" y="116314"/>
                  </a:lnTo>
                  <a:lnTo>
                    <a:pt x="83356" y="115152"/>
                  </a:lnTo>
                  <a:lnTo>
                    <a:pt x="86070" y="113990"/>
                  </a:lnTo>
                  <a:lnTo>
                    <a:pt x="88593" y="112629"/>
                  </a:lnTo>
                  <a:lnTo>
                    <a:pt x="91108" y="111276"/>
                  </a:lnTo>
                  <a:lnTo>
                    <a:pt x="93631" y="109724"/>
                  </a:lnTo>
                  <a:lnTo>
                    <a:pt x="95955" y="107981"/>
                  </a:lnTo>
                  <a:lnTo>
                    <a:pt x="98279" y="106230"/>
                  </a:lnTo>
                  <a:lnTo>
                    <a:pt x="100412" y="104296"/>
                  </a:lnTo>
                  <a:lnTo>
                    <a:pt x="102545" y="102354"/>
                  </a:lnTo>
                  <a:lnTo>
                    <a:pt x="104487" y="100221"/>
                  </a:lnTo>
                  <a:lnTo>
                    <a:pt x="106421" y="98088"/>
                  </a:lnTo>
                  <a:lnTo>
                    <a:pt x="108172" y="95764"/>
                  </a:lnTo>
                  <a:lnTo>
                    <a:pt x="109716" y="93440"/>
                  </a:lnTo>
                  <a:lnTo>
                    <a:pt x="111268" y="91116"/>
                  </a:lnTo>
                  <a:lnTo>
                    <a:pt x="112820" y="88593"/>
                  </a:lnTo>
                  <a:lnTo>
                    <a:pt x="114181" y="85879"/>
                  </a:lnTo>
                  <a:lnTo>
                    <a:pt x="115343" y="83356"/>
                  </a:lnTo>
                  <a:lnTo>
                    <a:pt x="116306" y="80642"/>
                  </a:lnTo>
                  <a:lnTo>
                    <a:pt x="117277" y="77736"/>
                  </a:lnTo>
                  <a:lnTo>
                    <a:pt x="118248" y="75022"/>
                  </a:lnTo>
                  <a:lnTo>
                    <a:pt x="118830" y="72117"/>
                  </a:lnTo>
                  <a:lnTo>
                    <a:pt x="119411" y="69013"/>
                  </a:lnTo>
                  <a:lnTo>
                    <a:pt x="119801" y="66108"/>
                  </a:lnTo>
                  <a:lnTo>
                    <a:pt x="119992" y="63004"/>
                  </a:lnTo>
                  <a:lnTo>
                    <a:pt x="119992" y="59900"/>
                  </a:lnTo>
                  <a:lnTo>
                    <a:pt x="119992" y="59900"/>
                  </a:lnTo>
                  <a:lnTo>
                    <a:pt x="119801" y="55061"/>
                  </a:lnTo>
                  <a:lnTo>
                    <a:pt x="119220" y="50214"/>
                  </a:lnTo>
                  <a:lnTo>
                    <a:pt x="118248" y="45558"/>
                  </a:lnTo>
                  <a:lnTo>
                    <a:pt x="116895" y="41101"/>
                  </a:lnTo>
                  <a:lnTo>
                    <a:pt x="115343" y="36643"/>
                  </a:lnTo>
                  <a:lnTo>
                    <a:pt x="113401" y="32377"/>
                  </a:lnTo>
                  <a:lnTo>
                    <a:pt x="111077" y="28501"/>
                  </a:lnTo>
                  <a:lnTo>
                    <a:pt x="108363" y="24625"/>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2" name="Shape 72"/>
            <p:cNvSpPr/>
            <p:nvPr/>
          </p:nvSpPr>
          <p:spPr>
            <a:xfrm>
              <a:off x="6009825" y="1727425"/>
              <a:ext cx="279499" cy="279499"/>
            </a:xfrm>
            <a:custGeom>
              <a:avLst/>
              <a:gdLst/>
              <a:ahLst/>
              <a:cxnLst/>
              <a:rect l="0" t="0" r="0" b="0"/>
              <a:pathLst>
                <a:path w="120000" h="120000" fill="none" extrusionOk="0">
                  <a:moveTo>
                    <a:pt x="109277" y="25620"/>
                  </a:moveTo>
                  <a:lnTo>
                    <a:pt x="109277" y="25620"/>
                  </a:lnTo>
                  <a:lnTo>
                    <a:pt x="111627" y="29280"/>
                  </a:lnTo>
                  <a:lnTo>
                    <a:pt x="113720" y="33198"/>
                  </a:lnTo>
                  <a:lnTo>
                    <a:pt x="115556" y="37384"/>
                  </a:lnTo>
                  <a:lnTo>
                    <a:pt x="117123" y="41570"/>
                  </a:lnTo>
                  <a:lnTo>
                    <a:pt x="118432" y="46014"/>
                  </a:lnTo>
                  <a:lnTo>
                    <a:pt x="119216" y="50457"/>
                  </a:lnTo>
                  <a:lnTo>
                    <a:pt x="119999" y="55159"/>
                  </a:lnTo>
                  <a:lnTo>
                    <a:pt x="119999" y="59860"/>
                  </a:lnTo>
                  <a:lnTo>
                    <a:pt x="119999" y="59860"/>
                  </a:lnTo>
                  <a:lnTo>
                    <a:pt x="119731" y="66139"/>
                  </a:lnTo>
                  <a:lnTo>
                    <a:pt x="118948" y="72150"/>
                  </a:lnTo>
                  <a:lnTo>
                    <a:pt x="117381" y="77645"/>
                  </a:lnTo>
                  <a:lnTo>
                    <a:pt x="115288" y="83388"/>
                  </a:lnTo>
                  <a:lnTo>
                    <a:pt x="112937" y="88626"/>
                  </a:lnTo>
                  <a:lnTo>
                    <a:pt x="109803" y="93327"/>
                  </a:lnTo>
                  <a:lnTo>
                    <a:pt x="106400" y="98028"/>
                  </a:lnTo>
                  <a:lnTo>
                    <a:pt x="102483" y="102214"/>
                  </a:lnTo>
                  <a:lnTo>
                    <a:pt x="98296" y="106132"/>
                  </a:lnTo>
                  <a:lnTo>
                    <a:pt x="93595" y="109534"/>
                  </a:lnTo>
                  <a:lnTo>
                    <a:pt x="88626" y="112669"/>
                  </a:lnTo>
                  <a:lnTo>
                    <a:pt x="83398" y="115288"/>
                  </a:lnTo>
                  <a:lnTo>
                    <a:pt x="77914" y="117112"/>
                  </a:lnTo>
                  <a:lnTo>
                    <a:pt x="72161" y="118679"/>
                  </a:lnTo>
                  <a:lnTo>
                    <a:pt x="66150" y="119731"/>
                  </a:lnTo>
                  <a:lnTo>
                    <a:pt x="60139" y="119989"/>
                  </a:lnTo>
                  <a:lnTo>
                    <a:pt x="60139" y="119989"/>
                  </a:lnTo>
                  <a:lnTo>
                    <a:pt x="53860" y="119731"/>
                  </a:lnTo>
                  <a:lnTo>
                    <a:pt x="48107" y="118679"/>
                  </a:lnTo>
                  <a:lnTo>
                    <a:pt x="42354" y="117112"/>
                  </a:lnTo>
                  <a:lnTo>
                    <a:pt x="36869" y="115288"/>
                  </a:lnTo>
                  <a:lnTo>
                    <a:pt x="31642" y="112669"/>
                  </a:lnTo>
                  <a:lnTo>
                    <a:pt x="26672" y="109534"/>
                  </a:lnTo>
                  <a:lnTo>
                    <a:pt x="21971" y="106132"/>
                  </a:lnTo>
                  <a:lnTo>
                    <a:pt x="17785" y="102214"/>
                  </a:lnTo>
                  <a:lnTo>
                    <a:pt x="13867" y="98028"/>
                  </a:lnTo>
                  <a:lnTo>
                    <a:pt x="10465" y="93327"/>
                  </a:lnTo>
                  <a:lnTo>
                    <a:pt x="7330" y="88626"/>
                  </a:lnTo>
                  <a:lnTo>
                    <a:pt x="4980" y="83388"/>
                  </a:lnTo>
                  <a:lnTo>
                    <a:pt x="2887" y="77645"/>
                  </a:lnTo>
                  <a:lnTo>
                    <a:pt x="1320" y="72150"/>
                  </a:lnTo>
                  <a:lnTo>
                    <a:pt x="536" y="66139"/>
                  </a:lnTo>
                  <a:lnTo>
                    <a:pt x="10" y="59860"/>
                  </a:lnTo>
                  <a:lnTo>
                    <a:pt x="10" y="59860"/>
                  </a:lnTo>
                  <a:lnTo>
                    <a:pt x="536" y="53849"/>
                  </a:lnTo>
                  <a:lnTo>
                    <a:pt x="1320" y="47838"/>
                  </a:lnTo>
                  <a:lnTo>
                    <a:pt x="2887" y="42085"/>
                  </a:lnTo>
                  <a:lnTo>
                    <a:pt x="4980" y="36601"/>
                  </a:lnTo>
                  <a:lnTo>
                    <a:pt x="7330" y="31373"/>
                  </a:lnTo>
                  <a:lnTo>
                    <a:pt x="10465" y="26404"/>
                  </a:lnTo>
                  <a:lnTo>
                    <a:pt x="13867" y="21960"/>
                  </a:lnTo>
                  <a:lnTo>
                    <a:pt x="17785" y="17516"/>
                  </a:lnTo>
                  <a:lnTo>
                    <a:pt x="21971" y="13599"/>
                  </a:lnTo>
                  <a:lnTo>
                    <a:pt x="26672" y="10196"/>
                  </a:lnTo>
                  <a:lnTo>
                    <a:pt x="31642" y="7320"/>
                  </a:lnTo>
                  <a:lnTo>
                    <a:pt x="36869" y="4711"/>
                  </a:lnTo>
                  <a:lnTo>
                    <a:pt x="42354" y="2618"/>
                  </a:lnTo>
                  <a:lnTo>
                    <a:pt x="48107" y="1309"/>
                  </a:lnTo>
                  <a:lnTo>
                    <a:pt x="53860" y="268"/>
                  </a:lnTo>
                  <a:lnTo>
                    <a:pt x="60139" y="0"/>
                  </a:lnTo>
                  <a:lnTo>
                    <a:pt x="60139" y="0"/>
                  </a:lnTo>
                  <a:lnTo>
                    <a:pt x="64840" y="268"/>
                  </a:lnTo>
                  <a:lnTo>
                    <a:pt x="69542" y="783"/>
                  </a:lnTo>
                  <a:lnTo>
                    <a:pt x="73985" y="1567"/>
                  </a:lnTo>
                  <a:lnTo>
                    <a:pt x="78429" y="2876"/>
                  </a:lnTo>
                  <a:lnTo>
                    <a:pt x="82615" y="4443"/>
                  </a:lnTo>
                  <a:lnTo>
                    <a:pt x="86801" y="6279"/>
                  </a:lnTo>
                  <a:lnTo>
                    <a:pt x="90719" y="8372"/>
                  </a:lnTo>
                  <a:lnTo>
                    <a:pt x="94379" y="10722"/>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3" name="Shape 73"/>
            <p:cNvSpPr/>
            <p:nvPr/>
          </p:nvSpPr>
          <p:spPr>
            <a:xfrm>
              <a:off x="6107250" y="1824850"/>
              <a:ext cx="84650" cy="84650"/>
            </a:xfrm>
            <a:custGeom>
              <a:avLst/>
              <a:gdLst/>
              <a:ahLst/>
              <a:cxnLst/>
              <a:rect l="0" t="0" r="0" b="0"/>
              <a:pathLst>
                <a:path w="120000" h="120000" fill="none" extrusionOk="0">
                  <a:moveTo>
                    <a:pt x="119149" y="49190"/>
                  </a:moveTo>
                  <a:lnTo>
                    <a:pt x="119149" y="49190"/>
                  </a:lnTo>
                  <a:lnTo>
                    <a:pt x="120000" y="59539"/>
                  </a:lnTo>
                  <a:lnTo>
                    <a:pt x="120000" y="59539"/>
                  </a:lnTo>
                  <a:lnTo>
                    <a:pt x="120000" y="65599"/>
                  </a:lnTo>
                  <a:lnTo>
                    <a:pt x="119149" y="71624"/>
                  </a:lnTo>
                  <a:lnTo>
                    <a:pt x="117412" y="77684"/>
                  </a:lnTo>
                  <a:lnTo>
                    <a:pt x="115676" y="82858"/>
                  </a:lnTo>
                  <a:lnTo>
                    <a:pt x="113089" y="88033"/>
                  </a:lnTo>
                  <a:lnTo>
                    <a:pt x="110502" y="93207"/>
                  </a:lnTo>
                  <a:lnTo>
                    <a:pt x="107064" y="98381"/>
                  </a:lnTo>
                  <a:lnTo>
                    <a:pt x="102740" y="102705"/>
                  </a:lnTo>
                  <a:lnTo>
                    <a:pt x="98417" y="106178"/>
                  </a:lnTo>
                  <a:lnTo>
                    <a:pt x="94093" y="109616"/>
                  </a:lnTo>
                  <a:lnTo>
                    <a:pt x="88919" y="113089"/>
                  </a:lnTo>
                  <a:lnTo>
                    <a:pt x="83744" y="114790"/>
                  </a:lnTo>
                  <a:lnTo>
                    <a:pt x="78570" y="117377"/>
                  </a:lnTo>
                  <a:lnTo>
                    <a:pt x="72510" y="118263"/>
                  </a:lnTo>
                  <a:lnTo>
                    <a:pt x="66485" y="119964"/>
                  </a:lnTo>
                  <a:lnTo>
                    <a:pt x="60460" y="119964"/>
                  </a:lnTo>
                  <a:lnTo>
                    <a:pt x="60460" y="119964"/>
                  </a:lnTo>
                  <a:lnTo>
                    <a:pt x="54400" y="119964"/>
                  </a:lnTo>
                  <a:lnTo>
                    <a:pt x="48375" y="118263"/>
                  </a:lnTo>
                  <a:lnTo>
                    <a:pt x="42315" y="117377"/>
                  </a:lnTo>
                  <a:lnTo>
                    <a:pt x="37141" y="114790"/>
                  </a:lnTo>
                  <a:lnTo>
                    <a:pt x="31966" y="113089"/>
                  </a:lnTo>
                  <a:lnTo>
                    <a:pt x="26792" y="109616"/>
                  </a:lnTo>
                  <a:lnTo>
                    <a:pt x="22468" y="106178"/>
                  </a:lnTo>
                  <a:lnTo>
                    <a:pt x="18145" y="102705"/>
                  </a:lnTo>
                  <a:lnTo>
                    <a:pt x="13821" y="98381"/>
                  </a:lnTo>
                  <a:lnTo>
                    <a:pt x="10383" y="93207"/>
                  </a:lnTo>
                  <a:lnTo>
                    <a:pt x="7796" y="88033"/>
                  </a:lnTo>
                  <a:lnTo>
                    <a:pt x="5209" y="82858"/>
                  </a:lnTo>
                  <a:lnTo>
                    <a:pt x="2622" y="77684"/>
                  </a:lnTo>
                  <a:lnTo>
                    <a:pt x="1736" y="71624"/>
                  </a:lnTo>
                  <a:lnTo>
                    <a:pt x="886" y="65599"/>
                  </a:lnTo>
                  <a:lnTo>
                    <a:pt x="35" y="59539"/>
                  </a:lnTo>
                  <a:lnTo>
                    <a:pt x="35" y="59539"/>
                  </a:lnTo>
                  <a:lnTo>
                    <a:pt x="886" y="53514"/>
                  </a:lnTo>
                  <a:lnTo>
                    <a:pt x="1736" y="47489"/>
                  </a:lnTo>
                  <a:lnTo>
                    <a:pt x="2622" y="42279"/>
                  </a:lnTo>
                  <a:lnTo>
                    <a:pt x="5209" y="36255"/>
                  </a:lnTo>
                  <a:lnTo>
                    <a:pt x="7796" y="31080"/>
                  </a:lnTo>
                  <a:lnTo>
                    <a:pt x="10383" y="25906"/>
                  </a:lnTo>
                  <a:lnTo>
                    <a:pt x="13821" y="21582"/>
                  </a:lnTo>
                  <a:lnTo>
                    <a:pt x="18145" y="17259"/>
                  </a:lnTo>
                  <a:lnTo>
                    <a:pt x="22468" y="13821"/>
                  </a:lnTo>
                  <a:lnTo>
                    <a:pt x="26792" y="10348"/>
                  </a:lnTo>
                  <a:lnTo>
                    <a:pt x="31966" y="6910"/>
                  </a:lnTo>
                  <a:lnTo>
                    <a:pt x="37141" y="4323"/>
                  </a:lnTo>
                  <a:lnTo>
                    <a:pt x="42315" y="2587"/>
                  </a:lnTo>
                  <a:lnTo>
                    <a:pt x="48375" y="850"/>
                  </a:lnTo>
                  <a:lnTo>
                    <a:pt x="54400" y="0"/>
                  </a:lnTo>
                  <a:lnTo>
                    <a:pt x="60460" y="0"/>
                  </a:lnTo>
                  <a:lnTo>
                    <a:pt x="60460" y="0"/>
                  </a:lnTo>
                  <a:lnTo>
                    <a:pt x="70809" y="85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4" name="Shape 74"/>
            <p:cNvSpPr/>
            <p:nvPr/>
          </p:nvSpPr>
          <p:spPr>
            <a:xfrm>
              <a:off x="6058550" y="1776125"/>
              <a:ext cx="182074" cy="182074"/>
            </a:xfrm>
            <a:custGeom>
              <a:avLst/>
              <a:gdLst/>
              <a:ahLst/>
              <a:cxnLst/>
              <a:rect l="0" t="0" r="0" b="0"/>
              <a:pathLst>
                <a:path w="120000" h="120000" fill="none" extrusionOk="0">
                  <a:moveTo>
                    <a:pt x="89485" y="7628"/>
                  </a:moveTo>
                  <a:lnTo>
                    <a:pt x="89485" y="7628"/>
                  </a:lnTo>
                  <a:lnTo>
                    <a:pt x="83075" y="4432"/>
                  </a:lnTo>
                  <a:lnTo>
                    <a:pt x="79467" y="3212"/>
                  </a:lnTo>
                  <a:lnTo>
                    <a:pt x="75842" y="2010"/>
                  </a:lnTo>
                  <a:lnTo>
                    <a:pt x="71838" y="1219"/>
                  </a:lnTo>
                  <a:lnTo>
                    <a:pt x="68230" y="411"/>
                  </a:lnTo>
                  <a:lnTo>
                    <a:pt x="64209" y="16"/>
                  </a:lnTo>
                  <a:lnTo>
                    <a:pt x="60205" y="16"/>
                  </a:lnTo>
                  <a:lnTo>
                    <a:pt x="60205" y="16"/>
                  </a:lnTo>
                  <a:lnTo>
                    <a:pt x="54175" y="411"/>
                  </a:lnTo>
                  <a:lnTo>
                    <a:pt x="48161" y="1219"/>
                  </a:lnTo>
                  <a:lnTo>
                    <a:pt x="42147" y="2422"/>
                  </a:lnTo>
                  <a:lnTo>
                    <a:pt x="36924" y="4827"/>
                  </a:lnTo>
                  <a:lnTo>
                    <a:pt x="31701" y="7233"/>
                  </a:lnTo>
                  <a:lnTo>
                    <a:pt x="26494" y="10034"/>
                  </a:lnTo>
                  <a:lnTo>
                    <a:pt x="22078" y="13659"/>
                  </a:lnTo>
                  <a:lnTo>
                    <a:pt x="17663" y="17663"/>
                  </a:lnTo>
                  <a:lnTo>
                    <a:pt x="13642" y="21683"/>
                  </a:lnTo>
                  <a:lnTo>
                    <a:pt x="10429" y="26494"/>
                  </a:lnTo>
                  <a:lnTo>
                    <a:pt x="7233" y="31305"/>
                  </a:lnTo>
                  <a:lnTo>
                    <a:pt x="4827" y="36528"/>
                  </a:lnTo>
                  <a:lnTo>
                    <a:pt x="2817" y="42147"/>
                  </a:lnTo>
                  <a:lnTo>
                    <a:pt x="1202" y="47766"/>
                  </a:lnTo>
                  <a:lnTo>
                    <a:pt x="411" y="53780"/>
                  </a:lnTo>
                  <a:lnTo>
                    <a:pt x="0" y="59794"/>
                  </a:lnTo>
                  <a:lnTo>
                    <a:pt x="0" y="59794"/>
                  </a:lnTo>
                  <a:lnTo>
                    <a:pt x="411" y="66219"/>
                  </a:lnTo>
                  <a:lnTo>
                    <a:pt x="1202" y="71838"/>
                  </a:lnTo>
                  <a:lnTo>
                    <a:pt x="2817" y="77852"/>
                  </a:lnTo>
                  <a:lnTo>
                    <a:pt x="4827" y="83471"/>
                  </a:lnTo>
                  <a:lnTo>
                    <a:pt x="7233" y="88694"/>
                  </a:lnTo>
                  <a:lnTo>
                    <a:pt x="10429" y="93505"/>
                  </a:lnTo>
                  <a:lnTo>
                    <a:pt x="13642" y="97921"/>
                  </a:lnTo>
                  <a:lnTo>
                    <a:pt x="17663" y="102336"/>
                  </a:lnTo>
                  <a:lnTo>
                    <a:pt x="22078" y="106357"/>
                  </a:lnTo>
                  <a:lnTo>
                    <a:pt x="26494" y="109570"/>
                  </a:lnTo>
                  <a:lnTo>
                    <a:pt x="31701" y="112766"/>
                  </a:lnTo>
                  <a:lnTo>
                    <a:pt x="36924" y="115172"/>
                  </a:lnTo>
                  <a:lnTo>
                    <a:pt x="42147" y="117182"/>
                  </a:lnTo>
                  <a:lnTo>
                    <a:pt x="48161" y="118797"/>
                  </a:lnTo>
                  <a:lnTo>
                    <a:pt x="54175" y="119588"/>
                  </a:lnTo>
                  <a:lnTo>
                    <a:pt x="60205" y="119999"/>
                  </a:lnTo>
                  <a:lnTo>
                    <a:pt x="60205" y="119999"/>
                  </a:lnTo>
                  <a:lnTo>
                    <a:pt x="66219" y="119588"/>
                  </a:lnTo>
                  <a:lnTo>
                    <a:pt x="72233" y="118797"/>
                  </a:lnTo>
                  <a:lnTo>
                    <a:pt x="77852" y="117182"/>
                  </a:lnTo>
                  <a:lnTo>
                    <a:pt x="83471" y="115172"/>
                  </a:lnTo>
                  <a:lnTo>
                    <a:pt x="88694" y="112766"/>
                  </a:lnTo>
                  <a:lnTo>
                    <a:pt x="93505" y="109570"/>
                  </a:lnTo>
                  <a:lnTo>
                    <a:pt x="98316" y="106357"/>
                  </a:lnTo>
                  <a:lnTo>
                    <a:pt x="102732" y="102336"/>
                  </a:lnTo>
                  <a:lnTo>
                    <a:pt x="106340" y="97921"/>
                  </a:lnTo>
                  <a:lnTo>
                    <a:pt x="109965" y="93505"/>
                  </a:lnTo>
                  <a:lnTo>
                    <a:pt x="112766" y="88694"/>
                  </a:lnTo>
                  <a:lnTo>
                    <a:pt x="115567" y="83471"/>
                  </a:lnTo>
                  <a:lnTo>
                    <a:pt x="117577" y="77852"/>
                  </a:lnTo>
                  <a:lnTo>
                    <a:pt x="118780" y="71838"/>
                  </a:lnTo>
                  <a:lnTo>
                    <a:pt x="119983" y="66219"/>
                  </a:lnTo>
                  <a:lnTo>
                    <a:pt x="119983" y="59794"/>
                  </a:lnTo>
                  <a:lnTo>
                    <a:pt x="119983" y="59794"/>
                  </a:lnTo>
                  <a:lnTo>
                    <a:pt x="119983" y="55790"/>
                  </a:lnTo>
                  <a:lnTo>
                    <a:pt x="119588" y="52181"/>
                  </a:lnTo>
                  <a:lnTo>
                    <a:pt x="119192" y="48161"/>
                  </a:lnTo>
                  <a:lnTo>
                    <a:pt x="117989" y="44553"/>
                  </a:lnTo>
                  <a:lnTo>
                    <a:pt x="117182" y="40944"/>
                  </a:lnTo>
                  <a:lnTo>
                    <a:pt x="115567" y="37336"/>
                  </a:lnTo>
                  <a:lnTo>
                    <a:pt x="112371" y="30514"/>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5" name="Shape 75"/>
            <p:cNvSpPr/>
            <p:nvPr/>
          </p:nvSpPr>
          <p:spPr>
            <a:xfrm>
              <a:off x="5971475" y="2001400"/>
              <a:ext cx="74924" cy="70675"/>
            </a:xfrm>
            <a:custGeom>
              <a:avLst/>
              <a:gdLst/>
              <a:ahLst/>
              <a:cxnLst/>
              <a:rect l="0" t="0" r="0" b="0"/>
              <a:pathLst>
                <a:path w="120000" h="120000" fill="none" extrusionOk="0">
                  <a:moveTo>
                    <a:pt x="58538" y="42"/>
                  </a:moveTo>
                  <a:lnTo>
                    <a:pt x="11731" y="49663"/>
                  </a:lnTo>
                  <a:lnTo>
                    <a:pt x="11731" y="49663"/>
                  </a:lnTo>
                  <a:lnTo>
                    <a:pt x="6846" y="55861"/>
                  </a:lnTo>
                  <a:lnTo>
                    <a:pt x="2962" y="63119"/>
                  </a:lnTo>
                  <a:lnTo>
                    <a:pt x="1001" y="70336"/>
                  </a:lnTo>
                  <a:lnTo>
                    <a:pt x="40" y="78613"/>
                  </a:lnTo>
                  <a:lnTo>
                    <a:pt x="1001" y="86890"/>
                  </a:lnTo>
                  <a:lnTo>
                    <a:pt x="2962" y="94106"/>
                  </a:lnTo>
                  <a:lnTo>
                    <a:pt x="6846" y="101365"/>
                  </a:lnTo>
                  <a:lnTo>
                    <a:pt x="11731" y="107562"/>
                  </a:lnTo>
                  <a:lnTo>
                    <a:pt x="11731" y="107562"/>
                  </a:lnTo>
                  <a:lnTo>
                    <a:pt x="17577" y="112741"/>
                  </a:lnTo>
                  <a:lnTo>
                    <a:pt x="24384" y="116858"/>
                  </a:lnTo>
                  <a:lnTo>
                    <a:pt x="32192" y="118938"/>
                  </a:lnTo>
                  <a:lnTo>
                    <a:pt x="39039" y="119957"/>
                  </a:lnTo>
                  <a:lnTo>
                    <a:pt x="39039" y="119957"/>
                  </a:lnTo>
                  <a:lnTo>
                    <a:pt x="46846" y="118938"/>
                  </a:lnTo>
                  <a:lnTo>
                    <a:pt x="53653" y="116858"/>
                  </a:lnTo>
                  <a:lnTo>
                    <a:pt x="60500" y="112741"/>
                  </a:lnTo>
                  <a:lnTo>
                    <a:pt x="67307" y="107562"/>
                  </a:lnTo>
                  <a:lnTo>
                    <a:pt x="114114" y="57941"/>
                  </a:lnTo>
                  <a:lnTo>
                    <a:pt x="114114" y="57941"/>
                  </a:lnTo>
                  <a:lnTo>
                    <a:pt x="119959" y="50682"/>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6" name="Shape 76"/>
            <p:cNvSpPr/>
            <p:nvPr/>
          </p:nvSpPr>
          <p:spPr>
            <a:xfrm>
              <a:off x="6253375" y="2001400"/>
              <a:ext cx="74325" cy="70675"/>
            </a:xfrm>
            <a:custGeom>
              <a:avLst/>
              <a:gdLst/>
              <a:ahLst/>
              <a:cxnLst/>
              <a:rect l="0" t="0" r="0" b="0"/>
              <a:pathLst>
                <a:path w="120000" h="120000" fill="none" extrusionOk="0">
                  <a:moveTo>
                    <a:pt x="40" y="50682"/>
                  </a:moveTo>
                  <a:lnTo>
                    <a:pt x="40" y="50682"/>
                  </a:lnTo>
                  <a:lnTo>
                    <a:pt x="4964" y="57941"/>
                  </a:lnTo>
                  <a:lnTo>
                    <a:pt x="53118" y="107562"/>
                  </a:lnTo>
                  <a:lnTo>
                    <a:pt x="53118" y="107562"/>
                  </a:lnTo>
                  <a:lnTo>
                    <a:pt x="59011" y="112741"/>
                  </a:lnTo>
                  <a:lnTo>
                    <a:pt x="65913" y="116858"/>
                  </a:lnTo>
                  <a:lnTo>
                    <a:pt x="73743" y="118938"/>
                  </a:lnTo>
                  <a:lnTo>
                    <a:pt x="80645" y="119957"/>
                  </a:lnTo>
                  <a:lnTo>
                    <a:pt x="80645" y="119957"/>
                  </a:lnTo>
                  <a:lnTo>
                    <a:pt x="88516" y="118938"/>
                  </a:lnTo>
                  <a:lnTo>
                    <a:pt x="95378" y="116858"/>
                  </a:lnTo>
                  <a:lnTo>
                    <a:pt x="102280" y="112741"/>
                  </a:lnTo>
                  <a:lnTo>
                    <a:pt x="109142" y="107562"/>
                  </a:lnTo>
                  <a:lnTo>
                    <a:pt x="109142" y="107562"/>
                  </a:lnTo>
                  <a:lnTo>
                    <a:pt x="114066" y="101365"/>
                  </a:lnTo>
                  <a:lnTo>
                    <a:pt x="117981" y="94106"/>
                  </a:lnTo>
                  <a:lnTo>
                    <a:pt x="119959" y="86890"/>
                  </a:lnTo>
                  <a:lnTo>
                    <a:pt x="119959" y="78613"/>
                  </a:lnTo>
                  <a:lnTo>
                    <a:pt x="119959" y="70336"/>
                  </a:lnTo>
                  <a:lnTo>
                    <a:pt x="117981" y="63119"/>
                  </a:lnTo>
                  <a:lnTo>
                    <a:pt x="114066" y="55861"/>
                  </a:lnTo>
                  <a:lnTo>
                    <a:pt x="109142" y="49663"/>
                  </a:lnTo>
                  <a:lnTo>
                    <a:pt x="61957" y="42"/>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7" name="Shape 77"/>
            <p:cNvSpPr/>
            <p:nvPr/>
          </p:nvSpPr>
          <p:spPr>
            <a:xfrm>
              <a:off x="6137700" y="1623900"/>
              <a:ext cx="250875" cy="255150"/>
            </a:xfrm>
            <a:custGeom>
              <a:avLst/>
              <a:gdLst/>
              <a:ahLst/>
              <a:cxnLst/>
              <a:rect l="0" t="0" r="0" b="0"/>
              <a:pathLst>
                <a:path w="120000" h="120000" fill="none" extrusionOk="0">
                  <a:moveTo>
                    <a:pt x="116209" y="28359"/>
                  </a:moveTo>
                  <a:lnTo>
                    <a:pt x="103689" y="26067"/>
                  </a:lnTo>
                  <a:lnTo>
                    <a:pt x="115922" y="14038"/>
                  </a:lnTo>
                  <a:lnTo>
                    <a:pt x="115922" y="14038"/>
                  </a:lnTo>
                  <a:lnTo>
                    <a:pt x="116795" y="13180"/>
                  </a:lnTo>
                  <a:lnTo>
                    <a:pt x="117369" y="12039"/>
                  </a:lnTo>
                  <a:lnTo>
                    <a:pt x="117668" y="11181"/>
                  </a:lnTo>
                  <a:lnTo>
                    <a:pt x="117668" y="10029"/>
                  </a:lnTo>
                  <a:lnTo>
                    <a:pt x="117668" y="8888"/>
                  </a:lnTo>
                  <a:lnTo>
                    <a:pt x="117369" y="7736"/>
                  </a:lnTo>
                  <a:lnTo>
                    <a:pt x="116795" y="6878"/>
                  </a:lnTo>
                  <a:lnTo>
                    <a:pt x="115922" y="6019"/>
                  </a:lnTo>
                  <a:lnTo>
                    <a:pt x="115922" y="6019"/>
                  </a:lnTo>
                  <a:lnTo>
                    <a:pt x="115049" y="5161"/>
                  </a:lnTo>
                  <a:lnTo>
                    <a:pt x="114176" y="4597"/>
                  </a:lnTo>
                  <a:lnTo>
                    <a:pt x="113004" y="4303"/>
                  </a:lnTo>
                  <a:lnTo>
                    <a:pt x="111844" y="4303"/>
                  </a:lnTo>
                  <a:lnTo>
                    <a:pt x="110672" y="4303"/>
                  </a:lnTo>
                  <a:lnTo>
                    <a:pt x="109799" y="4597"/>
                  </a:lnTo>
                  <a:lnTo>
                    <a:pt x="108639" y="5161"/>
                  </a:lnTo>
                  <a:lnTo>
                    <a:pt x="107766" y="6019"/>
                  </a:lnTo>
                  <a:lnTo>
                    <a:pt x="94074" y="19482"/>
                  </a:lnTo>
                  <a:lnTo>
                    <a:pt x="94074" y="19482"/>
                  </a:lnTo>
                  <a:lnTo>
                    <a:pt x="93488" y="17483"/>
                  </a:lnTo>
                  <a:lnTo>
                    <a:pt x="90869" y="3727"/>
                  </a:lnTo>
                  <a:lnTo>
                    <a:pt x="90869" y="3727"/>
                  </a:lnTo>
                  <a:lnTo>
                    <a:pt x="90582" y="2304"/>
                  </a:lnTo>
                  <a:lnTo>
                    <a:pt x="89997" y="1152"/>
                  </a:lnTo>
                  <a:lnTo>
                    <a:pt x="89411" y="587"/>
                  </a:lnTo>
                  <a:lnTo>
                    <a:pt x="88538" y="11"/>
                  </a:lnTo>
                  <a:lnTo>
                    <a:pt x="87665" y="11"/>
                  </a:lnTo>
                  <a:lnTo>
                    <a:pt x="86505" y="293"/>
                  </a:lnTo>
                  <a:lnTo>
                    <a:pt x="85632" y="870"/>
                  </a:lnTo>
                  <a:lnTo>
                    <a:pt x="84460" y="1728"/>
                  </a:lnTo>
                  <a:lnTo>
                    <a:pt x="64956" y="20623"/>
                  </a:lnTo>
                  <a:lnTo>
                    <a:pt x="64956" y="20623"/>
                  </a:lnTo>
                  <a:lnTo>
                    <a:pt x="64071" y="21775"/>
                  </a:lnTo>
                  <a:lnTo>
                    <a:pt x="63198" y="23209"/>
                  </a:lnTo>
                  <a:lnTo>
                    <a:pt x="62325" y="24926"/>
                  </a:lnTo>
                  <a:lnTo>
                    <a:pt x="61751" y="26360"/>
                  </a:lnTo>
                  <a:lnTo>
                    <a:pt x="61452" y="28077"/>
                  </a:lnTo>
                  <a:lnTo>
                    <a:pt x="61165" y="29794"/>
                  </a:lnTo>
                  <a:lnTo>
                    <a:pt x="61165" y="31510"/>
                  </a:lnTo>
                  <a:lnTo>
                    <a:pt x="61165" y="32945"/>
                  </a:lnTo>
                  <a:lnTo>
                    <a:pt x="63784" y="46690"/>
                  </a:lnTo>
                  <a:lnTo>
                    <a:pt x="63784" y="46690"/>
                  </a:lnTo>
                  <a:lnTo>
                    <a:pt x="64370" y="48689"/>
                  </a:lnTo>
                  <a:lnTo>
                    <a:pt x="1757" y="110264"/>
                  </a:lnTo>
                  <a:lnTo>
                    <a:pt x="1757" y="110264"/>
                  </a:lnTo>
                  <a:lnTo>
                    <a:pt x="872" y="111122"/>
                  </a:lnTo>
                  <a:lnTo>
                    <a:pt x="298" y="112263"/>
                  </a:lnTo>
                  <a:lnTo>
                    <a:pt x="0" y="113403"/>
                  </a:lnTo>
                  <a:lnTo>
                    <a:pt x="0" y="114262"/>
                  </a:lnTo>
                  <a:lnTo>
                    <a:pt x="0" y="115414"/>
                  </a:lnTo>
                  <a:lnTo>
                    <a:pt x="298" y="116554"/>
                  </a:lnTo>
                  <a:lnTo>
                    <a:pt x="872" y="117413"/>
                  </a:lnTo>
                  <a:lnTo>
                    <a:pt x="1757" y="118271"/>
                  </a:lnTo>
                  <a:lnTo>
                    <a:pt x="1757" y="118271"/>
                  </a:lnTo>
                  <a:lnTo>
                    <a:pt x="2630" y="119141"/>
                  </a:lnTo>
                  <a:lnTo>
                    <a:pt x="3503" y="119706"/>
                  </a:lnTo>
                  <a:lnTo>
                    <a:pt x="4663" y="120000"/>
                  </a:lnTo>
                  <a:lnTo>
                    <a:pt x="5835" y="120000"/>
                  </a:lnTo>
                  <a:lnTo>
                    <a:pt x="5835" y="120000"/>
                  </a:lnTo>
                  <a:lnTo>
                    <a:pt x="6995" y="120000"/>
                  </a:lnTo>
                  <a:lnTo>
                    <a:pt x="7868" y="119706"/>
                  </a:lnTo>
                  <a:lnTo>
                    <a:pt x="9028" y="119141"/>
                  </a:lnTo>
                  <a:lnTo>
                    <a:pt x="9901" y="118271"/>
                  </a:lnTo>
                  <a:lnTo>
                    <a:pt x="73985" y="55567"/>
                  </a:lnTo>
                  <a:lnTo>
                    <a:pt x="86505" y="57566"/>
                  </a:lnTo>
                  <a:lnTo>
                    <a:pt x="86505" y="57566"/>
                  </a:lnTo>
                  <a:lnTo>
                    <a:pt x="87964" y="57860"/>
                  </a:lnTo>
                  <a:lnTo>
                    <a:pt x="89710" y="57860"/>
                  </a:lnTo>
                  <a:lnTo>
                    <a:pt x="91168" y="57566"/>
                  </a:lnTo>
                  <a:lnTo>
                    <a:pt x="92914" y="57001"/>
                  </a:lnTo>
                  <a:lnTo>
                    <a:pt x="94660" y="56425"/>
                  </a:lnTo>
                  <a:lnTo>
                    <a:pt x="96119" y="55849"/>
                  </a:lnTo>
                  <a:lnTo>
                    <a:pt x="97566" y="54991"/>
                  </a:lnTo>
                  <a:lnTo>
                    <a:pt x="98738" y="53850"/>
                  </a:lnTo>
                  <a:lnTo>
                    <a:pt x="118254" y="34661"/>
                  </a:lnTo>
                  <a:lnTo>
                    <a:pt x="118254" y="34661"/>
                  </a:lnTo>
                  <a:lnTo>
                    <a:pt x="119127" y="33803"/>
                  </a:lnTo>
                  <a:lnTo>
                    <a:pt x="119701" y="32651"/>
                  </a:lnTo>
                  <a:lnTo>
                    <a:pt x="120000" y="31793"/>
                  </a:lnTo>
                  <a:lnTo>
                    <a:pt x="119701" y="30652"/>
                  </a:lnTo>
                  <a:lnTo>
                    <a:pt x="119414" y="30076"/>
                  </a:lnTo>
                  <a:lnTo>
                    <a:pt x="118541" y="29218"/>
                  </a:lnTo>
                  <a:lnTo>
                    <a:pt x="117369" y="28641"/>
                  </a:lnTo>
                  <a:lnTo>
                    <a:pt x="116209" y="28359"/>
                  </a:lnTo>
                  <a:lnTo>
                    <a:pt x="116209" y="28359"/>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pic>
        <p:nvPicPr>
          <p:cNvPr id="218" name="Shape 86"/>
          <p:cNvPicPr preferRelativeResize="0"/>
          <p:nvPr/>
        </p:nvPicPr>
        <p:blipFill rotWithShape="1">
          <a:blip r:embed="rId4">
            <a:alphaModFix/>
          </a:blip>
          <a:srcRect/>
          <a:stretch/>
        </p:blipFill>
        <p:spPr>
          <a:xfrm>
            <a:off x="3074939" y="3368150"/>
            <a:ext cx="310923" cy="371887"/>
          </a:xfrm>
          <a:prstGeom prst="rect">
            <a:avLst/>
          </a:prstGeom>
          <a:noFill/>
          <a:ln>
            <a:noFill/>
          </a:ln>
        </p:spPr>
      </p:pic>
      <p:sp>
        <p:nvSpPr>
          <p:cNvPr id="219" name="Shape 203"/>
          <p:cNvSpPr/>
          <p:nvPr/>
        </p:nvSpPr>
        <p:spPr>
          <a:xfrm>
            <a:off x="3725666" y="2379013"/>
            <a:ext cx="415649" cy="423188"/>
          </a:xfrm>
          <a:custGeom>
            <a:avLst/>
            <a:gdLst/>
            <a:ahLst/>
            <a:cxnLst/>
            <a:rect l="0" t="0" r="0" b="0"/>
            <a:pathLst>
              <a:path w="120000" h="120000" extrusionOk="0">
                <a:moveTo>
                  <a:pt x="62358" y="3652"/>
                </a:moveTo>
                <a:lnTo>
                  <a:pt x="65853" y="7475"/>
                </a:lnTo>
                <a:lnTo>
                  <a:pt x="69342" y="11478"/>
                </a:lnTo>
                <a:lnTo>
                  <a:pt x="71962" y="14780"/>
                </a:lnTo>
                <a:lnTo>
                  <a:pt x="73190" y="16524"/>
                </a:lnTo>
                <a:lnTo>
                  <a:pt x="74582" y="18089"/>
                </a:lnTo>
                <a:lnTo>
                  <a:pt x="75982" y="19304"/>
                </a:lnTo>
                <a:lnTo>
                  <a:pt x="77382" y="20519"/>
                </a:lnTo>
                <a:lnTo>
                  <a:pt x="79126" y="21219"/>
                </a:lnTo>
                <a:lnTo>
                  <a:pt x="80698" y="21741"/>
                </a:lnTo>
                <a:lnTo>
                  <a:pt x="82443" y="21913"/>
                </a:lnTo>
                <a:lnTo>
                  <a:pt x="84194" y="21741"/>
                </a:lnTo>
                <a:lnTo>
                  <a:pt x="85938" y="21219"/>
                </a:lnTo>
                <a:lnTo>
                  <a:pt x="87683" y="20347"/>
                </a:lnTo>
                <a:lnTo>
                  <a:pt x="88558" y="19654"/>
                </a:lnTo>
                <a:lnTo>
                  <a:pt x="89255" y="18954"/>
                </a:lnTo>
                <a:lnTo>
                  <a:pt x="90482" y="17388"/>
                </a:lnTo>
                <a:lnTo>
                  <a:pt x="91351" y="15652"/>
                </a:lnTo>
                <a:lnTo>
                  <a:pt x="92054" y="13736"/>
                </a:lnTo>
                <a:lnTo>
                  <a:pt x="92751" y="12000"/>
                </a:lnTo>
                <a:lnTo>
                  <a:pt x="93626" y="10084"/>
                </a:lnTo>
                <a:lnTo>
                  <a:pt x="94495" y="8347"/>
                </a:lnTo>
                <a:lnTo>
                  <a:pt x="95722" y="6954"/>
                </a:lnTo>
                <a:lnTo>
                  <a:pt x="96591" y="6089"/>
                </a:lnTo>
                <a:lnTo>
                  <a:pt x="97639" y="5567"/>
                </a:lnTo>
                <a:lnTo>
                  <a:pt x="98515" y="5045"/>
                </a:lnTo>
                <a:lnTo>
                  <a:pt x="99563" y="4695"/>
                </a:lnTo>
                <a:lnTo>
                  <a:pt x="100431" y="4345"/>
                </a:lnTo>
                <a:lnTo>
                  <a:pt x="101479" y="4173"/>
                </a:lnTo>
                <a:lnTo>
                  <a:pt x="102527" y="4173"/>
                </a:lnTo>
                <a:lnTo>
                  <a:pt x="103576" y="4345"/>
                </a:lnTo>
                <a:lnTo>
                  <a:pt x="105672" y="4867"/>
                </a:lnTo>
                <a:lnTo>
                  <a:pt x="107595" y="5567"/>
                </a:lnTo>
                <a:lnTo>
                  <a:pt x="109340" y="6782"/>
                </a:lnTo>
                <a:lnTo>
                  <a:pt x="110912" y="7997"/>
                </a:lnTo>
                <a:lnTo>
                  <a:pt x="110567" y="8347"/>
                </a:lnTo>
                <a:lnTo>
                  <a:pt x="110215" y="8698"/>
                </a:lnTo>
                <a:lnTo>
                  <a:pt x="110215" y="9041"/>
                </a:lnTo>
                <a:lnTo>
                  <a:pt x="110215" y="9391"/>
                </a:lnTo>
                <a:lnTo>
                  <a:pt x="110567" y="9741"/>
                </a:lnTo>
                <a:lnTo>
                  <a:pt x="112312" y="9741"/>
                </a:lnTo>
                <a:lnTo>
                  <a:pt x="112484" y="9913"/>
                </a:lnTo>
                <a:lnTo>
                  <a:pt x="113187" y="10956"/>
                </a:lnTo>
                <a:lnTo>
                  <a:pt x="112312" y="11128"/>
                </a:lnTo>
                <a:lnTo>
                  <a:pt x="111263" y="11478"/>
                </a:lnTo>
                <a:lnTo>
                  <a:pt x="110739" y="11649"/>
                </a:lnTo>
                <a:lnTo>
                  <a:pt x="110388" y="12171"/>
                </a:lnTo>
                <a:lnTo>
                  <a:pt x="110215" y="12521"/>
                </a:lnTo>
                <a:lnTo>
                  <a:pt x="110388" y="12871"/>
                </a:lnTo>
                <a:lnTo>
                  <a:pt x="110912" y="13043"/>
                </a:lnTo>
                <a:lnTo>
                  <a:pt x="111263" y="13215"/>
                </a:lnTo>
                <a:lnTo>
                  <a:pt x="112312" y="13393"/>
                </a:lnTo>
                <a:lnTo>
                  <a:pt x="114235" y="13393"/>
                </a:lnTo>
                <a:lnTo>
                  <a:pt x="114932" y="14780"/>
                </a:lnTo>
                <a:lnTo>
                  <a:pt x="113711" y="14608"/>
                </a:lnTo>
                <a:lnTo>
                  <a:pt x="112663" y="14608"/>
                </a:lnTo>
                <a:lnTo>
                  <a:pt x="111788" y="14780"/>
                </a:lnTo>
                <a:lnTo>
                  <a:pt x="110912" y="15301"/>
                </a:lnTo>
                <a:lnTo>
                  <a:pt x="110739" y="15301"/>
                </a:lnTo>
                <a:lnTo>
                  <a:pt x="110912" y="15480"/>
                </a:lnTo>
                <a:lnTo>
                  <a:pt x="111263" y="16002"/>
                </a:lnTo>
                <a:lnTo>
                  <a:pt x="111788" y="16345"/>
                </a:lnTo>
                <a:lnTo>
                  <a:pt x="113008" y="16867"/>
                </a:lnTo>
                <a:lnTo>
                  <a:pt x="115456" y="17567"/>
                </a:lnTo>
                <a:lnTo>
                  <a:pt x="115456" y="18954"/>
                </a:lnTo>
                <a:lnTo>
                  <a:pt x="115283" y="20176"/>
                </a:lnTo>
                <a:lnTo>
                  <a:pt x="112312" y="19475"/>
                </a:lnTo>
                <a:lnTo>
                  <a:pt x="110739" y="18954"/>
                </a:lnTo>
                <a:lnTo>
                  <a:pt x="110043" y="18782"/>
                </a:lnTo>
                <a:lnTo>
                  <a:pt x="108995" y="18782"/>
                </a:lnTo>
                <a:lnTo>
                  <a:pt x="108995" y="18954"/>
                </a:lnTo>
                <a:lnTo>
                  <a:pt x="109691" y="19654"/>
                </a:lnTo>
                <a:lnTo>
                  <a:pt x="110388" y="20347"/>
                </a:lnTo>
                <a:lnTo>
                  <a:pt x="112139" y="21391"/>
                </a:lnTo>
                <a:lnTo>
                  <a:pt x="113187" y="22084"/>
                </a:lnTo>
                <a:lnTo>
                  <a:pt x="114580" y="22434"/>
                </a:lnTo>
                <a:lnTo>
                  <a:pt x="113711" y="23649"/>
                </a:lnTo>
                <a:lnTo>
                  <a:pt x="113187" y="24350"/>
                </a:lnTo>
                <a:lnTo>
                  <a:pt x="112484" y="23828"/>
                </a:lnTo>
                <a:lnTo>
                  <a:pt x="111788" y="23478"/>
                </a:lnTo>
                <a:lnTo>
                  <a:pt x="110388" y="22956"/>
                </a:lnTo>
                <a:lnTo>
                  <a:pt x="107595" y="21562"/>
                </a:lnTo>
                <a:lnTo>
                  <a:pt x="106196" y="21041"/>
                </a:lnTo>
                <a:lnTo>
                  <a:pt x="104803" y="20698"/>
                </a:lnTo>
                <a:lnTo>
                  <a:pt x="104624" y="20698"/>
                </a:lnTo>
                <a:lnTo>
                  <a:pt x="104624" y="20869"/>
                </a:lnTo>
                <a:lnTo>
                  <a:pt x="105327" y="22084"/>
                </a:lnTo>
                <a:lnTo>
                  <a:pt x="106375" y="23128"/>
                </a:lnTo>
                <a:lnTo>
                  <a:pt x="107423" y="24000"/>
                </a:lnTo>
                <a:lnTo>
                  <a:pt x="108643" y="24693"/>
                </a:lnTo>
                <a:lnTo>
                  <a:pt x="110739" y="25915"/>
                </a:lnTo>
                <a:lnTo>
                  <a:pt x="108292" y="26780"/>
                </a:lnTo>
                <a:lnTo>
                  <a:pt x="107595" y="26258"/>
                </a:lnTo>
                <a:lnTo>
                  <a:pt x="106720" y="26086"/>
                </a:lnTo>
                <a:lnTo>
                  <a:pt x="106023" y="25736"/>
                </a:lnTo>
                <a:lnTo>
                  <a:pt x="105327" y="25215"/>
                </a:lnTo>
                <a:lnTo>
                  <a:pt x="104279" y="24350"/>
                </a:lnTo>
                <a:lnTo>
                  <a:pt x="103576" y="24000"/>
                </a:lnTo>
                <a:lnTo>
                  <a:pt x="102879" y="23828"/>
                </a:lnTo>
                <a:lnTo>
                  <a:pt x="102707" y="23828"/>
                </a:lnTo>
                <a:lnTo>
                  <a:pt x="102355" y="24000"/>
                </a:lnTo>
                <a:lnTo>
                  <a:pt x="102183" y="24521"/>
                </a:lnTo>
                <a:lnTo>
                  <a:pt x="102355" y="25215"/>
                </a:lnTo>
                <a:lnTo>
                  <a:pt x="102707" y="26086"/>
                </a:lnTo>
                <a:lnTo>
                  <a:pt x="103927" y="27480"/>
                </a:lnTo>
                <a:lnTo>
                  <a:pt x="104451" y="28002"/>
                </a:lnTo>
                <a:lnTo>
                  <a:pt x="102707" y="28695"/>
                </a:lnTo>
                <a:lnTo>
                  <a:pt x="101831" y="28173"/>
                </a:lnTo>
                <a:lnTo>
                  <a:pt x="100955" y="27823"/>
                </a:lnTo>
                <a:lnTo>
                  <a:pt x="100611" y="27652"/>
                </a:lnTo>
                <a:lnTo>
                  <a:pt x="100087" y="27480"/>
                </a:lnTo>
                <a:lnTo>
                  <a:pt x="99907" y="27652"/>
                </a:lnTo>
                <a:lnTo>
                  <a:pt x="99735" y="27823"/>
                </a:lnTo>
                <a:lnTo>
                  <a:pt x="99735" y="28345"/>
                </a:lnTo>
                <a:lnTo>
                  <a:pt x="99907" y="28867"/>
                </a:lnTo>
                <a:lnTo>
                  <a:pt x="100431" y="29739"/>
                </a:lnTo>
                <a:lnTo>
                  <a:pt x="100783" y="30089"/>
                </a:lnTo>
                <a:lnTo>
                  <a:pt x="100259" y="30611"/>
                </a:lnTo>
                <a:lnTo>
                  <a:pt x="99563" y="31475"/>
                </a:lnTo>
                <a:lnTo>
                  <a:pt x="99383" y="30954"/>
                </a:lnTo>
                <a:lnTo>
                  <a:pt x="99039" y="30260"/>
                </a:lnTo>
                <a:lnTo>
                  <a:pt x="98515" y="29739"/>
                </a:lnTo>
                <a:lnTo>
                  <a:pt x="97991" y="29739"/>
                </a:lnTo>
                <a:lnTo>
                  <a:pt x="97811" y="30260"/>
                </a:lnTo>
                <a:lnTo>
                  <a:pt x="97639" y="30611"/>
                </a:lnTo>
                <a:lnTo>
                  <a:pt x="97639" y="31304"/>
                </a:lnTo>
                <a:lnTo>
                  <a:pt x="97639" y="31647"/>
                </a:lnTo>
                <a:lnTo>
                  <a:pt x="98163" y="32519"/>
                </a:lnTo>
                <a:lnTo>
                  <a:pt x="98687" y="33212"/>
                </a:lnTo>
                <a:lnTo>
                  <a:pt x="98335" y="34606"/>
                </a:lnTo>
                <a:lnTo>
                  <a:pt x="98163" y="36000"/>
                </a:lnTo>
                <a:lnTo>
                  <a:pt x="98335" y="37386"/>
                </a:lnTo>
                <a:lnTo>
                  <a:pt x="98515" y="38780"/>
                </a:lnTo>
                <a:lnTo>
                  <a:pt x="99039" y="40173"/>
                </a:lnTo>
                <a:lnTo>
                  <a:pt x="99563" y="41560"/>
                </a:lnTo>
                <a:lnTo>
                  <a:pt x="100259" y="42782"/>
                </a:lnTo>
                <a:lnTo>
                  <a:pt x="101135" y="43826"/>
                </a:lnTo>
                <a:lnTo>
                  <a:pt x="102707" y="45391"/>
                </a:lnTo>
                <a:lnTo>
                  <a:pt x="104279" y="46956"/>
                </a:lnTo>
                <a:lnTo>
                  <a:pt x="105851" y="48343"/>
                </a:lnTo>
                <a:lnTo>
                  <a:pt x="107423" y="49908"/>
                </a:lnTo>
                <a:lnTo>
                  <a:pt x="111960" y="54603"/>
                </a:lnTo>
                <a:lnTo>
                  <a:pt x="114235" y="57041"/>
                </a:lnTo>
                <a:lnTo>
                  <a:pt x="116676" y="59128"/>
                </a:lnTo>
                <a:lnTo>
                  <a:pt x="116855" y="59299"/>
                </a:lnTo>
                <a:lnTo>
                  <a:pt x="116504" y="60343"/>
                </a:lnTo>
                <a:lnTo>
                  <a:pt x="115807" y="59649"/>
                </a:lnTo>
                <a:lnTo>
                  <a:pt x="115104" y="58956"/>
                </a:lnTo>
                <a:lnTo>
                  <a:pt x="113187" y="57734"/>
                </a:lnTo>
                <a:lnTo>
                  <a:pt x="111788" y="57041"/>
                </a:lnTo>
                <a:lnTo>
                  <a:pt x="110388" y="56347"/>
                </a:lnTo>
                <a:lnTo>
                  <a:pt x="108816" y="55826"/>
                </a:lnTo>
                <a:lnTo>
                  <a:pt x="107244" y="55304"/>
                </a:lnTo>
                <a:lnTo>
                  <a:pt x="106899" y="55475"/>
                </a:lnTo>
                <a:lnTo>
                  <a:pt x="106899" y="55647"/>
                </a:lnTo>
                <a:lnTo>
                  <a:pt x="107768" y="56690"/>
                </a:lnTo>
                <a:lnTo>
                  <a:pt x="108816" y="57734"/>
                </a:lnTo>
                <a:lnTo>
                  <a:pt x="111091" y="59299"/>
                </a:lnTo>
                <a:lnTo>
                  <a:pt x="112663" y="60521"/>
                </a:lnTo>
                <a:lnTo>
                  <a:pt x="114056" y="61565"/>
                </a:lnTo>
                <a:lnTo>
                  <a:pt x="114759" y="62086"/>
                </a:lnTo>
                <a:lnTo>
                  <a:pt x="115283" y="62258"/>
                </a:lnTo>
                <a:lnTo>
                  <a:pt x="113884" y="64345"/>
                </a:lnTo>
                <a:lnTo>
                  <a:pt x="113532" y="64867"/>
                </a:lnTo>
                <a:lnTo>
                  <a:pt x="113532" y="64695"/>
                </a:lnTo>
                <a:lnTo>
                  <a:pt x="113187" y="63995"/>
                </a:lnTo>
                <a:lnTo>
                  <a:pt x="112663" y="63473"/>
                </a:lnTo>
                <a:lnTo>
                  <a:pt x="111960" y="63130"/>
                </a:lnTo>
                <a:lnTo>
                  <a:pt x="111436" y="62780"/>
                </a:lnTo>
                <a:lnTo>
                  <a:pt x="108643" y="61565"/>
                </a:lnTo>
                <a:lnTo>
                  <a:pt x="107071" y="60864"/>
                </a:lnTo>
                <a:lnTo>
                  <a:pt x="105672" y="60000"/>
                </a:lnTo>
                <a:lnTo>
                  <a:pt x="104279" y="59128"/>
                </a:lnTo>
                <a:lnTo>
                  <a:pt x="102879" y="58434"/>
                </a:lnTo>
                <a:lnTo>
                  <a:pt x="102527" y="58434"/>
                </a:lnTo>
                <a:lnTo>
                  <a:pt x="102527" y="58606"/>
                </a:lnTo>
                <a:lnTo>
                  <a:pt x="102355" y="58956"/>
                </a:lnTo>
                <a:lnTo>
                  <a:pt x="102707" y="59649"/>
                </a:lnTo>
                <a:lnTo>
                  <a:pt x="103051" y="60171"/>
                </a:lnTo>
                <a:lnTo>
                  <a:pt x="104279" y="61386"/>
                </a:lnTo>
                <a:lnTo>
                  <a:pt x="105672" y="62430"/>
                </a:lnTo>
                <a:lnTo>
                  <a:pt x="106899" y="63130"/>
                </a:lnTo>
                <a:lnTo>
                  <a:pt x="108292" y="63995"/>
                </a:lnTo>
                <a:lnTo>
                  <a:pt x="109864" y="64867"/>
                </a:lnTo>
                <a:lnTo>
                  <a:pt x="110739" y="65038"/>
                </a:lnTo>
                <a:lnTo>
                  <a:pt x="111615" y="65388"/>
                </a:lnTo>
                <a:lnTo>
                  <a:pt x="113008" y="65388"/>
                </a:lnTo>
                <a:lnTo>
                  <a:pt x="113187" y="65217"/>
                </a:lnTo>
                <a:lnTo>
                  <a:pt x="110912" y="68519"/>
                </a:lnTo>
                <a:lnTo>
                  <a:pt x="110043" y="67826"/>
                </a:lnTo>
                <a:lnTo>
                  <a:pt x="109167" y="67304"/>
                </a:lnTo>
                <a:lnTo>
                  <a:pt x="107423" y="66082"/>
                </a:lnTo>
                <a:lnTo>
                  <a:pt x="105851" y="65038"/>
                </a:lnTo>
                <a:lnTo>
                  <a:pt x="104100" y="63995"/>
                </a:lnTo>
                <a:lnTo>
                  <a:pt x="103231" y="63473"/>
                </a:lnTo>
                <a:lnTo>
                  <a:pt x="102183" y="63130"/>
                </a:lnTo>
                <a:lnTo>
                  <a:pt x="101307" y="62951"/>
                </a:lnTo>
                <a:lnTo>
                  <a:pt x="100431" y="62951"/>
                </a:lnTo>
                <a:lnTo>
                  <a:pt x="100087" y="63130"/>
                </a:lnTo>
                <a:lnTo>
                  <a:pt x="100087" y="63301"/>
                </a:lnTo>
                <a:lnTo>
                  <a:pt x="100611" y="63995"/>
                </a:lnTo>
                <a:lnTo>
                  <a:pt x="101135" y="64695"/>
                </a:lnTo>
                <a:lnTo>
                  <a:pt x="102527" y="65910"/>
                </a:lnTo>
                <a:lnTo>
                  <a:pt x="105327" y="67997"/>
                </a:lnTo>
                <a:lnTo>
                  <a:pt x="107071" y="69391"/>
                </a:lnTo>
                <a:lnTo>
                  <a:pt x="108119" y="70084"/>
                </a:lnTo>
                <a:lnTo>
                  <a:pt x="109167" y="70777"/>
                </a:lnTo>
                <a:lnTo>
                  <a:pt x="108292" y="71821"/>
                </a:lnTo>
                <a:lnTo>
                  <a:pt x="107768" y="72343"/>
                </a:lnTo>
                <a:lnTo>
                  <a:pt x="106547" y="71478"/>
                </a:lnTo>
                <a:lnTo>
                  <a:pt x="105672" y="70956"/>
                </a:lnTo>
                <a:lnTo>
                  <a:pt x="103403" y="69913"/>
                </a:lnTo>
                <a:lnTo>
                  <a:pt x="101135" y="68869"/>
                </a:lnTo>
                <a:lnTo>
                  <a:pt x="100087" y="68169"/>
                </a:lnTo>
                <a:lnTo>
                  <a:pt x="99039" y="67475"/>
                </a:lnTo>
                <a:lnTo>
                  <a:pt x="98335" y="66603"/>
                </a:lnTo>
                <a:lnTo>
                  <a:pt x="97811" y="65388"/>
                </a:lnTo>
                <a:lnTo>
                  <a:pt x="97467" y="65388"/>
                </a:lnTo>
                <a:lnTo>
                  <a:pt x="97294" y="66432"/>
                </a:lnTo>
                <a:lnTo>
                  <a:pt x="97467" y="67125"/>
                </a:lnTo>
                <a:lnTo>
                  <a:pt x="97639" y="67997"/>
                </a:lnTo>
                <a:lnTo>
                  <a:pt x="97991" y="68690"/>
                </a:lnTo>
                <a:lnTo>
                  <a:pt x="98515" y="69391"/>
                </a:lnTo>
                <a:lnTo>
                  <a:pt x="99039" y="69913"/>
                </a:lnTo>
                <a:lnTo>
                  <a:pt x="100431" y="71128"/>
                </a:lnTo>
                <a:lnTo>
                  <a:pt x="102527" y="72343"/>
                </a:lnTo>
                <a:lnTo>
                  <a:pt x="104803" y="73386"/>
                </a:lnTo>
                <a:lnTo>
                  <a:pt x="105851" y="74258"/>
                </a:lnTo>
                <a:lnTo>
                  <a:pt x="104451" y="75130"/>
                </a:lnTo>
                <a:lnTo>
                  <a:pt x="103051" y="75995"/>
                </a:lnTo>
                <a:lnTo>
                  <a:pt x="102355" y="75130"/>
                </a:lnTo>
                <a:lnTo>
                  <a:pt x="101479" y="74430"/>
                </a:lnTo>
                <a:lnTo>
                  <a:pt x="99735" y="73215"/>
                </a:lnTo>
                <a:lnTo>
                  <a:pt x="98515" y="72343"/>
                </a:lnTo>
                <a:lnTo>
                  <a:pt x="97467" y="71299"/>
                </a:lnTo>
                <a:lnTo>
                  <a:pt x="96591" y="70434"/>
                </a:lnTo>
                <a:lnTo>
                  <a:pt x="96246" y="69913"/>
                </a:lnTo>
                <a:lnTo>
                  <a:pt x="95895" y="69562"/>
                </a:lnTo>
                <a:lnTo>
                  <a:pt x="95543" y="69562"/>
                </a:lnTo>
                <a:lnTo>
                  <a:pt x="95371" y="69734"/>
                </a:lnTo>
                <a:lnTo>
                  <a:pt x="95198" y="70256"/>
                </a:lnTo>
                <a:lnTo>
                  <a:pt x="95198" y="70956"/>
                </a:lnTo>
                <a:lnTo>
                  <a:pt x="95198" y="71478"/>
                </a:lnTo>
                <a:lnTo>
                  <a:pt x="95543" y="72171"/>
                </a:lnTo>
                <a:lnTo>
                  <a:pt x="96246" y="73215"/>
                </a:lnTo>
                <a:lnTo>
                  <a:pt x="97115" y="74258"/>
                </a:lnTo>
                <a:lnTo>
                  <a:pt x="98335" y="75301"/>
                </a:lnTo>
                <a:lnTo>
                  <a:pt x="99735" y="76345"/>
                </a:lnTo>
                <a:lnTo>
                  <a:pt x="100431" y="77038"/>
                </a:lnTo>
                <a:lnTo>
                  <a:pt x="99735" y="77388"/>
                </a:lnTo>
                <a:lnTo>
                  <a:pt x="97467" y="77388"/>
                </a:lnTo>
                <a:lnTo>
                  <a:pt x="96943" y="77217"/>
                </a:lnTo>
                <a:lnTo>
                  <a:pt x="95722" y="76516"/>
                </a:lnTo>
                <a:lnTo>
                  <a:pt x="94847" y="75473"/>
                </a:lnTo>
                <a:lnTo>
                  <a:pt x="94150" y="74430"/>
                </a:lnTo>
                <a:lnTo>
                  <a:pt x="93447" y="73215"/>
                </a:lnTo>
                <a:lnTo>
                  <a:pt x="92399" y="70606"/>
                </a:lnTo>
                <a:lnTo>
                  <a:pt x="91703" y="68869"/>
                </a:lnTo>
                <a:lnTo>
                  <a:pt x="90827" y="67125"/>
                </a:lnTo>
                <a:lnTo>
                  <a:pt x="89958" y="65560"/>
                </a:lnTo>
                <a:lnTo>
                  <a:pt x="88910" y="64173"/>
                </a:lnTo>
                <a:lnTo>
                  <a:pt x="87683" y="62951"/>
                </a:lnTo>
                <a:lnTo>
                  <a:pt x="86290" y="61908"/>
                </a:lnTo>
                <a:lnTo>
                  <a:pt x="84539" y="61215"/>
                </a:lnTo>
                <a:lnTo>
                  <a:pt x="82622" y="60521"/>
                </a:lnTo>
                <a:lnTo>
                  <a:pt x="80526" y="60343"/>
                </a:lnTo>
                <a:lnTo>
                  <a:pt x="78430" y="60343"/>
                </a:lnTo>
                <a:lnTo>
                  <a:pt x="76334" y="60693"/>
                </a:lnTo>
                <a:lnTo>
                  <a:pt x="74410" y="61386"/>
                </a:lnTo>
                <a:lnTo>
                  <a:pt x="72486" y="62086"/>
                </a:lnTo>
                <a:lnTo>
                  <a:pt x="70742" y="63130"/>
                </a:lnTo>
                <a:lnTo>
                  <a:pt x="68998" y="64516"/>
                </a:lnTo>
                <a:lnTo>
                  <a:pt x="67425" y="65739"/>
                </a:lnTo>
                <a:lnTo>
                  <a:pt x="66026" y="67125"/>
                </a:lnTo>
                <a:lnTo>
                  <a:pt x="64805" y="68690"/>
                </a:lnTo>
                <a:lnTo>
                  <a:pt x="63930" y="70434"/>
                </a:lnTo>
                <a:lnTo>
                  <a:pt x="63054" y="72343"/>
                </a:lnTo>
                <a:lnTo>
                  <a:pt x="62530" y="74086"/>
                </a:lnTo>
                <a:lnTo>
                  <a:pt x="62185" y="75995"/>
                </a:lnTo>
                <a:lnTo>
                  <a:pt x="62006" y="78082"/>
                </a:lnTo>
                <a:lnTo>
                  <a:pt x="62185" y="79997"/>
                </a:lnTo>
                <a:lnTo>
                  <a:pt x="62709" y="81913"/>
                </a:lnTo>
                <a:lnTo>
                  <a:pt x="63406" y="83478"/>
                </a:lnTo>
                <a:lnTo>
                  <a:pt x="64281" y="84864"/>
                </a:lnTo>
                <a:lnTo>
                  <a:pt x="65329" y="86086"/>
                </a:lnTo>
                <a:lnTo>
                  <a:pt x="66722" y="87130"/>
                </a:lnTo>
                <a:lnTo>
                  <a:pt x="68294" y="87995"/>
                </a:lnTo>
                <a:lnTo>
                  <a:pt x="69866" y="88688"/>
                </a:lnTo>
                <a:lnTo>
                  <a:pt x="71790" y="89388"/>
                </a:lnTo>
                <a:lnTo>
                  <a:pt x="73362" y="89910"/>
                </a:lnTo>
                <a:lnTo>
                  <a:pt x="75106" y="90603"/>
                </a:lnTo>
                <a:lnTo>
                  <a:pt x="76506" y="91475"/>
                </a:lnTo>
                <a:lnTo>
                  <a:pt x="77030" y="91997"/>
                </a:lnTo>
                <a:lnTo>
                  <a:pt x="77554" y="92690"/>
                </a:lnTo>
                <a:lnTo>
                  <a:pt x="77382" y="92690"/>
                </a:lnTo>
                <a:lnTo>
                  <a:pt x="75630" y="92340"/>
                </a:lnTo>
                <a:lnTo>
                  <a:pt x="74058" y="91997"/>
                </a:lnTo>
                <a:lnTo>
                  <a:pt x="72486" y="91818"/>
                </a:lnTo>
                <a:lnTo>
                  <a:pt x="70742" y="91818"/>
                </a:lnTo>
                <a:lnTo>
                  <a:pt x="70570" y="91997"/>
                </a:lnTo>
                <a:lnTo>
                  <a:pt x="70570" y="92169"/>
                </a:lnTo>
                <a:lnTo>
                  <a:pt x="70570" y="92340"/>
                </a:lnTo>
                <a:lnTo>
                  <a:pt x="70570" y="92519"/>
                </a:lnTo>
                <a:lnTo>
                  <a:pt x="73886" y="93905"/>
                </a:lnTo>
                <a:lnTo>
                  <a:pt x="76154" y="94949"/>
                </a:lnTo>
                <a:lnTo>
                  <a:pt x="77382" y="95299"/>
                </a:lnTo>
                <a:lnTo>
                  <a:pt x="78430" y="95471"/>
                </a:lnTo>
                <a:lnTo>
                  <a:pt x="78250" y="96514"/>
                </a:lnTo>
                <a:lnTo>
                  <a:pt x="78078" y="97558"/>
                </a:lnTo>
                <a:lnTo>
                  <a:pt x="76334" y="97215"/>
                </a:lnTo>
                <a:lnTo>
                  <a:pt x="74410" y="97036"/>
                </a:lnTo>
                <a:lnTo>
                  <a:pt x="72486" y="96514"/>
                </a:lnTo>
                <a:lnTo>
                  <a:pt x="70914" y="95649"/>
                </a:lnTo>
                <a:lnTo>
                  <a:pt x="70742" y="95821"/>
                </a:lnTo>
                <a:lnTo>
                  <a:pt x="70570" y="95992"/>
                </a:lnTo>
                <a:lnTo>
                  <a:pt x="71962" y="97558"/>
                </a:lnTo>
                <a:lnTo>
                  <a:pt x="72666" y="98258"/>
                </a:lnTo>
                <a:lnTo>
                  <a:pt x="73714" y="98780"/>
                </a:lnTo>
                <a:lnTo>
                  <a:pt x="75458" y="99473"/>
                </a:lnTo>
                <a:lnTo>
                  <a:pt x="77382" y="99995"/>
                </a:lnTo>
                <a:lnTo>
                  <a:pt x="76154" y="102082"/>
                </a:lnTo>
                <a:lnTo>
                  <a:pt x="71438" y="100867"/>
                </a:lnTo>
                <a:lnTo>
                  <a:pt x="68122" y="99823"/>
                </a:lnTo>
                <a:lnTo>
                  <a:pt x="66550" y="99301"/>
                </a:lnTo>
                <a:lnTo>
                  <a:pt x="64805" y="98951"/>
                </a:lnTo>
                <a:lnTo>
                  <a:pt x="64626" y="99123"/>
                </a:lnTo>
                <a:lnTo>
                  <a:pt x="64454" y="99123"/>
                </a:lnTo>
                <a:lnTo>
                  <a:pt x="64281" y="99473"/>
                </a:lnTo>
                <a:lnTo>
                  <a:pt x="64454" y="99645"/>
                </a:lnTo>
                <a:lnTo>
                  <a:pt x="66550" y="101038"/>
                </a:lnTo>
                <a:lnTo>
                  <a:pt x="68818" y="102603"/>
                </a:lnTo>
                <a:lnTo>
                  <a:pt x="71438" y="103818"/>
                </a:lnTo>
                <a:lnTo>
                  <a:pt x="72838" y="104340"/>
                </a:lnTo>
                <a:lnTo>
                  <a:pt x="74058" y="104690"/>
                </a:lnTo>
                <a:lnTo>
                  <a:pt x="72314" y="106606"/>
                </a:lnTo>
                <a:lnTo>
                  <a:pt x="70742" y="106256"/>
                </a:lnTo>
                <a:lnTo>
                  <a:pt x="69522" y="106256"/>
                </a:lnTo>
                <a:lnTo>
                  <a:pt x="67425" y="105905"/>
                </a:lnTo>
                <a:lnTo>
                  <a:pt x="65329" y="105212"/>
                </a:lnTo>
                <a:lnTo>
                  <a:pt x="63233" y="104340"/>
                </a:lnTo>
                <a:lnTo>
                  <a:pt x="61310" y="103125"/>
                </a:lnTo>
                <a:lnTo>
                  <a:pt x="61137" y="103125"/>
                </a:lnTo>
                <a:lnTo>
                  <a:pt x="61137" y="103297"/>
                </a:lnTo>
                <a:lnTo>
                  <a:pt x="61482" y="104519"/>
                </a:lnTo>
                <a:lnTo>
                  <a:pt x="62358" y="105562"/>
                </a:lnTo>
                <a:lnTo>
                  <a:pt x="63233" y="106427"/>
                </a:lnTo>
                <a:lnTo>
                  <a:pt x="64281" y="107128"/>
                </a:lnTo>
                <a:lnTo>
                  <a:pt x="65502" y="107821"/>
                </a:lnTo>
                <a:lnTo>
                  <a:pt x="66722" y="108343"/>
                </a:lnTo>
                <a:lnTo>
                  <a:pt x="68122" y="108693"/>
                </a:lnTo>
                <a:lnTo>
                  <a:pt x="69342" y="108864"/>
                </a:lnTo>
                <a:lnTo>
                  <a:pt x="66901" y="110780"/>
                </a:lnTo>
                <a:lnTo>
                  <a:pt x="66550" y="110430"/>
                </a:lnTo>
                <a:lnTo>
                  <a:pt x="65502" y="109736"/>
                </a:lnTo>
                <a:lnTo>
                  <a:pt x="64281" y="109215"/>
                </a:lnTo>
                <a:lnTo>
                  <a:pt x="61661" y="108171"/>
                </a:lnTo>
                <a:lnTo>
                  <a:pt x="59565" y="107128"/>
                </a:lnTo>
                <a:lnTo>
                  <a:pt x="58517" y="106777"/>
                </a:lnTo>
                <a:lnTo>
                  <a:pt x="57641" y="106256"/>
                </a:lnTo>
                <a:lnTo>
                  <a:pt x="57469" y="106256"/>
                </a:lnTo>
                <a:lnTo>
                  <a:pt x="57290" y="106427"/>
                </a:lnTo>
                <a:lnTo>
                  <a:pt x="57117" y="107128"/>
                </a:lnTo>
                <a:lnTo>
                  <a:pt x="57290" y="107649"/>
                </a:lnTo>
                <a:lnTo>
                  <a:pt x="57469" y="108171"/>
                </a:lnTo>
                <a:lnTo>
                  <a:pt x="57814" y="108693"/>
                </a:lnTo>
                <a:lnTo>
                  <a:pt x="58517" y="109558"/>
                </a:lnTo>
                <a:lnTo>
                  <a:pt x="59565" y="110258"/>
                </a:lnTo>
                <a:lnTo>
                  <a:pt x="61661" y="111473"/>
                </a:lnTo>
                <a:lnTo>
                  <a:pt x="64102" y="112688"/>
                </a:lnTo>
                <a:lnTo>
                  <a:pt x="61834" y="114253"/>
                </a:lnTo>
                <a:lnTo>
                  <a:pt x="59737" y="112867"/>
                </a:lnTo>
                <a:lnTo>
                  <a:pt x="57814" y="111473"/>
                </a:lnTo>
                <a:lnTo>
                  <a:pt x="55718" y="110079"/>
                </a:lnTo>
                <a:lnTo>
                  <a:pt x="53622" y="108514"/>
                </a:lnTo>
                <a:lnTo>
                  <a:pt x="51705" y="106606"/>
                </a:lnTo>
                <a:lnTo>
                  <a:pt x="49781" y="104340"/>
                </a:lnTo>
                <a:lnTo>
                  <a:pt x="47857" y="102253"/>
                </a:lnTo>
                <a:lnTo>
                  <a:pt x="45761" y="100345"/>
                </a:lnTo>
                <a:lnTo>
                  <a:pt x="44713" y="99645"/>
                </a:lnTo>
                <a:lnTo>
                  <a:pt x="43665" y="98951"/>
                </a:lnTo>
                <a:lnTo>
                  <a:pt x="42617" y="98430"/>
                </a:lnTo>
                <a:lnTo>
                  <a:pt x="41397" y="97908"/>
                </a:lnTo>
                <a:lnTo>
                  <a:pt x="40177" y="97558"/>
                </a:lnTo>
                <a:lnTo>
                  <a:pt x="38956" y="97386"/>
                </a:lnTo>
                <a:lnTo>
                  <a:pt x="37729" y="97386"/>
                </a:lnTo>
                <a:lnTo>
                  <a:pt x="36508" y="97558"/>
                </a:lnTo>
                <a:lnTo>
                  <a:pt x="35288" y="96693"/>
                </a:lnTo>
                <a:lnTo>
                  <a:pt x="34764" y="96171"/>
                </a:lnTo>
                <a:lnTo>
                  <a:pt x="34061" y="95649"/>
                </a:lnTo>
                <a:lnTo>
                  <a:pt x="33716" y="95821"/>
                </a:lnTo>
                <a:lnTo>
                  <a:pt x="33537" y="96171"/>
                </a:lnTo>
                <a:lnTo>
                  <a:pt x="33716" y="96693"/>
                </a:lnTo>
                <a:lnTo>
                  <a:pt x="33888" y="97215"/>
                </a:lnTo>
                <a:lnTo>
                  <a:pt x="34764" y="98430"/>
                </a:lnTo>
                <a:lnTo>
                  <a:pt x="34585" y="98430"/>
                </a:lnTo>
                <a:lnTo>
                  <a:pt x="33716" y="99123"/>
                </a:lnTo>
                <a:lnTo>
                  <a:pt x="32316" y="98258"/>
                </a:lnTo>
                <a:lnTo>
                  <a:pt x="31441" y="98079"/>
                </a:lnTo>
                <a:lnTo>
                  <a:pt x="30744" y="97908"/>
                </a:lnTo>
                <a:lnTo>
                  <a:pt x="30572" y="98079"/>
                </a:lnTo>
                <a:lnTo>
                  <a:pt x="30572" y="98258"/>
                </a:lnTo>
                <a:lnTo>
                  <a:pt x="31268" y="99473"/>
                </a:lnTo>
                <a:lnTo>
                  <a:pt x="32144" y="100688"/>
                </a:lnTo>
                <a:lnTo>
                  <a:pt x="31268" y="101731"/>
                </a:lnTo>
                <a:lnTo>
                  <a:pt x="30572" y="102954"/>
                </a:lnTo>
                <a:lnTo>
                  <a:pt x="29868" y="102253"/>
                </a:lnTo>
                <a:lnTo>
                  <a:pt x="29172" y="101388"/>
                </a:lnTo>
                <a:lnTo>
                  <a:pt x="28124" y="99645"/>
                </a:lnTo>
                <a:lnTo>
                  <a:pt x="27952" y="99645"/>
                </a:lnTo>
                <a:lnTo>
                  <a:pt x="27772" y="99823"/>
                </a:lnTo>
                <a:lnTo>
                  <a:pt x="27772" y="101388"/>
                </a:lnTo>
                <a:lnTo>
                  <a:pt x="27952" y="102775"/>
                </a:lnTo>
                <a:lnTo>
                  <a:pt x="28476" y="104169"/>
                </a:lnTo>
                <a:lnTo>
                  <a:pt x="28820" y="104690"/>
                </a:lnTo>
                <a:lnTo>
                  <a:pt x="29344" y="105212"/>
                </a:lnTo>
                <a:lnTo>
                  <a:pt x="27428" y="109558"/>
                </a:lnTo>
                <a:lnTo>
                  <a:pt x="27076" y="109215"/>
                </a:lnTo>
                <a:lnTo>
                  <a:pt x="26552" y="107992"/>
                </a:lnTo>
                <a:lnTo>
                  <a:pt x="26200" y="106606"/>
                </a:lnTo>
                <a:lnTo>
                  <a:pt x="25856" y="105734"/>
                </a:lnTo>
                <a:lnTo>
                  <a:pt x="25504" y="104862"/>
                </a:lnTo>
                <a:lnTo>
                  <a:pt x="24808" y="103997"/>
                </a:lnTo>
                <a:lnTo>
                  <a:pt x="24456" y="103818"/>
                </a:lnTo>
                <a:lnTo>
                  <a:pt x="24104" y="103475"/>
                </a:lnTo>
                <a:lnTo>
                  <a:pt x="23932" y="103647"/>
                </a:lnTo>
                <a:lnTo>
                  <a:pt x="23760" y="103818"/>
                </a:lnTo>
                <a:lnTo>
                  <a:pt x="23580" y="105734"/>
                </a:lnTo>
                <a:lnTo>
                  <a:pt x="23760" y="107299"/>
                </a:lnTo>
                <a:lnTo>
                  <a:pt x="23932" y="108693"/>
                </a:lnTo>
                <a:lnTo>
                  <a:pt x="24104" y="109736"/>
                </a:lnTo>
                <a:lnTo>
                  <a:pt x="24628" y="110601"/>
                </a:lnTo>
                <a:lnTo>
                  <a:pt x="25152" y="111473"/>
                </a:lnTo>
                <a:lnTo>
                  <a:pt x="26028" y="112166"/>
                </a:lnTo>
                <a:lnTo>
                  <a:pt x="24980" y="113388"/>
                </a:lnTo>
                <a:lnTo>
                  <a:pt x="23932" y="114603"/>
                </a:lnTo>
                <a:lnTo>
                  <a:pt x="24104" y="114253"/>
                </a:lnTo>
                <a:lnTo>
                  <a:pt x="24104" y="113731"/>
                </a:lnTo>
                <a:lnTo>
                  <a:pt x="24104" y="113388"/>
                </a:lnTo>
                <a:lnTo>
                  <a:pt x="23932" y="113038"/>
                </a:lnTo>
                <a:lnTo>
                  <a:pt x="22884" y="111645"/>
                </a:lnTo>
                <a:lnTo>
                  <a:pt x="22188" y="110079"/>
                </a:lnTo>
                <a:lnTo>
                  <a:pt x="20960" y="106777"/>
                </a:lnTo>
                <a:lnTo>
                  <a:pt x="20788" y="106606"/>
                </a:lnTo>
                <a:lnTo>
                  <a:pt x="20616" y="106606"/>
                </a:lnTo>
                <a:lnTo>
                  <a:pt x="20436" y="106777"/>
                </a:lnTo>
                <a:lnTo>
                  <a:pt x="20264" y="108864"/>
                </a:lnTo>
                <a:lnTo>
                  <a:pt x="20264" y="109908"/>
                </a:lnTo>
                <a:lnTo>
                  <a:pt x="20264" y="110951"/>
                </a:lnTo>
                <a:lnTo>
                  <a:pt x="20616" y="111995"/>
                </a:lnTo>
                <a:lnTo>
                  <a:pt x="20788" y="112867"/>
                </a:lnTo>
                <a:lnTo>
                  <a:pt x="21312" y="113910"/>
                </a:lnTo>
                <a:lnTo>
                  <a:pt x="22008" y="114775"/>
                </a:lnTo>
                <a:lnTo>
                  <a:pt x="22712" y="115125"/>
                </a:lnTo>
                <a:lnTo>
                  <a:pt x="23236" y="115125"/>
                </a:lnTo>
                <a:lnTo>
                  <a:pt x="22360" y="115647"/>
                </a:lnTo>
                <a:lnTo>
                  <a:pt x="21484" y="115997"/>
                </a:lnTo>
                <a:lnTo>
                  <a:pt x="20616" y="116169"/>
                </a:lnTo>
                <a:lnTo>
                  <a:pt x="19568" y="116340"/>
                </a:lnTo>
                <a:lnTo>
                  <a:pt x="19912" y="115647"/>
                </a:lnTo>
                <a:lnTo>
                  <a:pt x="19740" y="115297"/>
                </a:lnTo>
                <a:lnTo>
                  <a:pt x="19740" y="114954"/>
                </a:lnTo>
                <a:lnTo>
                  <a:pt x="18340" y="111823"/>
                </a:lnTo>
                <a:lnTo>
                  <a:pt x="17644" y="110258"/>
                </a:lnTo>
                <a:lnTo>
                  <a:pt x="16768" y="108864"/>
                </a:lnTo>
                <a:lnTo>
                  <a:pt x="16596" y="108693"/>
                </a:lnTo>
                <a:lnTo>
                  <a:pt x="16244" y="108864"/>
                </a:lnTo>
                <a:lnTo>
                  <a:pt x="15720" y="109736"/>
                </a:lnTo>
                <a:lnTo>
                  <a:pt x="15548" y="110780"/>
                </a:lnTo>
                <a:lnTo>
                  <a:pt x="15548" y="111645"/>
                </a:lnTo>
                <a:lnTo>
                  <a:pt x="15720" y="112688"/>
                </a:lnTo>
                <a:lnTo>
                  <a:pt x="16244" y="114603"/>
                </a:lnTo>
                <a:lnTo>
                  <a:pt x="17120" y="116340"/>
                </a:lnTo>
                <a:lnTo>
                  <a:pt x="15548" y="115997"/>
                </a:lnTo>
                <a:lnTo>
                  <a:pt x="14148" y="115297"/>
                </a:lnTo>
                <a:lnTo>
                  <a:pt x="14148" y="114775"/>
                </a:lnTo>
                <a:lnTo>
                  <a:pt x="13452" y="111301"/>
                </a:lnTo>
                <a:lnTo>
                  <a:pt x="13279" y="110601"/>
                </a:lnTo>
                <a:lnTo>
                  <a:pt x="12755" y="110079"/>
                </a:lnTo>
                <a:lnTo>
                  <a:pt x="12231" y="109558"/>
                </a:lnTo>
                <a:lnTo>
                  <a:pt x="11528" y="109386"/>
                </a:lnTo>
                <a:lnTo>
                  <a:pt x="11183" y="109386"/>
                </a:lnTo>
                <a:lnTo>
                  <a:pt x="11004" y="109736"/>
                </a:lnTo>
                <a:lnTo>
                  <a:pt x="10832" y="110430"/>
                </a:lnTo>
                <a:lnTo>
                  <a:pt x="10659" y="111123"/>
                </a:lnTo>
                <a:lnTo>
                  <a:pt x="10832" y="112688"/>
                </a:lnTo>
                <a:lnTo>
                  <a:pt x="10832" y="112867"/>
                </a:lnTo>
                <a:lnTo>
                  <a:pt x="9956" y="111823"/>
                </a:lnTo>
                <a:lnTo>
                  <a:pt x="9087" y="110780"/>
                </a:lnTo>
                <a:lnTo>
                  <a:pt x="8211" y="109558"/>
                </a:lnTo>
                <a:lnTo>
                  <a:pt x="7515" y="108171"/>
                </a:lnTo>
                <a:lnTo>
                  <a:pt x="6288" y="105562"/>
                </a:lnTo>
                <a:lnTo>
                  <a:pt x="5591" y="102954"/>
                </a:lnTo>
                <a:lnTo>
                  <a:pt x="5240" y="101731"/>
                </a:lnTo>
                <a:lnTo>
                  <a:pt x="5067" y="100345"/>
                </a:lnTo>
                <a:lnTo>
                  <a:pt x="5067" y="99123"/>
                </a:lnTo>
                <a:lnTo>
                  <a:pt x="5240" y="97908"/>
                </a:lnTo>
                <a:lnTo>
                  <a:pt x="5591" y="96693"/>
                </a:lnTo>
                <a:lnTo>
                  <a:pt x="5943" y="95471"/>
                </a:lnTo>
                <a:lnTo>
                  <a:pt x="6639" y="94427"/>
                </a:lnTo>
                <a:lnTo>
                  <a:pt x="7515" y="93384"/>
                </a:lnTo>
                <a:lnTo>
                  <a:pt x="8384" y="92690"/>
                </a:lnTo>
                <a:lnTo>
                  <a:pt x="9432" y="91997"/>
                </a:lnTo>
                <a:lnTo>
                  <a:pt x="11528" y="90954"/>
                </a:lnTo>
                <a:lnTo>
                  <a:pt x="13803" y="89910"/>
                </a:lnTo>
                <a:lnTo>
                  <a:pt x="16072" y="89038"/>
                </a:lnTo>
                <a:lnTo>
                  <a:pt x="17996" y="87823"/>
                </a:lnTo>
                <a:lnTo>
                  <a:pt x="19568" y="86608"/>
                </a:lnTo>
                <a:lnTo>
                  <a:pt x="20788" y="85043"/>
                </a:lnTo>
                <a:lnTo>
                  <a:pt x="21140" y="84171"/>
                </a:lnTo>
                <a:lnTo>
                  <a:pt x="21484" y="83478"/>
                </a:lnTo>
                <a:lnTo>
                  <a:pt x="21664" y="82606"/>
                </a:lnTo>
                <a:lnTo>
                  <a:pt x="21836" y="81734"/>
                </a:lnTo>
                <a:lnTo>
                  <a:pt x="21836" y="80869"/>
                </a:lnTo>
                <a:lnTo>
                  <a:pt x="21664" y="79997"/>
                </a:lnTo>
                <a:lnTo>
                  <a:pt x="21312" y="78954"/>
                </a:lnTo>
                <a:lnTo>
                  <a:pt x="20788" y="78082"/>
                </a:lnTo>
                <a:lnTo>
                  <a:pt x="20264" y="77217"/>
                </a:lnTo>
                <a:lnTo>
                  <a:pt x="19388" y="76345"/>
                </a:lnTo>
                <a:lnTo>
                  <a:pt x="16948" y="73908"/>
                </a:lnTo>
                <a:lnTo>
                  <a:pt x="14327" y="71649"/>
                </a:lnTo>
                <a:lnTo>
                  <a:pt x="11880" y="69391"/>
                </a:lnTo>
                <a:lnTo>
                  <a:pt x="9260" y="67125"/>
                </a:lnTo>
                <a:lnTo>
                  <a:pt x="7860" y="65388"/>
                </a:lnTo>
                <a:lnTo>
                  <a:pt x="6467" y="63652"/>
                </a:lnTo>
                <a:lnTo>
                  <a:pt x="5067" y="61908"/>
                </a:lnTo>
                <a:lnTo>
                  <a:pt x="3495" y="60343"/>
                </a:lnTo>
                <a:lnTo>
                  <a:pt x="6639" y="56690"/>
                </a:lnTo>
                <a:lnTo>
                  <a:pt x="9784" y="52867"/>
                </a:lnTo>
                <a:lnTo>
                  <a:pt x="12755" y="49215"/>
                </a:lnTo>
                <a:lnTo>
                  <a:pt x="16072" y="45562"/>
                </a:lnTo>
                <a:lnTo>
                  <a:pt x="17644" y="43997"/>
                </a:lnTo>
                <a:lnTo>
                  <a:pt x="18692" y="43304"/>
                </a:lnTo>
                <a:lnTo>
                  <a:pt x="19740" y="42603"/>
                </a:lnTo>
                <a:lnTo>
                  <a:pt x="20788" y="42082"/>
                </a:lnTo>
                <a:lnTo>
                  <a:pt x="21836" y="41739"/>
                </a:lnTo>
                <a:lnTo>
                  <a:pt x="23056" y="41560"/>
                </a:lnTo>
                <a:lnTo>
                  <a:pt x="24104" y="41560"/>
                </a:lnTo>
                <a:lnTo>
                  <a:pt x="24808" y="41910"/>
                </a:lnTo>
                <a:lnTo>
                  <a:pt x="25332" y="42082"/>
                </a:lnTo>
                <a:lnTo>
                  <a:pt x="26380" y="42954"/>
                </a:lnTo>
                <a:lnTo>
                  <a:pt x="27248" y="43997"/>
                </a:lnTo>
                <a:lnTo>
                  <a:pt x="27952" y="45212"/>
                </a:lnTo>
                <a:lnTo>
                  <a:pt x="29524" y="47649"/>
                </a:lnTo>
                <a:lnTo>
                  <a:pt x="30917" y="50258"/>
                </a:lnTo>
                <a:lnTo>
                  <a:pt x="32316" y="52695"/>
                </a:lnTo>
                <a:lnTo>
                  <a:pt x="33192" y="53910"/>
                </a:lnTo>
                <a:lnTo>
                  <a:pt x="34061" y="55125"/>
                </a:lnTo>
                <a:lnTo>
                  <a:pt x="35288" y="56169"/>
                </a:lnTo>
                <a:lnTo>
                  <a:pt x="36681" y="57041"/>
                </a:lnTo>
                <a:lnTo>
                  <a:pt x="38080" y="57562"/>
                </a:lnTo>
                <a:lnTo>
                  <a:pt x="39480" y="57913"/>
                </a:lnTo>
                <a:lnTo>
                  <a:pt x="42445" y="57913"/>
                </a:lnTo>
                <a:lnTo>
                  <a:pt x="44017" y="57562"/>
                </a:lnTo>
                <a:lnTo>
                  <a:pt x="45589" y="57041"/>
                </a:lnTo>
                <a:lnTo>
                  <a:pt x="47685" y="56169"/>
                </a:lnTo>
                <a:lnTo>
                  <a:pt x="49781" y="55125"/>
                </a:lnTo>
                <a:lnTo>
                  <a:pt x="51877" y="53739"/>
                </a:lnTo>
                <a:lnTo>
                  <a:pt x="53622" y="52345"/>
                </a:lnTo>
                <a:lnTo>
                  <a:pt x="55194" y="50780"/>
                </a:lnTo>
                <a:lnTo>
                  <a:pt x="56593" y="48864"/>
                </a:lnTo>
                <a:lnTo>
                  <a:pt x="57814" y="46956"/>
                </a:lnTo>
                <a:lnTo>
                  <a:pt x="58689" y="44690"/>
                </a:lnTo>
                <a:lnTo>
                  <a:pt x="59213" y="42432"/>
                </a:lnTo>
                <a:lnTo>
                  <a:pt x="59386" y="40345"/>
                </a:lnTo>
                <a:lnTo>
                  <a:pt x="59041" y="38258"/>
                </a:lnTo>
                <a:lnTo>
                  <a:pt x="58338" y="36521"/>
                </a:lnTo>
                <a:lnTo>
                  <a:pt x="57290" y="34777"/>
                </a:lnTo>
                <a:lnTo>
                  <a:pt x="55897" y="33391"/>
                </a:lnTo>
                <a:lnTo>
                  <a:pt x="54325" y="32169"/>
                </a:lnTo>
                <a:lnTo>
                  <a:pt x="52229" y="31125"/>
                </a:lnTo>
                <a:lnTo>
                  <a:pt x="50305" y="30260"/>
                </a:lnTo>
                <a:lnTo>
                  <a:pt x="48209" y="29567"/>
                </a:lnTo>
                <a:lnTo>
                  <a:pt x="46113" y="28867"/>
                </a:lnTo>
                <a:lnTo>
                  <a:pt x="44189" y="28002"/>
                </a:lnTo>
                <a:lnTo>
                  <a:pt x="43493" y="27480"/>
                </a:lnTo>
                <a:lnTo>
                  <a:pt x="42969" y="26958"/>
                </a:lnTo>
                <a:lnTo>
                  <a:pt x="42445" y="26437"/>
                </a:lnTo>
                <a:lnTo>
                  <a:pt x="42093" y="25915"/>
                </a:lnTo>
                <a:lnTo>
                  <a:pt x="41749" y="24693"/>
                </a:lnTo>
                <a:lnTo>
                  <a:pt x="41569" y="23306"/>
                </a:lnTo>
                <a:lnTo>
                  <a:pt x="41749" y="21913"/>
                </a:lnTo>
                <a:lnTo>
                  <a:pt x="42093" y="20698"/>
                </a:lnTo>
                <a:lnTo>
                  <a:pt x="42797" y="19304"/>
                </a:lnTo>
                <a:lnTo>
                  <a:pt x="43493" y="18089"/>
                </a:lnTo>
                <a:lnTo>
                  <a:pt x="45237" y="15823"/>
                </a:lnTo>
                <a:lnTo>
                  <a:pt x="47333" y="13565"/>
                </a:lnTo>
                <a:lnTo>
                  <a:pt x="49609" y="11649"/>
                </a:lnTo>
                <a:lnTo>
                  <a:pt x="51877" y="9741"/>
                </a:lnTo>
                <a:lnTo>
                  <a:pt x="54497" y="7997"/>
                </a:lnTo>
                <a:lnTo>
                  <a:pt x="57117" y="6432"/>
                </a:lnTo>
                <a:lnTo>
                  <a:pt x="59737" y="5045"/>
                </a:lnTo>
                <a:lnTo>
                  <a:pt x="62358" y="3652"/>
                </a:lnTo>
                <a:close/>
                <a:moveTo>
                  <a:pt x="61661" y="0"/>
                </a:moveTo>
                <a:lnTo>
                  <a:pt x="61310" y="171"/>
                </a:lnTo>
                <a:lnTo>
                  <a:pt x="58689" y="1565"/>
                </a:lnTo>
                <a:lnTo>
                  <a:pt x="56069" y="2958"/>
                </a:lnTo>
                <a:lnTo>
                  <a:pt x="53622" y="4345"/>
                </a:lnTo>
                <a:lnTo>
                  <a:pt x="51181" y="5910"/>
                </a:lnTo>
                <a:lnTo>
                  <a:pt x="48905" y="7654"/>
                </a:lnTo>
                <a:lnTo>
                  <a:pt x="46637" y="9391"/>
                </a:lnTo>
                <a:lnTo>
                  <a:pt x="44541" y="11478"/>
                </a:lnTo>
                <a:lnTo>
                  <a:pt x="42445" y="13393"/>
                </a:lnTo>
                <a:lnTo>
                  <a:pt x="40873" y="15130"/>
                </a:lnTo>
                <a:lnTo>
                  <a:pt x="39653" y="16867"/>
                </a:lnTo>
                <a:lnTo>
                  <a:pt x="38605" y="18782"/>
                </a:lnTo>
                <a:lnTo>
                  <a:pt x="37908" y="20869"/>
                </a:lnTo>
                <a:lnTo>
                  <a:pt x="37729" y="21913"/>
                </a:lnTo>
                <a:lnTo>
                  <a:pt x="37556" y="22956"/>
                </a:lnTo>
                <a:lnTo>
                  <a:pt x="37556" y="24171"/>
                </a:lnTo>
                <a:lnTo>
                  <a:pt x="37729" y="25215"/>
                </a:lnTo>
                <a:lnTo>
                  <a:pt x="37908" y="26086"/>
                </a:lnTo>
                <a:lnTo>
                  <a:pt x="38432" y="27130"/>
                </a:lnTo>
                <a:lnTo>
                  <a:pt x="38956" y="28173"/>
                </a:lnTo>
                <a:lnTo>
                  <a:pt x="39653" y="29045"/>
                </a:lnTo>
                <a:lnTo>
                  <a:pt x="40521" y="29910"/>
                </a:lnTo>
                <a:lnTo>
                  <a:pt x="41397" y="30611"/>
                </a:lnTo>
                <a:lnTo>
                  <a:pt x="43321" y="31647"/>
                </a:lnTo>
                <a:lnTo>
                  <a:pt x="45417" y="32519"/>
                </a:lnTo>
                <a:lnTo>
                  <a:pt x="47685" y="33212"/>
                </a:lnTo>
                <a:lnTo>
                  <a:pt x="49781" y="33913"/>
                </a:lnTo>
                <a:lnTo>
                  <a:pt x="51705" y="34956"/>
                </a:lnTo>
                <a:lnTo>
                  <a:pt x="52753" y="35478"/>
                </a:lnTo>
                <a:lnTo>
                  <a:pt x="53449" y="36171"/>
                </a:lnTo>
                <a:lnTo>
                  <a:pt x="54146" y="36864"/>
                </a:lnTo>
                <a:lnTo>
                  <a:pt x="54849" y="37736"/>
                </a:lnTo>
                <a:lnTo>
                  <a:pt x="55194" y="38430"/>
                </a:lnTo>
                <a:lnTo>
                  <a:pt x="55373" y="39130"/>
                </a:lnTo>
                <a:lnTo>
                  <a:pt x="55545" y="40516"/>
                </a:lnTo>
                <a:lnTo>
                  <a:pt x="55373" y="41910"/>
                </a:lnTo>
                <a:lnTo>
                  <a:pt x="55021" y="43475"/>
                </a:lnTo>
                <a:lnTo>
                  <a:pt x="54497" y="44869"/>
                </a:lnTo>
                <a:lnTo>
                  <a:pt x="53801" y="46256"/>
                </a:lnTo>
                <a:lnTo>
                  <a:pt x="52925" y="47478"/>
                </a:lnTo>
                <a:lnTo>
                  <a:pt x="52050" y="48521"/>
                </a:lnTo>
                <a:lnTo>
                  <a:pt x="51001" y="49386"/>
                </a:lnTo>
                <a:lnTo>
                  <a:pt x="49953" y="50430"/>
                </a:lnTo>
                <a:lnTo>
                  <a:pt x="48733" y="51130"/>
                </a:lnTo>
                <a:lnTo>
                  <a:pt x="47513" y="51995"/>
                </a:lnTo>
                <a:lnTo>
                  <a:pt x="44893" y="53217"/>
                </a:lnTo>
                <a:lnTo>
                  <a:pt x="42093" y="54082"/>
                </a:lnTo>
                <a:lnTo>
                  <a:pt x="41397" y="54260"/>
                </a:lnTo>
                <a:lnTo>
                  <a:pt x="40521" y="54260"/>
                </a:lnTo>
                <a:lnTo>
                  <a:pt x="39825" y="54082"/>
                </a:lnTo>
                <a:lnTo>
                  <a:pt x="39129" y="53910"/>
                </a:lnTo>
                <a:lnTo>
                  <a:pt x="37908" y="53217"/>
                </a:lnTo>
                <a:lnTo>
                  <a:pt x="36860" y="52173"/>
                </a:lnTo>
                <a:lnTo>
                  <a:pt x="35812" y="51130"/>
                </a:lnTo>
                <a:lnTo>
                  <a:pt x="35109" y="49736"/>
                </a:lnTo>
                <a:lnTo>
                  <a:pt x="33537" y="47128"/>
                </a:lnTo>
                <a:lnTo>
                  <a:pt x="32316" y="44690"/>
                </a:lnTo>
                <a:lnTo>
                  <a:pt x="30744" y="42082"/>
                </a:lnTo>
                <a:lnTo>
                  <a:pt x="29868" y="41038"/>
                </a:lnTo>
                <a:lnTo>
                  <a:pt x="29000" y="39995"/>
                </a:lnTo>
                <a:lnTo>
                  <a:pt x="27772" y="39130"/>
                </a:lnTo>
                <a:lnTo>
                  <a:pt x="26552" y="38430"/>
                </a:lnTo>
                <a:lnTo>
                  <a:pt x="25676" y="37908"/>
                </a:lnTo>
                <a:lnTo>
                  <a:pt x="24808" y="37736"/>
                </a:lnTo>
                <a:lnTo>
                  <a:pt x="23932" y="37565"/>
                </a:lnTo>
                <a:lnTo>
                  <a:pt x="22884" y="37565"/>
                </a:lnTo>
                <a:lnTo>
                  <a:pt x="21140" y="37908"/>
                </a:lnTo>
                <a:lnTo>
                  <a:pt x="19388" y="38430"/>
                </a:lnTo>
                <a:lnTo>
                  <a:pt x="17644" y="39301"/>
                </a:lnTo>
                <a:lnTo>
                  <a:pt x="16072" y="40345"/>
                </a:lnTo>
                <a:lnTo>
                  <a:pt x="14672" y="41560"/>
                </a:lnTo>
                <a:lnTo>
                  <a:pt x="13279" y="42782"/>
                </a:lnTo>
                <a:lnTo>
                  <a:pt x="11528" y="44519"/>
                </a:lnTo>
                <a:lnTo>
                  <a:pt x="9956" y="46606"/>
                </a:lnTo>
                <a:lnTo>
                  <a:pt x="7163" y="50608"/>
                </a:lnTo>
                <a:lnTo>
                  <a:pt x="5240" y="52867"/>
                </a:lnTo>
                <a:lnTo>
                  <a:pt x="3495" y="55125"/>
                </a:lnTo>
                <a:lnTo>
                  <a:pt x="1751" y="57391"/>
                </a:lnTo>
                <a:lnTo>
                  <a:pt x="179" y="60000"/>
                </a:lnTo>
                <a:lnTo>
                  <a:pt x="0" y="60693"/>
                </a:lnTo>
                <a:lnTo>
                  <a:pt x="179" y="61215"/>
                </a:lnTo>
                <a:lnTo>
                  <a:pt x="703" y="61736"/>
                </a:lnTo>
                <a:lnTo>
                  <a:pt x="1227" y="61908"/>
                </a:lnTo>
                <a:lnTo>
                  <a:pt x="2447" y="63652"/>
                </a:lnTo>
                <a:lnTo>
                  <a:pt x="3495" y="65388"/>
                </a:lnTo>
                <a:lnTo>
                  <a:pt x="5240" y="67475"/>
                </a:lnTo>
                <a:lnTo>
                  <a:pt x="6991" y="69391"/>
                </a:lnTo>
                <a:lnTo>
                  <a:pt x="9260" y="71821"/>
                </a:lnTo>
                <a:lnTo>
                  <a:pt x="11880" y="74258"/>
                </a:lnTo>
                <a:lnTo>
                  <a:pt x="16948" y="78603"/>
                </a:lnTo>
                <a:lnTo>
                  <a:pt x="17644" y="79475"/>
                </a:lnTo>
                <a:lnTo>
                  <a:pt x="18168" y="80169"/>
                </a:lnTo>
                <a:lnTo>
                  <a:pt x="18520" y="80690"/>
                </a:lnTo>
                <a:lnTo>
                  <a:pt x="18520" y="81391"/>
                </a:lnTo>
                <a:lnTo>
                  <a:pt x="18520" y="82084"/>
                </a:lnTo>
                <a:lnTo>
                  <a:pt x="18168" y="82777"/>
                </a:lnTo>
                <a:lnTo>
                  <a:pt x="17816" y="83299"/>
                </a:lnTo>
                <a:lnTo>
                  <a:pt x="17292" y="83821"/>
                </a:lnTo>
                <a:lnTo>
                  <a:pt x="16072" y="84864"/>
                </a:lnTo>
                <a:lnTo>
                  <a:pt x="14672" y="85736"/>
                </a:lnTo>
                <a:lnTo>
                  <a:pt x="11880" y="87130"/>
                </a:lnTo>
                <a:lnTo>
                  <a:pt x="9956" y="87995"/>
                </a:lnTo>
                <a:lnTo>
                  <a:pt x="7860" y="89038"/>
                </a:lnTo>
                <a:lnTo>
                  <a:pt x="6115" y="90082"/>
                </a:lnTo>
                <a:lnTo>
                  <a:pt x="4371" y="91475"/>
                </a:lnTo>
                <a:lnTo>
                  <a:pt x="3668" y="92340"/>
                </a:lnTo>
                <a:lnTo>
                  <a:pt x="3144" y="93212"/>
                </a:lnTo>
                <a:lnTo>
                  <a:pt x="2620" y="94084"/>
                </a:lnTo>
                <a:lnTo>
                  <a:pt x="2275" y="94949"/>
                </a:lnTo>
                <a:lnTo>
                  <a:pt x="1751" y="97036"/>
                </a:lnTo>
                <a:lnTo>
                  <a:pt x="1572" y="99123"/>
                </a:lnTo>
                <a:lnTo>
                  <a:pt x="1751" y="101210"/>
                </a:lnTo>
                <a:lnTo>
                  <a:pt x="1923" y="103297"/>
                </a:lnTo>
                <a:lnTo>
                  <a:pt x="2447" y="105384"/>
                </a:lnTo>
                <a:lnTo>
                  <a:pt x="3144" y="107299"/>
                </a:lnTo>
                <a:lnTo>
                  <a:pt x="3847" y="109215"/>
                </a:lnTo>
                <a:lnTo>
                  <a:pt x="4895" y="110951"/>
                </a:lnTo>
                <a:lnTo>
                  <a:pt x="6115" y="112688"/>
                </a:lnTo>
                <a:lnTo>
                  <a:pt x="7336" y="114432"/>
                </a:lnTo>
                <a:lnTo>
                  <a:pt x="8908" y="115818"/>
                </a:lnTo>
                <a:lnTo>
                  <a:pt x="10480" y="117212"/>
                </a:lnTo>
                <a:lnTo>
                  <a:pt x="12231" y="118256"/>
                </a:lnTo>
                <a:lnTo>
                  <a:pt x="14148" y="119128"/>
                </a:lnTo>
                <a:lnTo>
                  <a:pt x="15720" y="119649"/>
                </a:lnTo>
                <a:lnTo>
                  <a:pt x="17472" y="119821"/>
                </a:lnTo>
                <a:lnTo>
                  <a:pt x="19044" y="119992"/>
                </a:lnTo>
                <a:lnTo>
                  <a:pt x="20788" y="119821"/>
                </a:lnTo>
                <a:lnTo>
                  <a:pt x="22360" y="119471"/>
                </a:lnTo>
                <a:lnTo>
                  <a:pt x="23932" y="118949"/>
                </a:lnTo>
                <a:lnTo>
                  <a:pt x="25332" y="118084"/>
                </a:lnTo>
                <a:lnTo>
                  <a:pt x="26724" y="116862"/>
                </a:lnTo>
                <a:lnTo>
                  <a:pt x="27772" y="115818"/>
                </a:lnTo>
                <a:lnTo>
                  <a:pt x="28648" y="114603"/>
                </a:lnTo>
                <a:lnTo>
                  <a:pt x="29524" y="113210"/>
                </a:lnTo>
                <a:lnTo>
                  <a:pt x="30220" y="111823"/>
                </a:lnTo>
                <a:lnTo>
                  <a:pt x="31620" y="109036"/>
                </a:lnTo>
                <a:lnTo>
                  <a:pt x="32840" y="106256"/>
                </a:lnTo>
                <a:lnTo>
                  <a:pt x="33716" y="104690"/>
                </a:lnTo>
                <a:lnTo>
                  <a:pt x="34585" y="103475"/>
                </a:lnTo>
                <a:lnTo>
                  <a:pt x="35460" y="102432"/>
                </a:lnTo>
                <a:lnTo>
                  <a:pt x="36508" y="101731"/>
                </a:lnTo>
                <a:lnTo>
                  <a:pt x="37556" y="101210"/>
                </a:lnTo>
                <a:lnTo>
                  <a:pt x="38777" y="101038"/>
                </a:lnTo>
                <a:lnTo>
                  <a:pt x="40349" y="101388"/>
                </a:lnTo>
                <a:lnTo>
                  <a:pt x="41921" y="101910"/>
                </a:lnTo>
                <a:lnTo>
                  <a:pt x="43141" y="102775"/>
                </a:lnTo>
                <a:lnTo>
                  <a:pt x="44369" y="103647"/>
                </a:lnTo>
                <a:lnTo>
                  <a:pt x="45417" y="104690"/>
                </a:lnTo>
                <a:lnTo>
                  <a:pt x="46465" y="105905"/>
                </a:lnTo>
                <a:lnTo>
                  <a:pt x="48381" y="108171"/>
                </a:lnTo>
                <a:lnTo>
                  <a:pt x="50477" y="110430"/>
                </a:lnTo>
                <a:lnTo>
                  <a:pt x="51353" y="111473"/>
                </a:lnTo>
                <a:lnTo>
                  <a:pt x="52574" y="112345"/>
                </a:lnTo>
                <a:lnTo>
                  <a:pt x="54849" y="113910"/>
                </a:lnTo>
                <a:lnTo>
                  <a:pt x="57117" y="115475"/>
                </a:lnTo>
                <a:lnTo>
                  <a:pt x="59386" y="117212"/>
                </a:lnTo>
                <a:lnTo>
                  <a:pt x="59565" y="117734"/>
                </a:lnTo>
                <a:lnTo>
                  <a:pt x="59910" y="118084"/>
                </a:lnTo>
                <a:lnTo>
                  <a:pt x="60262" y="118256"/>
                </a:lnTo>
                <a:lnTo>
                  <a:pt x="60786" y="118256"/>
                </a:lnTo>
                <a:lnTo>
                  <a:pt x="63054" y="117384"/>
                </a:lnTo>
                <a:lnTo>
                  <a:pt x="64978" y="116169"/>
                </a:lnTo>
                <a:lnTo>
                  <a:pt x="68818" y="113560"/>
                </a:lnTo>
                <a:lnTo>
                  <a:pt x="70914" y="111995"/>
                </a:lnTo>
                <a:lnTo>
                  <a:pt x="72838" y="110601"/>
                </a:lnTo>
                <a:lnTo>
                  <a:pt x="74582" y="109036"/>
                </a:lnTo>
                <a:lnTo>
                  <a:pt x="76334" y="107299"/>
                </a:lnTo>
                <a:lnTo>
                  <a:pt x="77726" y="105734"/>
                </a:lnTo>
                <a:lnTo>
                  <a:pt x="78954" y="104169"/>
                </a:lnTo>
                <a:lnTo>
                  <a:pt x="80002" y="102432"/>
                </a:lnTo>
                <a:lnTo>
                  <a:pt x="80698" y="100688"/>
                </a:lnTo>
                <a:lnTo>
                  <a:pt x="81394" y="98780"/>
                </a:lnTo>
                <a:lnTo>
                  <a:pt x="81746" y="96864"/>
                </a:lnTo>
                <a:lnTo>
                  <a:pt x="81746" y="94777"/>
                </a:lnTo>
                <a:lnTo>
                  <a:pt x="81394" y="92862"/>
                </a:lnTo>
                <a:lnTo>
                  <a:pt x="81222" y="91818"/>
                </a:lnTo>
                <a:lnTo>
                  <a:pt x="80698" y="90954"/>
                </a:lnTo>
                <a:lnTo>
                  <a:pt x="80174" y="90253"/>
                </a:lnTo>
                <a:lnTo>
                  <a:pt x="79650" y="89560"/>
                </a:lnTo>
                <a:lnTo>
                  <a:pt x="78078" y="88345"/>
                </a:lnTo>
                <a:lnTo>
                  <a:pt x="76506" y="87473"/>
                </a:lnTo>
                <a:lnTo>
                  <a:pt x="74582" y="86608"/>
                </a:lnTo>
                <a:lnTo>
                  <a:pt x="72838" y="86086"/>
                </a:lnTo>
                <a:lnTo>
                  <a:pt x="70914" y="85386"/>
                </a:lnTo>
                <a:lnTo>
                  <a:pt x="69170" y="84693"/>
                </a:lnTo>
                <a:lnTo>
                  <a:pt x="67949" y="84000"/>
                </a:lnTo>
                <a:lnTo>
                  <a:pt x="66901" y="83128"/>
                </a:lnTo>
                <a:lnTo>
                  <a:pt x="66198" y="82084"/>
                </a:lnTo>
                <a:lnTo>
                  <a:pt x="65674" y="80869"/>
                </a:lnTo>
                <a:lnTo>
                  <a:pt x="65502" y="79826"/>
                </a:lnTo>
                <a:lnTo>
                  <a:pt x="65329" y="78432"/>
                </a:lnTo>
                <a:lnTo>
                  <a:pt x="65502" y="77217"/>
                </a:lnTo>
                <a:lnTo>
                  <a:pt x="65674" y="75995"/>
                </a:lnTo>
                <a:lnTo>
                  <a:pt x="66026" y="74608"/>
                </a:lnTo>
                <a:lnTo>
                  <a:pt x="66550" y="73386"/>
                </a:lnTo>
                <a:lnTo>
                  <a:pt x="67949" y="70777"/>
                </a:lnTo>
                <a:lnTo>
                  <a:pt x="69522" y="68690"/>
                </a:lnTo>
                <a:lnTo>
                  <a:pt x="71266" y="66954"/>
                </a:lnTo>
                <a:lnTo>
                  <a:pt x="72314" y="66082"/>
                </a:lnTo>
                <a:lnTo>
                  <a:pt x="73534" y="65388"/>
                </a:lnTo>
                <a:lnTo>
                  <a:pt x="74762" y="64867"/>
                </a:lnTo>
                <a:lnTo>
                  <a:pt x="76154" y="64345"/>
                </a:lnTo>
                <a:lnTo>
                  <a:pt x="77554" y="63995"/>
                </a:lnTo>
                <a:lnTo>
                  <a:pt x="78954" y="63823"/>
                </a:lnTo>
                <a:lnTo>
                  <a:pt x="80346" y="63823"/>
                </a:lnTo>
                <a:lnTo>
                  <a:pt x="81746" y="63995"/>
                </a:lnTo>
                <a:lnTo>
                  <a:pt x="83146" y="64173"/>
                </a:lnTo>
                <a:lnTo>
                  <a:pt x="84194" y="64695"/>
                </a:lnTo>
                <a:lnTo>
                  <a:pt x="85242" y="65388"/>
                </a:lnTo>
                <a:lnTo>
                  <a:pt x="86111" y="66260"/>
                </a:lnTo>
                <a:lnTo>
                  <a:pt x="86986" y="67304"/>
                </a:lnTo>
                <a:lnTo>
                  <a:pt x="87683" y="68347"/>
                </a:lnTo>
                <a:lnTo>
                  <a:pt x="88731" y="70777"/>
                </a:lnTo>
                <a:lnTo>
                  <a:pt x="90303" y="74258"/>
                </a:lnTo>
                <a:lnTo>
                  <a:pt x="91179" y="75995"/>
                </a:lnTo>
                <a:lnTo>
                  <a:pt x="92054" y="77388"/>
                </a:lnTo>
                <a:lnTo>
                  <a:pt x="93275" y="78782"/>
                </a:lnTo>
                <a:lnTo>
                  <a:pt x="94674" y="79826"/>
                </a:lnTo>
                <a:lnTo>
                  <a:pt x="95543" y="80169"/>
                </a:lnTo>
                <a:lnTo>
                  <a:pt x="96419" y="80519"/>
                </a:lnTo>
                <a:lnTo>
                  <a:pt x="97294" y="80690"/>
                </a:lnTo>
                <a:lnTo>
                  <a:pt x="98515" y="80869"/>
                </a:lnTo>
                <a:lnTo>
                  <a:pt x="99563" y="80869"/>
                </a:lnTo>
                <a:lnTo>
                  <a:pt x="100611" y="80690"/>
                </a:lnTo>
                <a:lnTo>
                  <a:pt x="101831" y="80519"/>
                </a:lnTo>
                <a:lnTo>
                  <a:pt x="102879" y="80169"/>
                </a:lnTo>
                <a:lnTo>
                  <a:pt x="104803" y="79125"/>
                </a:lnTo>
                <a:lnTo>
                  <a:pt x="106720" y="77739"/>
                </a:lnTo>
                <a:lnTo>
                  <a:pt x="108471" y="76345"/>
                </a:lnTo>
                <a:lnTo>
                  <a:pt x="110043" y="74608"/>
                </a:lnTo>
                <a:lnTo>
                  <a:pt x="111615" y="72864"/>
                </a:lnTo>
                <a:lnTo>
                  <a:pt x="112836" y="71128"/>
                </a:lnTo>
                <a:lnTo>
                  <a:pt x="117379" y="64516"/>
                </a:lnTo>
                <a:lnTo>
                  <a:pt x="118248" y="63130"/>
                </a:lnTo>
                <a:lnTo>
                  <a:pt x="119296" y="61565"/>
                </a:lnTo>
                <a:lnTo>
                  <a:pt x="119820" y="60000"/>
                </a:lnTo>
                <a:lnTo>
                  <a:pt x="120000" y="59128"/>
                </a:lnTo>
                <a:lnTo>
                  <a:pt x="120000" y="58256"/>
                </a:lnTo>
                <a:lnTo>
                  <a:pt x="120000" y="58084"/>
                </a:lnTo>
                <a:lnTo>
                  <a:pt x="120000" y="57734"/>
                </a:lnTo>
                <a:lnTo>
                  <a:pt x="120000" y="57212"/>
                </a:lnTo>
                <a:lnTo>
                  <a:pt x="119820" y="56869"/>
                </a:lnTo>
                <a:lnTo>
                  <a:pt x="119475" y="56519"/>
                </a:lnTo>
                <a:lnTo>
                  <a:pt x="117200" y="54603"/>
                </a:lnTo>
                <a:lnTo>
                  <a:pt x="114932" y="52516"/>
                </a:lnTo>
                <a:lnTo>
                  <a:pt x="110912" y="48171"/>
                </a:lnTo>
                <a:lnTo>
                  <a:pt x="109340" y="46606"/>
                </a:lnTo>
                <a:lnTo>
                  <a:pt x="107595" y="45041"/>
                </a:lnTo>
                <a:lnTo>
                  <a:pt x="104279" y="42082"/>
                </a:lnTo>
                <a:lnTo>
                  <a:pt x="103231" y="41038"/>
                </a:lnTo>
                <a:lnTo>
                  <a:pt x="102527" y="39823"/>
                </a:lnTo>
                <a:lnTo>
                  <a:pt x="102003" y="38608"/>
                </a:lnTo>
                <a:lnTo>
                  <a:pt x="101659" y="37386"/>
                </a:lnTo>
                <a:lnTo>
                  <a:pt x="101659" y="36171"/>
                </a:lnTo>
                <a:lnTo>
                  <a:pt x="101831" y="34777"/>
                </a:lnTo>
                <a:lnTo>
                  <a:pt x="102355" y="33562"/>
                </a:lnTo>
                <a:lnTo>
                  <a:pt x="103231" y="32347"/>
                </a:lnTo>
                <a:lnTo>
                  <a:pt x="103927" y="31647"/>
                </a:lnTo>
                <a:lnTo>
                  <a:pt x="104803" y="31125"/>
                </a:lnTo>
                <a:lnTo>
                  <a:pt x="105851" y="30611"/>
                </a:lnTo>
                <a:lnTo>
                  <a:pt x="106899" y="30260"/>
                </a:lnTo>
                <a:lnTo>
                  <a:pt x="111091" y="28867"/>
                </a:lnTo>
                <a:lnTo>
                  <a:pt x="112836" y="28173"/>
                </a:lnTo>
                <a:lnTo>
                  <a:pt x="114408" y="27301"/>
                </a:lnTo>
                <a:lnTo>
                  <a:pt x="115628" y="26258"/>
                </a:lnTo>
                <a:lnTo>
                  <a:pt x="116504" y="25043"/>
                </a:lnTo>
                <a:lnTo>
                  <a:pt x="117379" y="23828"/>
                </a:lnTo>
                <a:lnTo>
                  <a:pt x="117903" y="22434"/>
                </a:lnTo>
                <a:lnTo>
                  <a:pt x="118248" y="20869"/>
                </a:lnTo>
                <a:lnTo>
                  <a:pt x="118427" y="19304"/>
                </a:lnTo>
                <a:lnTo>
                  <a:pt x="118600" y="17739"/>
                </a:lnTo>
                <a:lnTo>
                  <a:pt x="118427" y="16173"/>
                </a:lnTo>
                <a:lnTo>
                  <a:pt x="118076" y="14608"/>
                </a:lnTo>
                <a:lnTo>
                  <a:pt x="117552" y="13043"/>
                </a:lnTo>
                <a:lnTo>
                  <a:pt x="117028" y="11478"/>
                </a:lnTo>
                <a:lnTo>
                  <a:pt x="116331" y="9913"/>
                </a:lnTo>
                <a:lnTo>
                  <a:pt x="115456" y="8519"/>
                </a:lnTo>
                <a:lnTo>
                  <a:pt x="114408" y="7132"/>
                </a:lnTo>
                <a:lnTo>
                  <a:pt x="113187" y="5567"/>
                </a:lnTo>
                <a:lnTo>
                  <a:pt x="111788" y="4345"/>
                </a:lnTo>
                <a:lnTo>
                  <a:pt x="110215" y="3301"/>
                </a:lnTo>
                <a:lnTo>
                  <a:pt x="108471" y="2437"/>
                </a:lnTo>
                <a:lnTo>
                  <a:pt x="106899" y="1915"/>
                </a:lnTo>
                <a:lnTo>
                  <a:pt x="105148" y="1393"/>
                </a:lnTo>
                <a:lnTo>
                  <a:pt x="101479" y="1393"/>
                </a:lnTo>
                <a:lnTo>
                  <a:pt x="99735" y="1565"/>
                </a:lnTo>
                <a:lnTo>
                  <a:pt x="98163" y="2086"/>
                </a:lnTo>
                <a:lnTo>
                  <a:pt x="96419" y="2780"/>
                </a:lnTo>
                <a:lnTo>
                  <a:pt x="94847" y="3823"/>
                </a:lnTo>
                <a:lnTo>
                  <a:pt x="93447" y="4867"/>
                </a:lnTo>
                <a:lnTo>
                  <a:pt x="92227" y="6260"/>
                </a:lnTo>
                <a:lnTo>
                  <a:pt x="91179" y="7826"/>
                </a:lnTo>
                <a:lnTo>
                  <a:pt x="90303" y="9562"/>
                </a:lnTo>
                <a:lnTo>
                  <a:pt x="89434" y="11649"/>
                </a:lnTo>
                <a:lnTo>
                  <a:pt x="88558" y="13565"/>
                </a:lnTo>
                <a:lnTo>
                  <a:pt x="87510" y="15480"/>
                </a:lnTo>
                <a:lnTo>
                  <a:pt x="86986" y="16345"/>
                </a:lnTo>
                <a:lnTo>
                  <a:pt x="86290" y="17045"/>
                </a:lnTo>
                <a:lnTo>
                  <a:pt x="85063" y="18089"/>
                </a:lnTo>
                <a:lnTo>
                  <a:pt x="83842" y="18432"/>
                </a:lnTo>
                <a:lnTo>
                  <a:pt x="82622" y="18611"/>
                </a:lnTo>
                <a:lnTo>
                  <a:pt x="81394" y="18432"/>
                </a:lnTo>
                <a:lnTo>
                  <a:pt x="80174" y="17910"/>
                </a:lnTo>
                <a:lnTo>
                  <a:pt x="78954" y="17388"/>
                </a:lnTo>
                <a:lnTo>
                  <a:pt x="77906" y="16524"/>
                </a:lnTo>
                <a:lnTo>
                  <a:pt x="76858" y="15652"/>
                </a:lnTo>
                <a:lnTo>
                  <a:pt x="75286" y="13915"/>
                </a:lnTo>
                <a:lnTo>
                  <a:pt x="73714" y="12000"/>
                </a:lnTo>
                <a:lnTo>
                  <a:pt x="70742" y="8347"/>
                </a:lnTo>
                <a:lnTo>
                  <a:pt x="69170" y="6432"/>
                </a:lnTo>
                <a:lnTo>
                  <a:pt x="67598" y="4695"/>
                </a:lnTo>
                <a:lnTo>
                  <a:pt x="65853" y="2958"/>
                </a:lnTo>
                <a:lnTo>
                  <a:pt x="63930" y="1565"/>
                </a:lnTo>
                <a:lnTo>
                  <a:pt x="63578" y="871"/>
                </a:lnTo>
                <a:lnTo>
                  <a:pt x="63054" y="171"/>
                </a:lnTo>
                <a:lnTo>
                  <a:pt x="62185" y="0"/>
                </a:lnTo>
                <a:close/>
              </a:path>
            </a:pathLst>
          </a:cu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0" name="Shape 347"/>
          <p:cNvSpPr/>
          <p:nvPr/>
        </p:nvSpPr>
        <p:spPr>
          <a:xfrm>
            <a:off x="5994772" y="1838289"/>
            <a:ext cx="324415" cy="354203"/>
          </a:xfrm>
          <a:custGeom>
            <a:avLst/>
            <a:gdLst/>
            <a:ahLst/>
            <a:cxnLst/>
            <a:rect l="0" t="0" r="0" b="0"/>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21" name="Shape 362"/>
          <p:cNvSpPr/>
          <p:nvPr/>
        </p:nvSpPr>
        <p:spPr>
          <a:xfrm>
            <a:off x="6747287" y="3505402"/>
            <a:ext cx="373327" cy="376517"/>
          </a:xfrm>
          <a:custGeom>
            <a:avLst/>
            <a:gdLst/>
            <a:ahLst/>
            <a:cxnLst/>
            <a:rect l="0" t="0" r="0" b="0"/>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22" name="Shape 339"/>
          <p:cNvSpPr/>
          <p:nvPr/>
        </p:nvSpPr>
        <p:spPr>
          <a:xfrm>
            <a:off x="6439081" y="4547455"/>
            <a:ext cx="308206" cy="357482"/>
          </a:xfrm>
          <a:custGeom>
            <a:avLst/>
            <a:gdLst/>
            <a:ahLst/>
            <a:cxnLst/>
            <a:rect l="0" t="0" r="0" b="0"/>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37970199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t>
            </a:r>
            <a:endParaRPr lang="en-US" dirty="0"/>
          </a:p>
        </p:txBody>
      </p:sp>
      <p:sp>
        <p:nvSpPr>
          <p:cNvPr id="3" name="Content Placeholder 2"/>
          <p:cNvSpPr>
            <a:spLocks noGrp="1"/>
          </p:cNvSpPr>
          <p:nvPr>
            <p:ph idx="1"/>
          </p:nvPr>
        </p:nvSpPr>
        <p:spPr/>
        <p:txBody>
          <a:bodyPr/>
          <a:lstStyle/>
          <a:p>
            <a:endParaRPr lang="en-US"/>
          </a:p>
        </p:txBody>
      </p:sp>
      <p:pic>
        <p:nvPicPr>
          <p:cNvPr id="4098" name="Picture 2"/>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1691680" y="843558"/>
            <a:ext cx="6120680" cy="4177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2101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ko-KR" dirty="0" smtClean="0">
                <a:latin typeface="+mj-lt"/>
              </a:rPr>
              <a:t>Objectives</a:t>
            </a:r>
            <a:endParaRPr lang="ko-KR" altLang="en-US" dirty="0">
              <a:latin typeface="+mj-lt"/>
            </a:endParaRPr>
          </a:p>
        </p:txBody>
      </p:sp>
      <p:sp>
        <p:nvSpPr>
          <p:cNvPr id="78" name="Oval 77"/>
          <p:cNvSpPr/>
          <p:nvPr/>
        </p:nvSpPr>
        <p:spPr>
          <a:xfrm flipV="1">
            <a:off x="1105550" y="3462024"/>
            <a:ext cx="6696745" cy="601655"/>
          </a:xfrm>
          <a:prstGeom prst="ellipse">
            <a:avLst/>
          </a:prstGeom>
          <a:solidFill>
            <a:schemeClr val="tx1">
              <a:lumMod val="50000"/>
              <a:lumOff val="50000"/>
            </a:schemeClr>
          </a:solidFill>
          <a:ln w="25400" cap="flat" cmpd="sng" algn="ctr">
            <a:noFill/>
            <a:prstDash val="solid"/>
          </a:ln>
          <a:effectLst/>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Calibri"/>
              <a:ea typeface="+mn-ea"/>
              <a:cs typeface="+mn-cs"/>
            </a:endParaRPr>
          </a:p>
        </p:txBody>
      </p:sp>
      <p:grpSp>
        <p:nvGrpSpPr>
          <p:cNvPr id="79" name="Group 78"/>
          <p:cNvGrpSpPr/>
          <p:nvPr/>
        </p:nvGrpSpPr>
        <p:grpSpPr>
          <a:xfrm>
            <a:off x="1475656" y="797525"/>
            <a:ext cx="5858073" cy="3951037"/>
            <a:chOff x="3074988" y="1068388"/>
            <a:chExt cx="6848476" cy="5151438"/>
          </a:xfrm>
        </p:grpSpPr>
        <p:sp>
          <p:nvSpPr>
            <p:cNvPr id="80" name="Rectangle 6"/>
            <p:cNvSpPr>
              <a:spLocks noChangeArrowheads="1"/>
            </p:cNvSpPr>
            <p:nvPr/>
          </p:nvSpPr>
          <p:spPr bwMode="auto">
            <a:xfrm>
              <a:off x="3074988" y="1428371"/>
              <a:ext cx="4198938" cy="977900"/>
            </a:xfrm>
            <a:prstGeom prst="rect">
              <a:avLst/>
            </a:prstGeom>
            <a:solidFill>
              <a:schemeClr val="accent3"/>
            </a:solidFill>
            <a:ln w="0">
              <a:noFill/>
              <a:prstDash val="solid"/>
              <a:miter lim="800000"/>
              <a:headEnd/>
              <a:tailEnd/>
            </a:ln>
          </p:spPr>
          <p:txBody>
            <a:bodyPr vert="horz" wrap="square" lIns="91440" tIns="45720" rIns="91440" bIns="45720" numCol="1" anchor="t" anchorCtr="0" compatLnSpc="1">
              <a:prstTxWarp prst="textNoShape">
                <a:avLst/>
              </a:prstTxWarp>
            </a:bodyPr>
            <a:lstStyle/>
            <a:p>
              <a:r>
                <a:rPr lang="en-US" sz="1200" b="1" dirty="0" smtClean="0">
                  <a:solidFill>
                    <a:schemeClr val="bg1"/>
                  </a:solidFill>
                  <a:ea typeface="Times New Roman"/>
                  <a:cs typeface="Times New Roman"/>
                  <a:sym typeface="Times New Roman"/>
                </a:rPr>
                <a:t>Test </a:t>
              </a:r>
              <a:r>
                <a:rPr lang="en-US" sz="1200" b="1" dirty="0">
                  <a:solidFill>
                    <a:schemeClr val="bg1"/>
                  </a:solidFill>
                  <a:ea typeface="Times New Roman"/>
                  <a:cs typeface="Times New Roman"/>
                  <a:sym typeface="Times New Roman"/>
                </a:rPr>
                <a:t>multiple designs for supersonic nozzle    and compare the result between them in </a:t>
              </a:r>
            </a:p>
            <a:p>
              <a:r>
                <a:rPr lang="en-US" sz="1200" b="1" dirty="0">
                  <a:solidFill>
                    <a:schemeClr val="bg1"/>
                  </a:solidFill>
                  <a:ea typeface="Times New Roman"/>
                  <a:cs typeface="Times New Roman"/>
                  <a:sym typeface="Times New Roman"/>
                </a:rPr>
                <a:t>efficiency and humidity level. </a:t>
              </a:r>
              <a:endParaRPr lang="en-US" sz="1200" dirty="0"/>
            </a:p>
            <a:p>
              <a:endParaRPr lang="en-US" sz="1200" b="1" dirty="0" smtClean="0">
                <a:solidFill>
                  <a:schemeClr val="bg1"/>
                </a:solidFill>
                <a:latin typeface="+mj-lt"/>
                <a:ea typeface="Times New Roman"/>
                <a:cs typeface="Times New Roman"/>
                <a:sym typeface="Times New Roman"/>
              </a:endParaRPr>
            </a:p>
            <a:p>
              <a:endParaRPr lang="en-US" sz="1200" b="1" dirty="0">
                <a:solidFill>
                  <a:schemeClr val="bg1"/>
                </a:solidFill>
                <a:latin typeface="+mj-lt"/>
                <a:ea typeface="Times New Roman"/>
                <a:cs typeface="Times New Roman"/>
              </a:endParaRPr>
            </a:p>
          </p:txBody>
        </p:sp>
        <p:sp>
          <p:nvSpPr>
            <p:cNvPr id="81" name="Rectangle 7"/>
            <p:cNvSpPr>
              <a:spLocks noChangeArrowheads="1"/>
            </p:cNvSpPr>
            <p:nvPr/>
          </p:nvSpPr>
          <p:spPr bwMode="auto">
            <a:xfrm>
              <a:off x="3079614" y="2396793"/>
              <a:ext cx="4198938" cy="903287"/>
            </a:xfrm>
            <a:prstGeom prst="rect">
              <a:avLst/>
            </a:prstGeom>
            <a:solidFill>
              <a:schemeClr val="accent4"/>
            </a:solidFill>
            <a:ln w="0">
              <a:noFill/>
              <a:prstDash val="solid"/>
              <a:miter lim="800000"/>
              <a:headEnd/>
              <a:tailEnd/>
            </a:ln>
          </p:spPr>
          <p:txBody>
            <a:bodyPr vert="horz" wrap="square" lIns="91440" tIns="45720" rIns="91440" bIns="45720" numCol="1" anchor="t" anchorCtr="0" compatLnSpc="1">
              <a:prstTxWarp prst="textNoShape">
                <a:avLst/>
              </a:prstTxWarp>
            </a:bodyPr>
            <a:lstStyle/>
            <a:p>
              <a:r>
                <a:rPr lang="en-US" sz="1200" b="1" dirty="0">
                  <a:solidFill>
                    <a:schemeClr val="bg1"/>
                  </a:solidFill>
                  <a:latin typeface="+mj-lt"/>
                  <a:ea typeface="Times New Roman"/>
                  <a:cs typeface="Times New Roman"/>
                </a:rPr>
                <a:t>Our </a:t>
              </a:r>
              <a:r>
                <a:rPr lang="en-US" sz="1200" b="1" dirty="0">
                  <a:solidFill>
                    <a:schemeClr val="bg1"/>
                  </a:solidFill>
                  <a:latin typeface="+mj-lt"/>
                  <a:ea typeface="Times New Roman"/>
                  <a:cs typeface="Times New Roman"/>
                </a:rPr>
                <a:t>testing goals are to dehumidify the </a:t>
              </a:r>
              <a:r>
                <a:rPr lang="en-US" sz="1200" b="1" dirty="0" smtClean="0">
                  <a:solidFill>
                    <a:schemeClr val="bg1"/>
                  </a:solidFill>
                  <a:latin typeface="+mj-lt"/>
                  <a:ea typeface="Times New Roman"/>
                  <a:cs typeface="Times New Roman"/>
                </a:rPr>
                <a:t>       humidity </a:t>
              </a:r>
              <a:r>
                <a:rPr lang="en-US" sz="1200" b="1" dirty="0">
                  <a:solidFill>
                    <a:schemeClr val="bg1"/>
                  </a:solidFill>
                  <a:latin typeface="+mj-lt"/>
                  <a:ea typeface="Times New Roman"/>
                  <a:cs typeface="Times New Roman"/>
                </a:rPr>
                <a:t>air below 25% and get </a:t>
              </a:r>
              <a:r>
                <a:rPr lang="en-US" sz="1200" b="1" dirty="0" smtClean="0">
                  <a:solidFill>
                    <a:schemeClr val="bg1"/>
                  </a:solidFill>
                  <a:latin typeface="+mj-lt"/>
                  <a:ea typeface="Times New Roman"/>
                  <a:cs typeface="Times New Roman"/>
                </a:rPr>
                <a:t>separation   </a:t>
              </a:r>
              <a:r>
                <a:rPr lang="en-US" sz="1200" b="1" dirty="0">
                  <a:solidFill>
                    <a:schemeClr val="bg1"/>
                  </a:solidFill>
                  <a:latin typeface="+mj-lt"/>
                  <a:ea typeface="Times New Roman"/>
                  <a:cs typeface="Times New Roman"/>
                </a:rPr>
                <a:t>efficiency above 75%.</a:t>
              </a:r>
            </a:p>
            <a:p>
              <a:endParaRPr lang="en-US" sz="1200" b="1" dirty="0">
                <a:solidFill>
                  <a:schemeClr val="bg1"/>
                </a:solidFill>
                <a:latin typeface="+mj-lt"/>
                <a:ea typeface="Times New Roman"/>
                <a:cs typeface="Times New Roman"/>
              </a:endParaRPr>
            </a:p>
          </p:txBody>
        </p:sp>
        <p:sp>
          <p:nvSpPr>
            <p:cNvPr id="82" name="Rectangle 8"/>
            <p:cNvSpPr>
              <a:spLocks noChangeArrowheads="1"/>
            </p:cNvSpPr>
            <p:nvPr/>
          </p:nvSpPr>
          <p:spPr bwMode="auto">
            <a:xfrm>
              <a:off x="3074988" y="3192463"/>
              <a:ext cx="4198938" cy="911225"/>
            </a:xfrm>
            <a:prstGeom prst="rect">
              <a:avLst/>
            </a:prstGeom>
            <a:solidFill>
              <a:schemeClr val="accent2"/>
            </a:solidFill>
            <a:ln w="0">
              <a:noFill/>
              <a:prstDash val="solid"/>
              <a:miter lim="800000"/>
              <a:headEnd/>
              <a:tailEnd/>
            </a:ln>
          </p:spPr>
          <p:txBody>
            <a:bodyPr vert="horz" wrap="square" lIns="91440" tIns="45720" rIns="91440" bIns="45720" numCol="1" anchor="t" anchorCtr="0" compatLnSpc="1">
              <a:prstTxWarp prst="textNoShape">
                <a:avLst/>
              </a:prstTxWarp>
            </a:bodyPr>
            <a:lstStyle/>
            <a:p>
              <a:r>
                <a:rPr lang="en-US" sz="1200" b="1" dirty="0">
                  <a:solidFill>
                    <a:schemeClr val="bg1"/>
                  </a:solidFill>
                  <a:ea typeface="Times New Roman"/>
                  <a:cs typeface="Times New Roman"/>
                  <a:sym typeface="Times New Roman"/>
                </a:rPr>
                <a:t>Solution to dehumidify the natural gas.</a:t>
              </a:r>
            </a:p>
          </p:txBody>
        </p:sp>
        <p:sp>
          <p:nvSpPr>
            <p:cNvPr id="83" name="Rectangle 9"/>
            <p:cNvSpPr>
              <a:spLocks noChangeArrowheads="1"/>
            </p:cNvSpPr>
            <p:nvPr/>
          </p:nvSpPr>
          <p:spPr bwMode="auto">
            <a:xfrm>
              <a:off x="3074988" y="4098348"/>
              <a:ext cx="4198938" cy="825500"/>
            </a:xfrm>
            <a:prstGeom prst="rect">
              <a:avLst/>
            </a:prstGeom>
            <a:solidFill>
              <a:schemeClr val="accent5"/>
            </a:solidFill>
            <a:ln w="0">
              <a:noFill/>
              <a:prstDash val="solid"/>
              <a:miter lim="800000"/>
              <a:headEnd/>
              <a:tailEnd/>
            </a:ln>
          </p:spPr>
          <p:txBody>
            <a:bodyPr vert="horz" wrap="square" lIns="91440" tIns="45720" rIns="91440" bIns="45720" numCol="1" anchor="t" anchorCtr="0" compatLnSpc="1">
              <a:prstTxWarp prst="textNoShape">
                <a:avLst/>
              </a:prstTxWarp>
            </a:bodyPr>
            <a:lstStyle/>
            <a:p>
              <a:r>
                <a:rPr lang="en-US" sz="1200" b="1" dirty="0">
                  <a:solidFill>
                    <a:schemeClr val="bg1"/>
                  </a:solidFill>
                  <a:latin typeface="+mj-lt"/>
                  <a:ea typeface="Times New Roman"/>
                  <a:cs typeface="Times New Roman"/>
                  <a:sym typeface="Times New Roman"/>
                </a:rPr>
                <a:t>To examine different sizes of diffusers and </a:t>
              </a:r>
              <a:endParaRPr lang="en-US" sz="1200" b="1" dirty="0" smtClean="0">
                <a:solidFill>
                  <a:schemeClr val="bg1"/>
                </a:solidFill>
                <a:latin typeface="+mj-lt"/>
                <a:ea typeface="Times New Roman"/>
                <a:cs typeface="Times New Roman"/>
                <a:sym typeface="Times New Roman"/>
              </a:endParaRPr>
            </a:p>
            <a:p>
              <a:r>
                <a:rPr lang="en-US" sz="1200" b="1" dirty="0" smtClean="0">
                  <a:solidFill>
                    <a:schemeClr val="bg1"/>
                  </a:solidFill>
                  <a:latin typeface="+mj-lt"/>
                  <a:ea typeface="Times New Roman"/>
                  <a:cs typeface="Times New Roman"/>
                  <a:sym typeface="Times New Roman"/>
                </a:rPr>
                <a:t>investigate </a:t>
              </a:r>
              <a:r>
                <a:rPr lang="en-US" sz="1200" b="1" dirty="0">
                  <a:solidFill>
                    <a:schemeClr val="bg1"/>
                  </a:solidFill>
                  <a:latin typeface="+mj-lt"/>
                  <a:ea typeface="Times New Roman"/>
                  <a:cs typeface="Times New Roman"/>
                  <a:sym typeface="Times New Roman"/>
                </a:rPr>
                <a:t>their effect on gas-particle </a:t>
              </a:r>
              <a:endParaRPr lang="en-US" sz="1200" b="1" dirty="0" smtClean="0">
                <a:solidFill>
                  <a:schemeClr val="bg1"/>
                </a:solidFill>
                <a:latin typeface="+mj-lt"/>
                <a:ea typeface="Times New Roman"/>
                <a:cs typeface="Times New Roman"/>
                <a:sym typeface="Times New Roman"/>
              </a:endParaRPr>
            </a:p>
            <a:p>
              <a:r>
                <a:rPr lang="en-US" sz="1200" b="1" dirty="0" smtClean="0">
                  <a:solidFill>
                    <a:schemeClr val="bg1"/>
                  </a:solidFill>
                  <a:latin typeface="+mj-lt"/>
                  <a:ea typeface="Times New Roman"/>
                  <a:cs typeface="Times New Roman"/>
                  <a:sym typeface="Times New Roman"/>
                </a:rPr>
                <a:t>interaction</a:t>
              </a:r>
              <a:r>
                <a:rPr lang="en-US" sz="1200" b="1" dirty="0">
                  <a:solidFill>
                    <a:schemeClr val="bg1"/>
                  </a:solidFill>
                  <a:latin typeface="+mj-lt"/>
                  <a:ea typeface="Times New Roman"/>
                  <a:cs typeface="Times New Roman"/>
                  <a:sym typeface="Times New Roman"/>
                </a:rPr>
                <a:t>.</a:t>
              </a:r>
            </a:p>
            <a:p>
              <a:endParaRPr lang="en-US" dirty="0"/>
            </a:p>
          </p:txBody>
        </p:sp>
        <p:sp>
          <p:nvSpPr>
            <p:cNvPr id="88" name="Freeform 14"/>
            <p:cNvSpPr>
              <a:spLocks/>
            </p:cNvSpPr>
            <p:nvPr/>
          </p:nvSpPr>
          <p:spPr bwMode="auto">
            <a:xfrm>
              <a:off x="7245350" y="4098348"/>
              <a:ext cx="758825" cy="920751"/>
            </a:xfrm>
            <a:custGeom>
              <a:avLst/>
              <a:gdLst>
                <a:gd name="T0" fmla="*/ 0 w 478"/>
                <a:gd name="T1" fmla="*/ 0 h 580"/>
                <a:gd name="T2" fmla="*/ 478 w 478"/>
                <a:gd name="T3" fmla="*/ 0 h 580"/>
                <a:gd name="T4" fmla="*/ 478 w 478"/>
                <a:gd name="T5" fmla="*/ 580 h 580"/>
                <a:gd name="T6" fmla="*/ 0 w 478"/>
                <a:gd name="T7" fmla="*/ 516 h 580"/>
                <a:gd name="T8" fmla="*/ 0 w 478"/>
                <a:gd name="T9" fmla="*/ 0 h 580"/>
              </a:gdLst>
              <a:ahLst/>
              <a:cxnLst>
                <a:cxn ang="0">
                  <a:pos x="T0" y="T1"/>
                </a:cxn>
                <a:cxn ang="0">
                  <a:pos x="T2" y="T3"/>
                </a:cxn>
                <a:cxn ang="0">
                  <a:pos x="T4" y="T5"/>
                </a:cxn>
                <a:cxn ang="0">
                  <a:pos x="T6" y="T7"/>
                </a:cxn>
                <a:cxn ang="0">
                  <a:pos x="T8" y="T9"/>
                </a:cxn>
              </a:cxnLst>
              <a:rect l="0" t="0" r="r" b="b"/>
              <a:pathLst>
                <a:path w="478" h="580">
                  <a:moveTo>
                    <a:pt x="0" y="0"/>
                  </a:moveTo>
                  <a:lnTo>
                    <a:pt x="478" y="0"/>
                  </a:lnTo>
                  <a:lnTo>
                    <a:pt x="478" y="580"/>
                  </a:lnTo>
                  <a:lnTo>
                    <a:pt x="0" y="516"/>
                  </a:lnTo>
                  <a:lnTo>
                    <a:pt x="0" y="0"/>
                  </a:lnTo>
                  <a:close/>
                </a:path>
              </a:pathLst>
            </a:custGeom>
            <a:solidFill>
              <a:schemeClr val="accent5">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15"/>
            <p:cNvSpPr>
              <a:spLocks/>
            </p:cNvSpPr>
            <p:nvPr/>
          </p:nvSpPr>
          <p:spPr bwMode="auto">
            <a:xfrm>
              <a:off x="8004176" y="4098348"/>
              <a:ext cx="1676400" cy="920751"/>
            </a:xfrm>
            <a:custGeom>
              <a:avLst/>
              <a:gdLst>
                <a:gd name="T0" fmla="*/ 0 w 1056"/>
                <a:gd name="T1" fmla="*/ 0 h 580"/>
                <a:gd name="T2" fmla="*/ 1056 w 1056"/>
                <a:gd name="T3" fmla="*/ 0 h 580"/>
                <a:gd name="T4" fmla="*/ 1056 w 1056"/>
                <a:gd name="T5" fmla="*/ 389 h 580"/>
                <a:gd name="T6" fmla="*/ 0 w 1056"/>
                <a:gd name="T7" fmla="*/ 580 h 580"/>
                <a:gd name="T8" fmla="*/ 0 w 1056"/>
                <a:gd name="T9" fmla="*/ 0 h 580"/>
              </a:gdLst>
              <a:ahLst/>
              <a:cxnLst>
                <a:cxn ang="0">
                  <a:pos x="T0" y="T1"/>
                </a:cxn>
                <a:cxn ang="0">
                  <a:pos x="T2" y="T3"/>
                </a:cxn>
                <a:cxn ang="0">
                  <a:pos x="T4" y="T5"/>
                </a:cxn>
                <a:cxn ang="0">
                  <a:pos x="T6" y="T7"/>
                </a:cxn>
                <a:cxn ang="0">
                  <a:pos x="T8" y="T9"/>
                </a:cxn>
              </a:cxnLst>
              <a:rect l="0" t="0" r="r" b="b"/>
              <a:pathLst>
                <a:path w="1056" h="580">
                  <a:moveTo>
                    <a:pt x="0" y="0"/>
                  </a:moveTo>
                  <a:lnTo>
                    <a:pt x="1056" y="0"/>
                  </a:lnTo>
                  <a:lnTo>
                    <a:pt x="1056" y="389"/>
                  </a:lnTo>
                  <a:lnTo>
                    <a:pt x="0" y="580"/>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6"/>
            <p:cNvSpPr>
              <a:spLocks/>
            </p:cNvSpPr>
            <p:nvPr/>
          </p:nvSpPr>
          <p:spPr bwMode="auto">
            <a:xfrm>
              <a:off x="7245351" y="1068388"/>
              <a:ext cx="758825" cy="1290638"/>
            </a:xfrm>
            <a:custGeom>
              <a:avLst/>
              <a:gdLst>
                <a:gd name="T0" fmla="*/ 478 w 478"/>
                <a:gd name="T1" fmla="*/ 0 h 813"/>
                <a:gd name="T2" fmla="*/ 478 w 478"/>
                <a:gd name="T3" fmla="*/ 667 h 813"/>
                <a:gd name="T4" fmla="*/ 0 w 478"/>
                <a:gd name="T5" fmla="*/ 813 h 813"/>
                <a:gd name="T6" fmla="*/ 0 w 478"/>
                <a:gd name="T7" fmla="*/ 197 h 813"/>
                <a:gd name="T8" fmla="*/ 478 w 478"/>
                <a:gd name="T9" fmla="*/ 0 h 813"/>
              </a:gdLst>
              <a:ahLst/>
              <a:cxnLst>
                <a:cxn ang="0">
                  <a:pos x="T0" y="T1"/>
                </a:cxn>
                <a:cxn ang="0">
                  <a:pos x="T2" y="T3"/>
                </a:cxn>
                <a:cxn ang="0">
                  <a:pos x="T4" y="T5"/>
                </a:cxn>
                <a:cxn ang="0">
                  <a:pos x="T6" y="T7"/>
                </a:cxn>
                <a:cxn ang="0">
                  <a:pos x="T8" y="T9"/>
                </a:cxn>
              </a:cxnLst>
              <a:rect l="0" t="0" r="r" b="b"/>
              <a:pathLst>
                <a:path w="478" h="813">
                  <a:moveTo>
                    <a:pt x="478" y="0"/>
                  </a:moveTo>
                  <a:lnTo>
                    <a:pt x="478" y="667"/>
                  </a:lnTo>
                  <a:lnTo>
                    <a:pt x="0" y="813"/>
                  </a:lnTo>
                  <a:lnTo>
                    <a:pt x="0" y="197"/>
                  </a:lnTo>
                  <a:lnTo>
                    <a:pt x="478"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7"/>
            <p:cNvSpPr>
              <a:spLocks/>
            </p:cNvSpPr>
            <p:nvPr/>
          </p:nvSpPr>
          <p:spPr bwMode="auto">
            <a:xfrm>
              <a:off x="8004176" y="1068388"/>
              <a:ext cx="1676400" cy="1774825"/>
            </a:xfrm>
            <a:custGeom>
              <a:avLst/>
              <a:gdLst>
                <a:gd name="T0" fmla="*/ 0 w 1056"/>
                <a:gd name="T1" fmla="*/ 0 h 1118"/>
                <a:gd name="T2" fmla="*/ 1056 w 1056"/>
                <a:gd name="T3" fmla="*/ 682 h 1118"/>
                <a:gd name="T4" fmla="*/ 1056 w 1056"/>
                <a:gd name="T5" fmla="*/ 1118 h 1118"/>
                <a:gd name="T6" fmla="*/ 0 w 1056"/>
                <a:gd name="T7" fmla="*/ 667 h 1118"/>
                <a:gd name="T8" fmla="*/ 0 w 1056"/>
                <a:gd name="T9" fmla="*/ 0 h 1118"/>
              </a:gdLst>
              <a:ahLst/>
              <a:cxnLst>
                <a:cxn ang="0">
                  <a:pos x="T0" y="T1"/>
                </a:cxn>
                <a:cxn ang="0">
                  <a:pos x="T2" y="T3"/>
                </a:cxn>
                <a:cxn ang="0">
                  <a:pos x="T4" y="T5"/>
                </a:cxn>
                <a:cxn ang="0">
                  <a:pos x="T6" y="T7"/>
                </a:cxn>
                <a:cxn ang="0">
                  <a:pos x="T8" y="T9"/>
                </a:cxn>
              </a:cxnLst>
              <a:rect l="0" t="0" r="r" b="b"/>
              <a:pathLst>
                <a:path w="1056" h="1118">
                  <a:moveTo>
                    <a:pt x="0" y="0"/>
                  </a:moveTo>
                  <a:lnTo>
                    <a:pt x="1056" y="682"/>
                  </a:lnTo>
                  <a:lnTo>
                    <a:pt x="1056" y="1118"/>
                  </a:lnTo>
                  <a:lnTo>
                    <a:pt x="0" y="667"/>
                  </a:lnTo>
                  <a:lnTo>
                    <a:pt x="0"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8"/>
            <p:cNvSpPr>
              <a:spLocks/>
            </p:cNvSpPr>
            <p:nvPr/>
          </p:nvSpPr>
          <p:spPr bwMode="auto">
            <a:xfrm>
              <a:off x="7245351" y="2127250"/>
              <a:ext cx="2435225" cy="715963"/>
            </a:xfrm>
            <a:custGeom>
              <a:avLst/>
              <a:gdLst>
                <a:gd name="T0" fmla="*/ 478 w 1534"/>
                <a:gd name="T1" fmla="*/ 0 h 451"/>
                <a:gd name="T2" fmla="*/ 1534 w 1534"/>
                <a:gd name="T3" fmla="*/ 451 h 451"/>
                <a:gd name="T4" fmla="*/ 1048 w 1534"/>
                <a:gd name="T5" fmla="*/ 451 h 451"/>
                <a:gd name="T6" fmla="*/ 0 w 1534"/>
                <a:gd name="T7" fmla="*/ 146 h 451"/>
                <a:gd name="T8" fmla="*/ 478 w 1534"/>
                <a:gd name="T9" fmla="*/ 0 h 451"/>
              </a:gdLst>
              <a:ahLst/>
              <a:cxnLst>
                <a:cxn ang="0">
                  <a:pos x="T0" y="T1"/>
                </a:cxn>
                <a:cxn ang="0">
                  <a:pos x="T2" y="T3"/>
                </a:cxn>
                <a:cxn ang="0">
                  <a:pos x="T4" y="T5"/>
                </a:cxn>
                <a:cxn ang="0">
                  <a:pos x="T6" y="T7"/>
                </a:cxn>
                <a:cxn ang="0">
                  <a:pos x="T8" y="T9"/>
                </a:cxn>
              </a:cxnLst>
              <a:rect l="0" t="0" r="r" b="b"/>
              <a:pathLst>
                <a:path w="1534" h="451">
                  <a:moveTo>
                    <a:pt x="478" y="0"/>
                  </a:moveTo>
                  <a:lnTo>
                    <a:pt x="1534" y="451"/>
                  </a:lnTo>
                  <a:lnTo>
                    <a:pt x="1048" y="451"/>
                  </a:lnTo>
                  <a:lnTo>
                    <a:pt x="0" y="146"/>
                  </a:lnTo>
                  <a:lnTo>
                    <a:pt x="478"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9"/>
            <p:cNvSpPr>
              <a:spLocks/>
            </p:cNvSpPr>
            <p:nvPr/>
          </p:nvSpPr>
          <p:spPr bwMode="auto">
            <a:xfrm>
              <a:off x="7245351" y="2974975"/>
              <a:ext cx="2435225" cy="434975"/>
            </a:xfrm>
            <a:custGeom>
              <a:avLst/>
              <a:gdLst>
                <a:gd name="T0" fmla="*/ 478 w 1534"/>
                <a:gd name="T1" fmla="*/ 0 h 274"/>
                <a:gd name="T2" fmla="*/ 1534 w 1534"/>
                <a:gd name="T3" fmla="*/ 269 h 274"/>
                <a:gd name="T4" fmla="*/ 1065 w 1534"/>
                <a:gd name="T5" fmla="*/ 274 h 274"/>
                <a:gd name="T6" fmla="*/ 0 w 1534"/>
                <a:gd name="T7" fmla="*/ 100 h 274"/>
                <a:gd name="T8" fmla="*/ 478 w 1534"/>
                <a:gd name="T9" fmla="*/ 0 h 274"/>
              </a:gdLst>
              <a:ahLst/>
              <a:cxnLst>
                <a:cxn ang="0">
                  <a:pos x="T0" y="T1"/>
                </a:cxn>
                <a:cxn ang="0">
                  <a:pos x="T2" y="T3"/>
                </a:cxn>
                <a:cxn ang="0">
                  <a:pos x="T4" y="T5"/>
                </a:cxn>
                <a:cxn ang="0">
                  <a:pos x="T6" y="T7"/>
                </a:cxn>
                <a:cxn ang="0">
                  <a:pos x="T8" y="T9"/>
                </a:cxn>
              </a:cxnLst>
              <a:rect l="0" t="0" r="r" b="b"/>
              <a:pathLst>
                <a:path w="1534" h="274">
                  <a:moveTo>
                    <a:pt x="478" y="0"/>
                  </a:moveTo>
                  <a:lnTo>
                    <a:pt x="1534" y="269"/>
                  </a:lnTo>
                  <a:lnTo>
                    <a:pt x="1065" y="274"/>
                  </a:lnTo>
                  <a:lnTo>
                    <a:pt x="0" y="100"/>
                  </a:lnTo>
                  <a:lnTo>
                    <a:pt x="478"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20"/>
            <p:cNvSpPr>
              <a:spLocks/>
            </p:cNvSpPr>
            <p:nvPr/>
          </p:nvSpPr>
          <p:spPr bwMode="auto">
            <a:xfrm>
              <a:off x="7245351" y="2228850"/>
              <a:ext cx="758825" cy="904875"/>
            </a:xfrm>
            <a:custGeom>
              <a:avLst/>
              <a:gdLst>
                <a:gd name="T0" fmla="*/ 478 w 478"/>
                <a:gd name="T1" fmla="*/ 0 h 570"/>
                <a:gd name="T2" fmla="*/ 478 w 478"/>
                <a:gd name="T3" fmla="*/ 470 h 570"/>
                <a:gd name="T4" fmla="*/ 0 w 478"/>
                <a:gd name="T5" fmla="*/ 570 h 570"/>
                <a:gd name="T6" fmla="*/ 0 w 478"/>
                <a:gd name="T7" fmla="*/ 129 h 570"/>
                <a:gd name="T8" fmla="*/ 478 w 478"/>
                <a:gd name="T9" fmla="*/ 0 h 570"/>
              </a:gdLst>
              <a:ahLst/>
              <a:cxnLst>
                <a:cxn ang="0">
                  <a:pos x="T0" y="T1"/>
                </a:cxn>
                <a:cxn ang="0">
                  <a:pos x="T2" y="T3"/>
                </a:cxn>
                <a:cxn ang="0">
                  <a:pos x="T4" y="T5"/>
                </a:cxn>
                <a:cxn ang="0">
                  <a:pos x="T6" y="T7"/>
                </a:cxn>
                <a:cxn ang="0">
                  <a:pos x="T8" y="T9"/>
                </a:cxn>
              </a:cxnLst>
              <a:rect l="0" t="0" r="r" b="b"/>
              <a:pathLst>
                <a:path w="478" h="570">
                  <a:moveTo>
                    <a:pt x="478" y="0"/>
                  </a:moveTo>
                  <a:lnTo>
                    <a:pt x="478" y="470"/>
                  </a:lnTo>
                  <a:lnTo>
                    <a:pt x="0" y="570"/>
                  </a:lnTo>
                  <a:lnTo>
                    <a:pt x="0" y="129"/>
                  </a:lnTo>
                  <a:lnTo>
                    <a:pt x="478"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21"/>
            <p:cNvSpPr>
              <a:spLocks/>
            </p:cNvSpPr>
            <p:nvPr/>
          </p:nvSpPr>
          <p:spPr bwMode="auto">
            <a:xfrm>
              <a:off x="8004176" y="2228850"/>
              <a:ext cx="1676400" cy="1173163"/>
            </a:xfrm>
            <a:custGeom>
              <a:avLst/>
              <a:gdLst>
                <a:gd name="T0" fmla="*/ 0 w 1056"/>
                <a:gd name="T1" fmla="*/ 0 h 739"/>
                <a:gd name="T2" fmla="*/ 1056 w 1056"/>
                <a:gd name="T3" fmla="*/ 430 h 739"/>
                <a:gd name="T4" fmla="*/ 1056 w 1056"/>
                <a:gd name="T5" fmla="*/ 739 h 739"/>
                <a:gd name="T6" fmla="*/ 0 w 1056"/>
                <a:gd name="T7" fmla="*/ 470 h 739"/>
                <a:gd name="T8" fmla="*/ 0 w 1056"/>
                <a:gd name="T9" fmla="*/ 0 h 739"/>
              </a:gdLst>
              <a:ahLst/>
              <a:cxnLst>
                <a:cxn ang="0">
                  <a:pos x="T0" y="T1"/>
                </a:cxn>
                <a:cxn ang="0">
                  <a:pos x="T2" y="T3"/>
                </a:cxn>
                <a:cxn ang="0">
                  <a:pos x="T4" y="T5"/>
                </a:cxn>
                <a:cxn ang="0">
                  <a:pos x="T6" y="T7"/>
                </a:cxn>
                <a:cxn ang="0">
                  <a:pos x="T8" y="T9"/>
                </a:cxn>
              </a:cxnLst>
              <a:rect l="0" t="0" r="r" b="b"/>
              <a:pathLst>
                <a:path w="1056" h="739">
                  <a:moveTo>
                    <a:pt x="0" y="0"/>
                  </a:moveTo>
                  <a:lnTo>
                    <a:pt x="1056" y="430"/>
                  </a:lnTo>
                  <a:lnTo>
                    <a:pt x="1056" y="739"/>
                  </a:lnTo>
                  <a:lnTo>
                    <a:pt x="0" y="470"/>
                  </a:lnTo>
                  <a:lnTo>
                    <a:pt x="0"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22"/>
            <p:cNvSpPr>
              <a:spLocks/>
            </p:cNvSpPr>
            <p:nvPr/>
          </p:nvSpPr>
          <p:spPr bwMode="auto">
            <a:xfrm>
              <a:off x="7245351" y="3081338"/>
              <a:ext cx="758825" cy="1022350"/>
            </a:xfrm>
            <a:custGeom>
              <a:avLst/>
              <a:gdLst>
                <a:gd name="T0" fmla="*/ 478 w 478"/>
                <a:gd name="T1" fmla="*/ 0 h 644"/>
                <a:gd name="T2" fmla="*/ 478 w 478"/>
                <a:gd name="T3" fmla="*/ 634 h 644"/>
                <a:gd name="T4" fmla="*/ 0 w 478"/>
                <a:gd name="T5" fmla="*/ 644 h 644"/>
                <a:gd name="T6" fmla="*/ 0 w 478"/>
                <a:gd name="T7" fmla="*/ 70 h 644"/>
                <a:gd name="T8" fmla="*/ 478 w 478"/>
                <a:gd name="T9" fmla="*/ 0 h 644"/>
              </a:gdLst>
              <a:ahLst/>
              <a:cxnLst>
                <a:cxn ang="0">
                  <a:pos x="T0" y="T1"/>
                </a:cxn>
                <a:cxn ang="0">
                  <a:pos x="T2" y="T3"/>
                </a:cxn>
                <a:cxn ang="0">
                  <a:pos x="T4" y="T5"/>
                </a:cxn>
                <a:cxn ang="0">
                  <a:pos x="T6" y="T7"/>
                </a:cxn>
                <a:cxn ang="0">
                  <a:pos x="T8" y="T9"/>
                </a:cxn>
              </a:cxnLst>
              <a:rect l="0" t="0" r="r" b="b"/>
              <a:pathLst>
                <a:path w="478" h="644">
                  <a:moveTo>
                    <a:pt x="478" y="0"/>
                  </a:moveTo>
                  <a:lnTo>
                    <a:pt x="478" y="634"/>
                  </a:lnTo>
                  <a:lnTo>
                    <a:pt x="0" y="644"/>
                  </a:lnTo>
                  <a:lnTo>
                    <a:pt x="0" y="70"/>
                  </a:lnTo>
                  <a:lnTo>
                    <a:pt x="478"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23"/>
            <p:cNvSpPr>
              <a:spLocks/>
            </p:cNvSpPr>
            <p:nvPr/>
          </p:nvSpPr>
          <p:spPr bwMode="auto">
            <a:xfrm>
              <a:off x="8004176" y="3081338"/>
              <a:ext cx="1676400" cy="1071563"/>
            </a:xfrm>
            <a:custGeom>
              <a:avLst/>
              <a:gdLst>
                <a:gd name="T0" fmla="*/ 0 w 1056"/>
                <a:gd name="T1" fmla="*/ 0 h 675"/>
                <a:gd name="T2" fmla="*/ 1056 w 1056"/>
                <a:gd name="T3" fmla="*/ 235 h 675"/>
                <a:gd name="T4" fmla="*/ 1056 w 1056"/>
                <a:gd name="T5" fmla="*/ 675 h 675"/>
                <a:gd name="T6" fmla="*/ 0 w 1056"/>
                <a:gd name="T7" fmla="*/ 634 h 675"/>
                <a:gd name="T8" fmla="*/ 0 w 1056"/>
                <a:gd name="T9" fmla="*/ 0 h 675"/>
              </a:gdLst>
              <a:ahLst/>
              <a:cxnLst>
                <a:cxn ang="0">
                  <a:pos x="T0" y="T1"/>
                </a:cxn>
                <a:cxn ang="0">
                  <a:pos x="T2" y="T3"/>
                </a:cxn>
                <a:cxn ang="0">
                  <a:pos x="T4" y="T5"/>
                </a:cxn>
                <a:cxn ang="0">
                  <a:pos x="T6" y="T7"/>
                </a:cxn>
                <a:cxn ang="0">
                  <a:pos x="T8" y="T9"/>
                </a:cxn>
              </a:cxnLst>
              <a:rect l="0" t="0" r="r" b="b"/>
              <a:pathLst>
                <a:path w="1056" h="675">
                  <a:moveTo>
                    <a:pt x="0" y="0"/>
                  </a:moveTo>
                  <a:lnTo>
                    <a:pt x="1056" y="235"/>
                  </a:lnTo>
                  <a:lnTo>
                    <a:pt x="1056" y="675"/>
                  </a:lnTo>
                  <a:lnTo>
                    <a:pt x="0" y="634"/>
                  </a:lnTo>
                  <a:lnTo>
                    <a:pt x="0"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24"/>
            <p:cNvSpPr>
              <a:spLocks/>
            </p:cNvSpPr>
            <p:nvPr/>
          </p:nvSpPr>
          <p:spPr bwMode="auto">
            <a:xfrm>
              <a:off x="7245351" y="4070350"/>
              <a:ext cx="2435225" cy="82550"/>
            </a:xfrm>
            <a:custGeom>
              <a:avLst/>
              <a:gdLst>
                <a:gd name="T0" fmla="*/ 478 w 1534"/>
                <a:gd name="T1" fmla="*/ 0 h 52"/>
                <a:gd name="T2" fmla="*/ 1534 w 1534"/>
                <a:gd name="T3" fmla="*/ 52 h 52"/>
                <a:gd name="T4" fmla="*/ 1228 w 1534"/>
                <a:gd name="T5" fmla="*/ 52 h 52"/>
                <a:gd name="T6" fmla="*/ 0 w 1534"/>
                <a:gd name="T7" fmla="*/ 21 h 52"/>
                <a:gd name="T8" fmla="*/ 478 w 1534"/>
                <a:gd name="T9" fmla="*/ 0 h 52"/>
              </a:gdLst>
              <a:ahLst/>
              <a:cxnLst>
                <a:cxn ang="0">
                  <a:pos x="T0" y="T1"/>
                </a:cxn>
                <a:cxn ang="0">
                  <a:pos x="T2" y="T3"/>
                </a:cxn>
                <a:cxn ang="0">
                  <a:pos x="T4" y="T5"/>
                </a:cxn>
                <a:cxn ang="0">
                  <a:pos x="T6" y="T7"/>
                </a:cxn>
                <a:cxn ang="0">
                  <a:pos x="T8" y="T9"/>
                </a:cxn>
              </a:cxnLst>
              <a:rect l="0" t="0" r="r" b="b"/>
              <a:pathLst>
                <a:path w="1534" h="52">
                  <a:moveTo>
                    <a:pt x="478" y="0"/>
                  </a:moveTo>
                  <a:lnTo>
                    <a:pt x="1534" y="52"/>
                  </a:lnTo>
                  <a:lnTo>
                    <a:pt x="1228" y="52"/>
                  </a:lnTo>
                  <a:lnTo>
                    <a:pt x="0" y="21"/>
                  </a:lnTo>
                  <a:lnTo>
                    <a:pt x="478"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28"/>
            <p:cNvSpPr>
              <a:spLocks/>
            </p:cNvSpPr>
            <p:nvPr/>
          </p:nvSpPr>
          <p:spPr bwMode="auto">
            <a:xfrm>
              <a:off x="7683500" y="5545137"/>
              <a:ext cx="31750" cy="131763"/>
            </a:xfrm>
            <a:custGeom>
              <a:avLst/>
              <a:gdLst>
                <a:gd name="T0" fmla="*/ 15 w 20"/>
                <a:gd name="T1" fmla="*/ 0 h 83"/>
                <a:gd name="T2" fmla="*/ 16 w 20"/>
                <a:gd name="T3" fmla="*/ 1 h 83"/>
                <a:gd name="T4" fmla="*/ 18 w 20"/>
                <a:gd name="T5" fmla="*/ 3 h 83"/>
                <a:gd name="T6" fmla="*/ 19 w 20"/>
                <a:gd name="T7" fmla="*/ 13 h 83"/>
                <a:gd name="T8" fmla="*/ 20 w 20"/>
                <a:gd name="T9" fmla="*/ 28 h 83"/>
                <a:gd name="T10" fmla="*/ 20 w 20"/>
                <a:gd name="T11" fmla="*/ 46 h 83"/>
                <a:gd name="T12" fmla="*/ 16 w 20"/>
                <a:gd name="T13" fmla="*/ 64 h 83"/>
                <a:gd name="T14" fmla="*/ 9 w 20"/>
                <a:gd name="T15" fmla="*/ 83 h 83"/>
                <a:gd name="T16" fmla="*/ 7 w 20"/>
                <a:gd name="T17" fmla="*/ 83 h 83"/>
                <a:gd name="T18" fmla="*/ 6 w 20"/>
                <a:gd name="T19" fmla="*/ 83 h 83"/>
                <a:gd name="T20" fmla="*/ 4 w 20"/>
                <a:gd name="T21" fmla="*/ 83 h 83"/>
                <a:gd name="T22" fmla="*/ 1 w 20"/>
                <a:gd name="T23" fmla="*/ 78 h 83"/>
                <a:gd name="T24" fmla="*/ 0 w 20"/>
                <a:gd name="T25" fmla="*/ 77 h 83"/>
                <a:gd name="T26" fmla="*/ 0 w 20"/>
                <a:gd name="T27" fmla="*/ 74 h 83"/>
                <a:gd name="T28" fmla="*/ 1 w 20"/>
                <a:gd name="T29" fmla="*/ 72 h 83"/>
                <a:gd name="T30" fmla="*/ 9 w 20"/>
                <a:gd name="T31" fmla="*/ 55 h 83"/>
                <a:gd name="T32" fmla="*/ 10 w 20"/>
                <a:gd name="T33" fmla="*/ 35 h 83"/>
                <a:gd name="T34" fmla="*/ 10 w 20"/>
                <a:gd name="T35" fmla="*/ 19 h 83"/>
                <a:gd name="T36" fmla="*/ 7 w 20"/>
                <a:gd name="T37" fmla="*/ 8 h 83"/>
                <a:gd name="T38" fmla="*/ 7 w 20"/>
                <a:gd name="T39" fmla="*/ 5 h 83"/>
                <a:gd name="T40" fmla="*/ 9 w 20"/>
                <a:gd name="T41" fmla="*/ 3 h 83"/>
                <a:gd name="T42" fmla="*/ 10 w 20"/>
                <a:gd name="T43" fmla="*/ 1 h 83"/>
                <a:gd name="T44" fmla="*/ 13 w 20"/>
                <a:gd name="T45" fmla="*/ 0 h 83"/>
                <a:gd name="T46" fmla="*/ 15 w 20"/>
                <a:gd name="T4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83">
                  <a:moveTo>
                    <a:pt x="15" y="0"/>
                  </a:moveTo>
                  <a:lnTo>
                    <a:pt x="16" y="1"/>
                  </a:lnTo>
                  <a:lnTo>
                    <a:pt x="18" y="3"/>
                  </a:lnTo>
                  <a:lnTo>
                    <a:pt x="19" y="13"/>
                  </a:lnTo>
                  <a:lnTo>
                    <a:pt x="20" y="28"/>
                  </a:lnTo>
                  <a:lnTo>
                    <a:pt x="20" y="46"/>
                  </a:lnTo>
                  <a:lnTo>
                    <a:pt x="16" y="64"/>
                  </a:lnTo>
                  <a:lnTo>
                    <a:pt x="9" y="83"/>
                  </a:lnTo>
                  <a:lnTo>
                    <a:pt x="7" y="83"/>
                  </a:lnTo>
                  <a:lnTo>
                    <a:pt x="6" y="83"/>
                  </a:lnTo>
                  <a:lnTo>
                    <a:pt x="4" y="83"/>
                  </a:lnTo>
                  <a:lnTo>
                    <a:pt x="1" y="78"/>
                  </a:lnTo>
                  <a:lnTo>
                    <a:pt x="0" y="77"/>
                  </a:lnTo>
                  <a:lnTo>
                    <a:pt x="0" y="74"/>
                  </a:lnTo>
                  <a:lnTo>
                    <a:pt x="1" y="72"/>
                  </a:lnTo>
                  <a:lnTo>
                    <a:pt x="9" y="55"/>
                  </a:lnTo>
                  <a:lnTo>
                    <a:pt x="10" y="35"/>
                  </a:lnTo>
                  <a:lnTo>
                    <a:pt x="10" y="19"/>
                  </a:lnTo>
                  <a:lnTo>
                    <a:pt x="7" y="8"/>
                  </a:lnTo>
                  <a:lnTo>
                    <a:pt x="7" y="5"/>
                  </a:lnTo>
                  <a:lnTo>
                    <a:pt x="9" y="3"/>
                  </a:lnTo>
                  <a:lnTo>
                    <a:pt x="10" y="1"/>
                  </a:lnTo>
                  <a:lnTo>
                    <a:pt x="13" y="0"/>
                  </a:lnTo>
                  <a:lnTo>
                    <a:pt x="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p:nvPr/>
          </p:nvGrpSpPr>
          <p:grpSpPr>
            <a:xfrm>
              <a:off x="7439025" y="4387850"/>
              <a:ext cx="323850" cy="496888"/>
              <a:chOff x="2181226" y="4387850"/>
              <a:chExt cx="323850" cy="496888"/>
            </a:xfrm>
          </p:grpSpPr>
          <p:sp>
            <p:nvSpPr>
              <p:cNvPr id="115" name="Freeform 29"/>
              <p:cNvSpPr>
                <a:spLocks/>
              </p:cNvSpPr>
              <p:nvPr/>
            </p:nvSpPr>
            <p:spPr bwMode="auto">
              <a:xfrm>
                <a:off x="2401888" y="4462463"/>
                <a:ext cx="20638" cy="231775"/>
              </a:xfrm>
              <a:custGeom>
                <a:avLst/>
                <a:gdLst>
                  <a:gd name="T0" fmla="*/ 6 w 13"/>
                  <a:gd name="T1" fmla="*/ 0 h 146"/>
                  <a:gd name="T2" fmla="*/ 9 w 13"/>
                  <a:gd name="T3" fmla="*/ 0 h 146"/>
                  <a:gd name="T4" fmla="*/ 12 w 13"/>
                  <a:gd name="T5" fmla="*/ 3 h 146"/>
                  <a:gd name="T6" fmla="*/ 13 w 13"/>
                  <a:gd name="T7" fmla="*/ 6 h 146"/>
                  <a:gd name="T8" fmla="*/ 13 w 13"/>
                  <a:gd name="T9" fmla="*/ 11 h 146"/>
                  <a:gd name="T10" fmla="*/ 13 w 13"/>
                  <a:gd name="T11" fmla="*/ 136 h 146"/>
                  <a:gd name="T12" fmla="*/ 13 w 13"/>
                  <a:gd name="T13" fmla="*/ 140 h 146"/>
                  <a:gd name="T14" fmla="*/ 12 w 13"/>
                  <a:gd name="T15" fmla="*/ 143 h 146"/>
                  <a:gd name="T16" fmla="*/ 9 w 13"/>
                  <a:gd name="T17" fmla="*/ 146 h 146"/>
                  <a:gd name="T18" fmla="*/ 6 w 13"/>
                  <a:gd name="T19" fmla="*/ 146 h 146"/>
                  <a:gd name="T20" fmla="*/ 4 w 13"/>
                  <a:gd name="T21" fmla="*/ 146 h 146"/>
                  <a:gd name="T22" fmla="*/ 1 w 13"/>
                  <a:gd name="T23" fmla="*/ 143 h 146"/>
                  <a:gd name="T24" fmla="*/ 0 w 13"/>
                  <a:gd name="T25" fmla="*/ 140 h 146"/>
                  <a:gd name="T26" fmla="*/ 0 w 13"/>
                  <a:gd name="T27" fmla="*/ 136 h 146"/>
                  <a:gd name="T28" fmla="*/ 0 w 13"/>
                  <a:gd name="T29" fmla="*/ 11 h 146"/>
                  <a:gd name="T30" fmla="*/ 0 w 13"/>
                  <a:gd name="T31" fmla="*/ 6 h 146"/>
                  <a:gd name="T32" fmla="*/ 1 w 13"/>
                  <a:gd name="T33" fmla="*/ 3 h 146"/>
                  <a:gd name="T34" fmla="*/ 4 w 13"/>
                  <a:gd name="T35" fmla="*/ 0 h 146"/>
                  <a:gd name="T36" fmla="*/ 6 w 13"/>
                  <a:gd name="T3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146">
                    <a:moveTo>
                      <a:pt x="6" y="0"/>
                    </a:moveTo>
                    <a:lnTo>
                      <a:pt x="9" y="0"/>
                    </a:lnTo>
                    <a:lnTo>
                      <a:pt x="12" y="3"/>
                    </a:lnTo>
                    <a:lnTo>
                      <a:pt x="13" y="6"/>
                    </a:lnTo>
                    <a:lnTo>
                      <a:pt x="13" y="11"/>
                    </a:lnTo>
                    <a:lnTo>
                      <a:pt x="13" y="136"/>
                    </a:lnTo>
                    <a:lnTo>
                      <a:pt x="13" y="140"/>
                    </a:lnTo>
                    <a:lnTo>
                      <a:pt x="12" y="143"/>
                    </a:lnTo>
                    <a:lnTo>
                      <a:pt x="9" y="146"/>
                    </a:lnTo>
                    <a:lnTo>
                      <a:pt x="6" y="146"/>
                    </a:lnTo>
                    <a:lnTo>
                      <a:pt x="4" y="146"/>
                    </a:lnTo>
                    <a:lnTo>
                      <a:pt x="1" y="143"/>
                    </a:lnTo>
                    <a:lnTo>
                      <a:pt x="0" y="140"/>
                    </a:lnTo>
                    <a:lnTo>
                      <a:pt x="0" y="136"/>
                    </a:lnTo>
                    <a:lnTo>
                      <a:pt x="0" y="11"/>
                    </a:lnTo>
                    <a:lnTo>
                      <a:pt x="0" y="6"/>
                    </a:lnTo>
                    <a:lnTo>
                      <a:pt x="1" y="3"/>
                    </a:lnTo>
                    <a:lnTo>
                      <a:pt x="4" y="0"/>
                    </a:lnTo>
                    <a:lnTo>
                      <a:pt x="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30"/>
              <p:cNvSpPr>
                <a:spLocks/>
              </p:cNvSpPr>
              <p:nvPr/>
            </p:nvSpPr>
            <p:spPr bwMode="auto">
              <a:xfrm>
                <a:off x="2439988" y="4514850"/>
                <a:ext cx="20638" cy="179388"/>
              </a:xfrm>
              <a:custGeom>
                <a:avLst/>
                <a:gdLst>
                  <a:gd name="T0" fmla="*/ 7 w 13"/>
                  <a:gd name="T1" fmla="*/ 0 h 113"/>
                  <a:gd name="T2" fmla="*/ 9 w 13"/>
                  <a:gd name="T3" fmla="*/ 0 h 113"/>
                  <a:gd name="T4" fmla="*/ 11 w 13"/>
                  <a:gd name="T5" fmla="*/ 3 h 113"/>
                  <a:gd name="T6" fmla="*/ 13 w 13"/>
                  <a:gd name="T7" fmla="*/ 6 h 113"/>
                  <a:gd name="T8" fmla="*/ 13 w 13"/>
                  <a:gd name="T9" fmla="*/ 10 h 113"/>
                  <a:gd name="T10" fmla="*/ 13 w 13"/>
                  <a:gd name="T11" fmla="*/ 103 h 113"/>
                  <a:gd name="T12" fmla="*/ 13 w 13"/>
                  <a:gd name="T13" fmla="*/ 107 h 113"/>
                  <a:gd name="T14" fmla="*/ 11 w 13"/>
                  <a:gd name="T15" fmla="*/ 110 h 113"/>
                  <a:gd name="T16" fmla="*/ 9 w 13"/>
                  <a:gd name="T17" fmla="*/ 113 h 113"/>
                  <a:gd name="T18" fmla="*/ 7 w 13"/>
                  <a:gd name="T19" fmla="*/ 113 h 113"/>
                  <a:gd name="T20" fmla="*/ 4 w 13"/>
                  <a:gd name="T21" fmla="*/ 113 h 113"/>
                  <a:gd name="T22" fmla="*/ 3 w 13"/>
                  <a:gd name="T23" fmla="*/ 110 h 113"/>
                  <a:gd name="T24" fmla="*/ 1 w 13"/>
                  <a:gd name="T25" fmla="*/ 107 h 113"/>
                  <a:gd name="T26" fmla="*/ 0 w 13"/>
                  <a:gd name="T27" fmla="*/ 103 h 113"/>
                  <a:gd name="T28" fmla="*/ 0 w 13"/>
                  <a:gd name="T29" fmla="*/ 10 h 113"/>
                  <a:gd name="T30" fmla="*/ 1 w 13"/>
                  <a:gd name="T31" fmla="*/ 6 h 113"/>
                  <a:gd name="T32" fmla="*/ 3 w 13"/>
                  <a:gd name="T33" fmla="*/ 3 h 113"/>
                  <a:gd name="T34" fmla="*/ 4 w 13"/>
                  <a:gd name="T35" fmla="*/ 0 h 113"/>
                  <a:gd name="T36" fmla="*/ 7 w 13"/>
                  <a:gd name="T3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113">
                    <a:moveTo>
                      <a:pt x="7" y="0"/>
                    </a:moveTo>
                    <a:lnTo>
                      <a:pt x="9" y="0"/>
                    </a:lnTo>
                    <a:lnTo>
                      <a:pt x="11" y="3"/>
                    </a:lnTo>
                    <a:lnTo>
                      <a:pt x="13" y="6"/>
                    </a:lnTo>
                    <a:lnTo>
                      <a:pt x="13" y="10"/>
                    </a:lnTo>
                    <a:lnTo>
                      <a:pt x="13" y="103"/>
                    </a:lnTo>
                    <a:lnTo>
                      <a:pt x="13" y="107"/>
                    </a:lnTo>
                    <a:lnTo>
                      <a:pt x="11" y="110"/>
                    </a:lnTo>
                    <a:lnTo>
                      <a:pt x="9" y="113"/>
                    </a:lnTo>
                    <a:lnTo>
                      <a:pt x="7" y="113"/>
                    </a:lnTo>
                    <a:lnTo>
                      <a:pt x="4" y="113"/>
                    </a:lnTo>
                    <a:lnTo>
                      <a:pt x="3" y="110"/>
                    </a:lnTo>
                    <a:lnTo>
                      <a:pt x="1" y="107"/>
                    </a:lnTo>
                    <a:lnTo>
                      <a:pt x="0" y="103"/>
                    </a:lnTo>
                    <a:lnTo>
                      <a:pt x="0" y="10"/>
                    </a:lnTo>
                    <a:lnTo>
                      <a:pt x="1" y="6"/>
                    </a:lnTo>
                    <a:lnTo>
                      <a:pt x="3" y="3"/>
                    </a:lnTo>
                    <a:lnTo>
                      <a:pt x="4" y="0"/>
                    </a:lnTo>
                    <a:lnTo>
                      <a:pt x="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31"/>
              <p:cNvSpPr>
                <a:spLocks/>
              </p:cNvSpPr>
              <p:nvPr/>
            </p:nvSpPr>
            <p:spPr bwMode="auto">
              <a:xfrm>
                <a:off x="2232026" y="4519613"/>
                <a:ext cx="98425" cy="160338"/>
              </a:xfrm>
              <a:custGeom>
                <a:avLst/>
                <a:gdLst>
                  <a:gd name="T0" fmla="*/ 31 w 62"/>
                  <a:gd name="T1" fmla="*/ 0 h 101"/>
                  <a:gd name="T2" fmla="*/ 43 w 62"/>
                  <a:gd name="T3" fmla="*/ 4 h 101"/>
                  <a:gd name="T4" fmla="*/ 53 w 62"/>
                  <a:gd name="T5" fmla="*/ 15 h 101"/>
                  <a:gd name="T6" fmla="*/ 59 w 62"/>
                  <a:gd name="T7" fmla="*/ 31 h 101"/>
                  <a:gd name="T8" fmla="*/ 62 w 62"/>
                  <a:gd name="T9" fmla="*/ 50 h 101"/>
                  <a:gd name="T10" fmla="*/ 59 w 62"/>
                  <a:gd name="T11" fmla="*/ 70 h 101"/>
                  <a:gd name="T12" fmla="*/ 53 w 62"/>
                  <a:gd name="T13" fmla="*/ 86 h 101"/>
                  <a:gd name="T14" fmla="*/ 43 w 62"/>
                  <a:gd name="T15" fmla="*/ 97 h 101"/>
                  <a:gd name="T16" fmla="*/ 31 w 62"/>
                  <a:gd name="T17" fmla="*/ 101 h 101"/>
                  <a:gd name="T18" fmla="*/ 19 w 62"/>
                  <a:gd name="T19" fmla="*/ 97 h 101"/>
                  <a:gd name="T20" fmla="*/ 8 w 62"/>
                  <a:gd name="T21" fmla="*/ 86 h 101"/>
                  <a:gd name="T22" fmla="*/ 3 w 62"/>
                  <a:gd name="T23" fmla="*/ 70 h 101"/>
                  <a:gd name="T24" fmla="*/ 0 w 62"/>
                  <a:gd name="T25" fmla="*/ 50 h 101"/>
                  <a:gd name="T26" fmla="*/ 3 w 62"/>
                  <a:gd name="T27" fmla="*/ 31 h 101"/>
                  <a:gd name="T28" fmla="*/ 8 w 62"/>
                  <a:gd name="T29" fmla="*/ 15 h 101"/>
                  <a:gd name="T30" fmla="*/ 19 w 62"/>
                  <a:gd name="T31" fmla="*/ 4 h 101"/>
                  <a:gd name="T32" fmla="*/ 31 w 62"/>
                  <a:gd name="T3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101">
                    <a:moveTo>
                      <a:pt x="31" y="0"/>
                    </a:moveTo>
                    <a:lnTo>
                      <a:pt x="43" y="4"/>
                    </a:lnTo>
                    <a:lnTo>
                      <a:pt x="53" y="15"/>
                    </a:lnTo>
                    <a:lnTo>
                      <a:pt x="59" y="31"/>
                    </a:lnTo>
                    <a:lnTo>
                      <a:pt x="62" y="50"/>
                    </a:lnTo>
                    <a:lnTo>
                      <a:pt x="59" y="70"/>
                    </a:lnTo>
                    <a:lnTo>
                      <a:pt x="53" y="86"/>
                    </a:lnTo>
                    <a:lnTo>
                      <a:pt x="43" y="97"/>
                    </a:lnTo>
                    <a:lnTo>
                      <a:pt x="31" y="101"/>
                    </a:lnTo>
                    <a:lnTo>
                      <a:pt x="19" y="97"/>
                    </a:lnTo>
                    <a:lnTo>
                      <a:pt x="8" y="86"/>
                    </a:lnTo>
                    <a:lnTo>
                      <a:pt x="3" y="70"/>
                    </a:lnTo>
                    <a:lnTo>
                      <a:pt x="0" y="50"/>
                    </a:lnTo>
                    <a:lnTo>
                      <a:pt x="3" y="31"/>
                    </a:lnTo>
                    <a:lnTo>
                      <a:pt x="8" y="15"/>
                    </a:lnTo>
                    <a:lnTo>
                      <a:pt x="19" y="4"/>
                    </a:lnTo>
                    <a:lnTo>
                      <a:pt x="3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32"/>
              <p:cNvSpPr>
                <a:spLocks/>
              </p:cNvSpPr>
              <p:nvPr/>
            </p:nvSpPr>
            <p:spPr bwMode="auto">
              <a:xfrm>
                <a:off x="2316163" y="4387850"/>
                <a:ext cx="188913" cy="19050"/>
              </a:xfrm>
              <a:custGeom>
                <a:avLst/>
                <a:gdLst>
                  <a:gd name="T0" fmla="*/ 3 w 119"/>
                  <a:gd name="T1" fmla="*/ 0 h 12"/>
                  <a:gd name="T2" fmla="*/ 115 w 119"/>
                  <a:gd name="T3" fmla="*/ 0 h 12"/>
                  <a:gd name="T4" fmla="*/ 116 w 119"/>
                  <a:gd name="T5" fmla="*/ 1 h 12"/>
                  <a:gd name="T6" fmla="*/ 118 w 119"/>
                  <a:gd name="T7" fmla="*/ 3 h 12"/>
                  <a:gd name="T8" fmla="*/ 119 w 119"/>
                  <a:gd name="T9" fmla="*/ 6 h 12"/>
                  <a:gd name="T10" fmla="*/ 118 w 119"/>
                  <a:gd name="T11" fmla="*/ 9 h 12"/>
                  <a:gd name="T12" fmla="*/ 116 w 119"/>
                  <a:gd name="T13" fmla="*/ 12 h 12"/>
                  <a:gd name="T14" fmla="*/ 115 w 119"/>
                  <a:gd name="T15" fmla="*/ 12 h 12"/>
                  <a:gd name="T16" fmla="*/ 3 w 119"/>
                  <a:gd name="T17" fmla="*/ 12 h 12"/>
                  <a:gd name="T18" fmla="*/ 2 w 119"/>
                  <a:gd name="T19" fmla="*/ 12 h 12"/>
                  <a:gd name="T20" fmla="*/ 0 w 119"/>
                  <a:gd name="T21" fmla="*/ 9 h 12"/>
                  <a:gd name="T22" fmla="*/ 0 w 119"/>
                  <a:gd name="T23" fmla="*/ 6 h 12"/>
                  <a:gd name="T24" fmla="*/ 0 w 119"/>
                  <a:gd name="T25" fmla="*/ 3 h 12"/>
                  <a:gd name="T26" fmla="*/ 2 w 119"/>
                  <a:gd name="T27" fmla="*/ 1 h 12"/>
                  <a:gd name="T28" fmla="*/ 3 w 119"/>
                  <a:gd name="T2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12">
                    <a:moveTo>
                      <a:pt x="3" y="0"/>
                    </a:moveTo>
                    <a:lnTo>
                      <a:pt x="115" y="0"/>
                    </a:lnTo>
                    <a:lnTo>
                      <a:pt x="116" y="1"/>
                    </a:lnTo>
                    <a:lnTo>
                      <a:pt x="118" y="3"/>
                    </a:lnTo>
                    <a:lnTo>
                      <a:pt x="119" y="6"/>
                    </a:lnTo>
                    <a:lnTo>
                      <a:pt x="118" y="9"/>
                    </a:lnTo>
                    <a:lnTo>
                      <a:pt x="116" y="12"/>
                    </a:lnTo>
                    <a:lnTo>
                      <a:pt x="115" y="12"/>
                    </a:lnTo>
                    <a:lnTo>
                      <a:pt x="3" y="12"/>
                    </a:lnTo>
                    <a:lnTo>
                      <a:pt x="2" y="12"/>
                    </a:lnTo>
                    <a:lnTo>
                      <a:pt x="0" y="9"/>
                    </a:lnTo>
                    <a:lnTo>
                      <a:pt x="0" y="6"/>
                    </a:lnTo>
                    <a:lnTo>
                      <a:pt x="0" y="3"/>
                    </a:lnTo>
                    <a:lnTo>
                      <a:pt x="2" y="1"/>
                    </a:lnTo>
                    <a:lnTo>
                      <a:pt x="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33"/>
              <p:cNvSpPr>
                <a:spLocks/>
              </p:cNvSpPr>
              <p:nvPr/>
            </p:nvSpPr>
            <p:spPr bwMode="auto">
              <a:xfrm>
                <a:off x="2181226" y="4724400"/>
                <a:ext cx="323850" cy="160338"/>
              </a:xfrm>
              <a:custGeom>
                <a:avLst/>
                <a:gdLst>
                  <a:gd name="T0" fmla="*/ 63 w 204"/>
                  <a:gd name="T1" fmla="*/ 0 h 101"/>
                  <a:gd name="T2" fmla="*/ 78 w 204"/>
                  <a:gd name="T3" fmla="*/ 3 h 101"/>
                  <a:gd name="T4" fmla="*/ 93 w 204"/>
                  <a:gd name="T5" fmla="*/ 12 h 101"/>
                  <a:gd name="T6" fmla="*/ 105 w 204"/>
                  <a:gd name="T7" fmla="*/ 26 h 101"/>
                  <a:gd name="T8" fmla="*/ 200 w 204"/>
                  <a:gd name="T9" fmla="*/ 26 h 101"/>
                  <a:gd name="T10" fmla="*/ 201 w 204"/>
                  <a:gd name="T11" fmla="*/ 26 h 101"/>
                  <a:gd name="T12" fmla="*/ 203 w 204"/>
                  <a:gd name="T13" fmla="*/ 29 h 101"/>
                  <a:gd name="T14" fmla="*/ 204 w 204"/>
                  <a:gd name="T15" fmla="*/ 32 h 101"/>
                  <a:gd name="T16" fmla="*/ 203 w 204"/>
                  <a:gd name="T17" fmla="*/ 35 h 101"/>
                  <a:gd name="T18" fmla="*/ 201 w 204"/>
                  <a:gd name="T19" fmla="*/ 36 h 101"/>
                  <a:gd name="T20" fmla="*/ 200 w 204"/>
                  <a:gd name="T21" fmla="*/ 38 h 101"/>
                  <a:gd name="T22" fmla="*/ 110 w 204"/>
                  <a:gd name="T23" fmla="*/ 38 h 101"/>
                  <a:gd name="T24" fmla="*/ 119 w 204"/>
                  <a:gd name="T25" fmla="*/ 55 h 101"/>
                  <a:gd name="T26" fmla="*/ 124 w 204"/>
                  <a:gd name="T27" fmla="*/ 78 h 101"/>
                  <a:gd name="T28" fmla="*/ 125 w 204"/>
                  <a:gd name="T29" fmla="*/ 101 h 101"/>
                  <a:gd name="T30" fmla="*/ 0 w 204"/>
                  <a:gd name="T31" fmla="*/ 93 h 101"/>
                  <a:gd name="T32" fmla="*/ 3 w 204"/>
                  <a:gd name="T33" fmla="*/ 61 h 101"/>
                  <a:gd name="T34" fmla="*/ 12 w 204"/>
                  <a:gd name="T35" fmla="*/ 36 h 101"/>
                  <a:gd name="T36" fmla="*/ 26 w 204"/>
                  <a:gd name="T37" fmla="*/ 17 h 101"/>
                  <a:gd name="T38" fmla="*/ 43 w 204"/>
                  <a:gd name="T39" fmla="*/ 5 h 101"/>
                  <a:gd name="T40" fmla="*/ 63 w 204"/>
                  <a:gd name="T4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4" h="101">
                    <a:moveTo>
                      <a:pt x="63" y="0"/>
                    </a:moveTo>
                    <a:lnTo>
                      <a:pt x="78" y="3"/>
                    </a:lnTo>
                    <a:lnTo>
                      <a:pt x="93" y="12"/>
                    </a:lnTo>
                    <a:lnTo>
                      <a:pt x="105" y="26"/>
                    </a:lnTo>
                    <a:lnTo>
                      <a:pt x="200" y="26"/>
                    </a:lnTo>
                    <a:lnTo>
                      <a:pt x="201" y="26"/>
                    </a:lnTo>
                    <a:lnTo>
                      <a:pt x="203" y="29"/>
                    </a:lnTo>
                    <a:lnTo>
                      <a:pt x="204" y="32"/>
                    </a:lnTo>
                    <a:lnTo>
                      <a:pt x="203" y="35"/>
                    </a:lnTo>
                    <a:lnTo>
                      <a:pt x="201" y="36"/>
                    </a:lnTo>
                    <a:lnTo>
                      <a:pt x="200" y="38"/>
                    </a:lnTo>
                    <a:lnTo>
                      <a:pt x="110" y="38"/>
                    </a:lnTo>
                    <a:lnTo>
                      <a:pt x="119" y="55"/>
                    </a:lnTo>
                    <a:lnTo>
                      <a:pt x="124" y="78"/>
                    </a:lnTo>
                    <a:lnTo>
                      <a:pt x="125" y="101"/>
                    </a:lnTo>
                    <a:lnTo>
                      <a:pt x="0" y="93"/>
                    </a:lnTo>
                    <a:lnTo>
                      <a:pt x="3" y="61"/>
                    </a:lnTo>
                    <a:lnTo>
                      <a:pt x="12" y="36"/>
                    </a:lnTo>
                    <a:lnTo>
                      <a:pt x="26" y="17"/>
                    </a:lnTo>
                    <a:lnTo>
                      <a:pt x="43" y="5"/>
                    </a:lnTo>
                    <a:lnTo>
                      <a:pt x="6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34"/>
              <p:cNvSpPr>
                <a:spLocks/>
              </p:cNvSpPr>
              <p:nvPr/>
            </p:nvSpPr>
            <p:spPr bwMode="auto">
              <a:xfrm>
                <a:off x="2359026" y="4512685"/>
                <a:ext cx="20638" cy="95250"/>
              </a:xfrm>
              <a:custGeom>
                <a:avLst/>
                <a:gdLst>
                  <a:gd name="T0" fmla="*/ 7 w 13"/>
                  <a:gd name="T1" fmla="*/ 0 h 60"/>
                  <a:gd name="T2" fmla="*/ 9 w 13"/>
                  <a:gd name="T3" fmla="*/ 2 h 60"/>
                  <a:gd name="T4" fmla="*/ 12 w 13"/>
                  <a:gd name="T5" fmla="*/ 3 h 60"/>
                  <a:gd name="T6" fmla="*/ 13 w 13"/>
                  <a:gd name="T7" fmla="*/ 6 h 60"/>
                  <a:gd name="T8" fmla="*/ 13 w 13"/>
                  <a:gd name="T9" fmla="*/ 11 h 60"/>
                  <a:gd name="T10" fmla="*/ 13 w 13"/>
                  <a:gd name="T11" fmla="*/ 50 h 60"/>
                  <a:gd name="T12" fmla="*/ 13 w 13"/>
                  <a:gd name="T13" fmla="*/ 54 h 60"/>
                  <a:gd name="T14" fmla="*/ 12 w 13"/>
                  <a:gd name="T15" fmla="*/ 57 h 60"/>
                  <a:gd name="T16" fmla="*/ 9 w 13"/>
                  <a:gd name="T17" fmla="*/ 60 h 60"/>
                  <a:gd name="T18" fmla="*/ 7 w 13"/>
                  <a:gd name="T19" fmla="*/ 60 h 60"/>
                  <a:gd name="T20" fmla="*/ 4 w 13"/>
                  <a:gd name="T21" fmla="*/ 60 h 60"/>
                  <a:gd name="T22" fmla="*/ 1 w 13"/>
                  <a:gd name="T23" fmla="*/ 57 h 60"/>
                  <a:gd name="T24" fmla="*/ 1 w 13"/>
                  <a:gd name="T25" fmla="*/ 54 h 60"/>
                  <a:gd name="T26" fmla="*/ 0 w 13"/>
                  <a:gd name="T27" fmla="*/ 50 h 60"/>
                  <a:gd name="T28" fmla="*/ 0 w 13"/>
                  <a:gd name="T29" fmla="*/ 11 h 60"/>
                  <a:gd name="T30" fmla="*/ 1 w 13"/>
                  <a:gd name="T31" fmla="*/ 6 h 60"/>
                  <a:gd name="T32" fmla="*/ 1 w 13"/>
                  <a:gd name="T33" fmla="*/ 3 h 60"/>
                  <a:gd name="T34" fmla="*/ 4 w 13"/>
                  <a:gd name="T35" fmla="*/ 2 h 60"/>
                  <a:gd name="T36" fmla="*/ 7 w 13"/>
                  <a:gd name="T3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60">
                    <a:moveTo>
                      <a:pt x="7" y="0"/>
                    </a:moveTo>
                    <a:lnTo>
                      <a:pt x="9" y="2"/>
                    </a:lnTo>
                    <a:lnTo>
                      <a:pt x="12" y="3"/>
                    </a:lnTo>
                    <a:lnTo>
                      <a:pt x="13" y="6"/>
                    </a:lnTo>
                    <a:lnTo>
                      <a:pt x="13" y="11"/>
                    </a:lnTo>
                    <a:lnTo>
                      <a:pt x="13" y="50"/>
                    </a:lnTo>
                    <a:lnTo>
                      <a:pt x="13" y="54"/>
                    </a:lnTo>
                    <a:lnTo>
                      <a:pt x="12" y="57"/>
                    </a:lnTo>
                    <a:lnTo>
                      <a:pt x="9" y="60"/>
                    </a:lnTo>
                    <a:lnTo>
                      <a:pt x="7" y="60"/>
                    </a:lnTo>
                    <a:lnTo>
                      <a:pt x="4" y="60"/>
                    </a:lnTo>
                    <a:lnTo>
                      <a:pt x="1" y="57"/>
                    </a:lnTo>
                    <a:lnTo>
                      <a:pt x="1" y="54"/>
                    </a:lnTo>
                    <a:lnTo>
                      <a:pt x="0" y="50"/>
                    </a:lnTo>
                    <a:lnTo>
                      <a:pt x="0" y="11"/>
                    </a:lnTo>
                    <a:lnTo>
                      <a:pt x="1" y="6"/>
                    </a:lnTo>
                    <a:lnTo>
                      <a:pt x="1" y="3"/>
                    </a:lnTo>
                    <a:lnTo>
                      <a:pt x="4" y="2"/>
                    </a:lnTo>
                    <a:lnTo>
                      <a:pt x="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1" name="Freeform 35"/>
            <p:cNvSpPr>
              <a:spLocks noEditPoints="1"/>
            </p:cNvSpPr>
            <p:nvPr/>
          </p:nvSpPr>
          <p:spPr bwMode="auto">
            <a:xfrm>
              <a:off x="7477125" y="1527175"/>
              <a:ext cx="255588" cy="446088"/>
            </a:xfrm>
            <a:custGeom>
              <a:avLst/>
              <a:gdLst>
                <a:gd name="T0" fmla="*/ 12 w 161"/>
                <a:gd name="T1" fmla="*/ 85 h 281"/>
                <a:gd name="T2" fmla="*/ 18 w 161"/>
                <a:gd name="T3" fmla="*/ 130 h 281"/>
                <a:gd name="T4" fmla="*/ 30 w 161"/>
                <a:gd name="T5" fmla="*/ 149 h 281"/>
                <a:gd name="T6" fmla="*/ 42 w 161"/>
                <a:gd name="T7" fmla="*/ 153 h 281"/>
                <a:gd name="T8" fmla="*/ 30 w 161"/>
                <a:gd name="T9" fmla="*/ 79 h 281"/>
                <a:gd name="T10" fmla="*/ 130 w 161"/>
                <a:gd name="T11" fmla="*/ 36 h 281"/>
                <a:gd name="T12" fmla="*/ 121 w 161"/>
                <a:gd name="T13" fmla="*/ 121 h 281"/>
                <a:gd name="T14" fmla="*/ 131 w 161"/>
                <a:gd name="T15" fmla="*/ 107 h 281"/>
                <a:gd name="T16" fmla="*/ 143 w 161"/>
                <a:gd name="T17" fmla="*/ 79 h 281"/>
                <a:gd name="T18" fmla="*/ 149 w 161"/>
                <a:gd name="T19" fmla="*/ 28 h 281"/>
                <a:gd name="T20" fmla="*/ 161 w 161"/>
                <a:gd name="T21" fmla="*/ 5 h 281"/>
                <a:gd name="T22" fmla="*/ 161 w 161"/>
                <a:gd name="T23" fmla="*/ 28 h 281"/>
                <a:gd name="T24" fmla="*/ 158 w 161"/>
                <a:gd name="T25" fmla="*/ 67 h 281"/>
                <a:gd name="T26" fmla="*/ 148 w 161"/>
                <a:gd name="T27" fmla="*/ 109 h 281"/>
                <a:gd name="T28" fmla="*/ 127 w 161"/>
                <a:gd name="T29" fmla="*/ 141 h 281"/>
                <a:gd name="T30" fmla="*/ 110 w 161"/>
                <a:gd name="T31" fmla="*/ 153 h 281"/>
                <a:gd name="T32" fmla="*/ 94 w 161"/>
                <a:gd name="T33" fmla="*/ 186 h 281"/>
                <a:gd name="T34" fmla="*/ 103 w 161"/>
                <a:gd name="T35" fmla="*/ 234 h 281"/>
                <a:gd name="T36" fmla="*/ 109 w 161"/>
                <a:gd name="T37" fmla="*/ 237 h 281"/>
                <a:gd name="T38" fmla="*/ 110 w 161"/>
                <a:gd name="T39" fmla="*/ 246 h 281"/>
                <a:gd name="T40" fmla="*/ 109 w 161"/>
                <a:gd name="T41" fmla="*/ 256 h 281"/>
                <a:gd name="T42" fmla="*/ 103 w 161"/>
                <a:gd name="T43" fmla="*/ 263 h 281"/>
                <a:gd name="T44" fmla="*/ 58 w 161"/>
                <a:gd name="T45" fmla="*/ 281 h 281"/>
                <a:gd name="T46" fmla="*/ 54 w 161"/>
                <a:gd name="T47" fmla="*/ 275 h 281"/>
                <a:gd name="T48" fmla="*/ 54 w 161"/>
                <a:gd name="T49" fmla="*/ 263 h 281"/>
                <a:gd name="T50" fmla="*/ 58 w 161"/>
                <a:gd name="T51" fmla="*/ 254 h 281"/>
                <a:gd name="T52" fmla="*/ 70 w 161"/>
                <a:gd name="T53" fmla="*/ 249 h 281"/>
                <a:gd name="T54" fmla="*/ 66 w 161"/>
                <a:gd name="T55" fmla="*/ 193 h 281"/>
                <a:gd name="T56" fmla="*/ 57 w 161"/>
                <a:gd name="T57" fmla="*/ 185 h 281"/>
                <a:gd name="T58" fmla="*/ 37 w 161"/>
                <a:gd name="T59" fmla="*/ 180 h 281"/>
                <a:gd name="T60" fmla="*/ 16 w 161"/>
                <a:gd name="T61" fmla="*/ 168 h 281"/>
                <a:gd name="T62" fmla="*/ 6 w 161"/>
                <a:gd name="T63" fmla="*/ 140 h 281"/>
                <a:gd name="T64" fmla="*/ 2 w 161"/>
                <a:gd name="T65" fmla="*/ 107 h 281"/>
                <a:gd name="T66" fmla="*/ 0 w 161"/>
                <a:gd name="T67" fmla="*/ 79 h 281"/>
                <a:gd name="T68" fmla="*/ 0 w 161"/>
                <a:gd name="T69" fmla="*/ 69 h 281"/>
                <a:gd name="T70" fmla="*/ 40 w 161"/>
                <a:gd name="T71" fmla="*/ 52 h 281"/>
                <a:gd name="T72" fmla="*/ 131 w 161"/>
                <a:gd name="T73" fmla="*/ 13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 h="281">
                  <a:moveTo>
                    <a:pt x="30" y="79"/>
                  </a:moveTo>
                  <a:lnTo>
                    <a:pt x="12" y="85"/>
                  </a:lnTo>
                  <a:lnTo>
                    <a:pt x="15" y="112"/>
                  </a:lnTo>
                  <a:lnTo>
                    <a:pt x="18" y="130"/>
                  </a:lnTo>
                  <a:lnTo>
                    <a:pt x="24" y="143"/>
                  </a:lnTo>
                  <a:lnTo>
                    <a:pt x="30" y="149"/>
                  </a:lnTo>
                  <a:lnTo>
                    <a:pt x="36" y="153"/>
                  </a:lnTo>
                  <a:lnTo>
                    <a:pt x="42" y="153"/>
                  </a:lnTo>
                  <a:lnTo>
                    <a:pt x="34" y="119"/>
                  </a:lnTo>
                  <a:lnTo>
                    <a:pt x="30" y="79"/>
                  </a:lnTo>
                  <a:close/>
                  <a:moveTo>
                    <a:pt x="149" y="28"/>
                  </a:moveTo>
                  <a:lnTo>
                    <a:pt x="130" y="36"/>
                  </a:lnTo>
                  <a:lnTo>
                    <a:pt x="127" y="80"/>
                  </a:lnTo>
                  <a:lnTo>
                    <a:pt x="121" y="121"/>
                  </a:lnTo>
                  <a:lnTo>
                    <a:pt x="125" y="116"/>
                  </a:lnTo>
                  <a:lnTo>
                    <a:pt x="131" y="107"/>
                  </a:lnTo>
                  <a:lnTo>
                    <a:pt x="139" y="95"/>
                  </a:lnTo>
                  <a:lnTo>
                    <a:pt x="143" y="79"/>
                  </a:lnTo>
                  <a:lnTo>
                    <a:pt x="148" y="57"/>
                  </a:lnTo>
                  <a:lnTo>
                    <a:pt x="149" y="28"/>
                  </a:lnTo>
                  <a:close/>
                  <a:moveTo>
                    <a:pt x="159" y="0"/>
                  </a:moveTo>
                  <a:lnTo>
                    <a:pt x="161" y="5"/>
                  </a:lnTo>
                  <a:lnTo>
                    <a:pt x="161" y="13"/>
                  </a:lnTo>
                  <a:lnTo>
                    <a:pt x="161" y="28"/>
                  </a:lnTo>
                  <a:lnTo>
                    <a:pt x="159" y="46"/>
                  </a:lnTo>
                  <a:lnTo>
                    <a:pt x="158" y="67"/>
                  </a:lnTo>
                  <a:lnTo>
                    <a:pt x="153" y="88"/>
                  </a:lnTo>
                  <a:lnTo>
                    <a:pt x="148" y="109"/>
                  </a:lnTo>
                  <a:lnTo>
                    <a:pt x="139" y="127"/>
                  </a:lnTo>
                  <a:lnTo>
                    <a:pt x="127" y="141"/>
                  </a:lnTo>
                  <a:lnTo>
                    <a:pt x="112" y="152"/>
                  </a:lnTo>
                  <a:lnTo>
                    <a:pt x="110" y="153"/>
                  </a:lnTo>
                  <a:lnTo>
                    <a:pt x="103" y="171"/>
                  </a:lnTo>
                  <a:lnTo>
                    <a:pt x="94" y="186"/>
                  </a:lnTo>
                  <a:lnTo>
                    <a:pt x="94" y="238"/>
                  </a:lnTo>
                  <a:lnTo>
                    <a:pt x="103" y="234"/>
                  </a:lnTo>
                  <a:lnTo>
                    <a:pt x="106" y="234"/>
                  </a:lnTo>
                  <a:lnTo>
                    <a:pt x="109" y="237"/>
                  </a:lnTo>
                  <a:lnTo>
                    <a:pt x="110" y="240"/>
                  </a:lnTo>
                  <a:lnTo>
                    <a:pt x="110" y="246"/>
                  </a:lnTo>
                  <a:lnTo>
                    <a:pt x="110" y="251"/>
                  </a:lnTo>
                  <a:lnTo>
                    <a:pt x="109" y="256"/>
                  </a:lnTo>
                  <a:lnTo>
                    <a:pt x="106" y="260"/>
                  </a:lnTo>
                  <a:lnTo>
                    <a:pt x="103" y="263"/>
                  </a:lnTo>
                  <a:lnTo>
                    <a:pt x="61" y="281"/>
                  </a:lnTo>
                  <a:lnTo>
                    <a:pt x="58" y="281"/>
                  </a:lnTo>
                  <a:lnTo>
                    <a:pt x="55" y="278"/>
                  </a:lnTo>
                  <a:lnTo>
                    <a:pt x="54" y="275"/>
                  </a:lnTo>
                  <a:lnTo>
                    <a:pt x="54" y="269"/>
                  </a:lnTo>
                  <a:lnTo>
                    <a:pt x="54" y="263"/>
                  </a:lnTo>
                  <a:lnTo>
                    <a:pt x="55" y="259"/>
                  </a:lnTo>
                  <a:lnTo>
                    <a:pt x="58" y="254"/>
                  </a:lnTo>
                  <a:lnTo>
                    <a:pt x="61" y="253"/>
                  </a:lnTo>
                  <a:lnTo>
                    <a:pt x="70" y="249"/>
                  </a:lnTo>
                  <a:lnTo>
                    <a:pt x="70" y="196"/>
                  </a:lnTo>
                  <a:lnTo>
                    <a:pt x="66" y="193"/>
                  </a:lnTo>
                  <a:lnTo>
                    <a:pt x="61" y="191"/>
                  </a:lnTo>
                  <a:lnTo>
                    <a:pt x="57" y="185"/>
                  </a:lnTo>
                  <a:lnTo>
                    <a:pt x="52" y="177"/>
                  </a:lnTo>
                  <a:lnTo>
                    <a:pt x="37" y="180"/>
                  </a:lnTo>
                  <a:lnTo>
                    <a:pt x="25" y="177"/>
                  </a:lnTo>
                  <a:lnTo>
                    <a:pt x="16" y="168"/>
                  </a:lnTo>
                  <a:lnTo>
                    <a:pt x="11" y="155"/>
                  </a:lnTo>
                  <a:lnTo>
                    <a:pt x="6" y="140"/>
                  </a:lnTo>
                  <a:lnTo>
                    <a:pt x="3" y="124"/>
                  </a:lnTo>
                  <a:lnTo>
                    <a:pt x="2" y="107"/>
                  </a:lnTo>
                  <a:lnTo>
                    <a:pt x="0" y="92"/>
                  </a:lnTo>
                  <a:lnTo>
                    <a:pt x="0" y="79"/>
                  </a:lnTo>
                  <a:lnTo>
                    <a:pt x="0" y="71"/>
                  </a:lnTo>
                  <a:lnTo>
                    <a:pt x="0" y="69"/>
                  </a:lnTo>
                  <a:lnTo>
                    <a:pt x="30" y="57"/>
                  </a:lnTo>
                  <a:lnTo>
                    <a:pt x="40" y="52"/>
                  </a:lnTo>
                  <a:lnTo>
                    <a:pt x="121" y="16"/>
                  </a:lnTo>
                  <a:lnTo>
                    <a:pt x="131" y="13"/>
                  </a:lnTo>
                  <a:lnTo>
                    <a:pt x="15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2" name="Group 101"/>
            <p:cNvGrpSpPr/>
            <p:nvPr/>
          </p:nvGrpSpPr>
          <p:grpSpPr>
            <a:xfrm>
              <a:off x="7419975" y="2432050"/>
              <a:ext cx="388938" cy="538163"/>
              <a:chOff x="2162176" y="2432050"/>
              <a:chExt cx="388938" cy="538163"/>
            </a:xfrm>
          </p:grpSpPr>
          <p:sp>
            <p:nvSpPr>
              <p:cNvPr id="113" name="Freeform 36"/>
              <p:cNvSpPr>
                <a:spLocks/>
              </p:cNvSpPr>
              <p:nvPr/>
            </p:nvSpPr>
            <p:spPr bwMode="auto">
              <a:xfrm>
                <a:off x="2171701" y="2432050"/>
                <a:ext cx="379413" cy="358775"/>
              </a:xfrm>
              <a:custGeom>
                <a:avLst/>
                <a:gdLst>
                  <a:gd name="T0" fmla="*/ 239 w 239"/>
                  <a:gd name="T1" fmla="*/ 0 h 226"/>
                  <a:gd name="T2" fmla="*/ 227 w 239"/>
                  <a:gd name="T3" fmla="*/ 27 h 226"/>
                  <a:gd name="T4" fmla="*/ 224 w 239"/>
                  <a:gd name="T5" fmla="*/ 24 h 226"/>
                  <a:gd name="T6" fmla="*/ 143 w 239"/>
                  <a:gd name="T7" fmla="*/ 108 h 226"/>
                  <a:gd name="T8" fmla="*/ 121 w 239"/>
                  <a:gd name="T9" fmla="*/ 94 h 226"/>
                  <a:gd name="T10" fmla="*/ 6 w 239"/>
                  <a:gd name="T11" fmla="*/ 226 h 226"/>
                  <a:gd name="T12" fmla="*/ 0 w 239"/>
                  <a:gd name="T13" fmla="*/ 219 h 226"/>
                  <a:gd name="T14" fmla="*/ 122 w 239"/>
                  <a:gd name="T15" fmla="*/ 79 h 226"/>
                  <a:gd name="T16" fmla="*/ 145 w 239"/>
                  <a:gd name="T17" fmla="*/ 94 h 226"/>
                  <a:gd name="T18" fmla="*/ 216 w 239"/>
                  <a:gd name="T19" fmla="*/ 16 h 226"/>
                  <a:gd name="T20" fmla="*/ 213 w 239"/>
                  <a:gd name="T21" fmla="*/ 12 h 226"/>
                  <a:gd name="T22" fmla="*/ 239 w 239"/>
                  <a:gd name="T2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9" h="226">
                    <a:moveTo>
                      <a:pt x="239" y="0"/>
                    </a:moveTo>
                    <a:lnTo>
                      <a:pt x="227" y="27"/>
                    </a:lnTo>
                    <a:lnTo>
                      <a:pt x="224" y="24"/>
                    </a:lnTo>
                    <a:lnTo>
                      <a:pt x="143" y="108"/>
                    </a:lnTo>
                    <a:lnTo>
                      <a:pt x="121" y="94"/>
                    </a:lnTo>
                    <a:lnTo>
                      <a:pt x="6" y="226"/>
                    </a:lnTo>
                    <a:lnTo>
                      <a:pt x="0" y="219"/>
                    </a:lnTo>
                    <a:lnTo>
                      <a:pt x="122" y="79"/>
                    </a:lnTo>
                    <a:lnTo>
                      <a:pt x="145" y="94"/>
                    </a:lnTo>
                    <a:lnTo>
                      <a:pt x="216" y="16"/>
                    </a:lnTo>
                    <a:lnTo>
                      <a:pt x="213" y="12"/>
                    </a:lnTo>
                    <a:lnTo>
                      <a:pt x="23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37"/>
              <p:cNvSpPr>
                <a:spLocks/>
              </p:cNvSpPr>
              <p:nvPr/>
            </p:nvSpPr>
            <p:spPr bwMode="auto">
              <a:xfrm>
                <a:off x="2162176" y="2616200"/>
                <a:ext cx="360363" cy="354013"/>
              </a:xfrm>
              <a:custGeom>
                <a:avLst/>
                <a:gdLst>
                  <a:gd name="T0" fmla="*/ 198 w 227"/>
                  <a:gd name="T1" fmla="*/ 0 h 223"/>
                  <a:gd name="T2" fmla="*/ 201 w 227"/>
                  <a:gd name="T3" fmla="*/ 1 h 223"/>
                  <a:gd name="T4" fmla="*/ 203 w 227"/>
                  <a:gd name="T5" fmla="*/ 4 h 223"/>
                  <a:gd name="T6" fmla="*/ 203 w 227"/>
                  <a:gd name="T7" fmla="*/ 7 h 223"/>
                  <a:gd name="T8" fmla="*/ 194 w 227"/>
                  <a:gd name="T9" fmla="*/ 126 h 223"/>
                  <a:gd name="T10" fmla="*/ 194 w 227"/>
                  <a:gd name="T11" fmla="*/ 131 h 223"/>
                  <a:gd name="T12" fmla="*/ 227 w 227"/>
                  <a:gd name="T13" fmla="*/ 119 h 223"/>
                  <a:gd name="T14" fmla="*/ 224 w 227"/>
                  <a:gd name="T15" fmla="*/ 162 h 223"/>
                  <a:gd name="T16" fmla="*/ 0 w 227"/>
                  <a:gd name="T17" fmla="*/ 223 h 223"/>
                  <a:gd name="T18" fmla="*/ 3 w 227"/>
                  <a:gd name="T19" fmla="*/ 190 h 223"/>
                  <a:gd name="T20" fmla="*/ 38 w 227"/>
                  <a:gd name="T21" fmla="*/ 178 h 223"/>
                  <a:gd name="T22" fmla="*/ 38 w 227"/>
                  <a:gd name="T23" fmla="*/ 175 h 223"/>
                  <a:gd name="T24" fmla="*/ 41 w 227"/>
                  <a:gd name="T25" fmla="*/ 140 h 223"/>
                  <a:gd name="T26" fmla="*/ 42 w 227"/>
                  <a:gd name="T27" fmla="*/ 135 h 223"/>
                  <a:gd name="T28" fmla="*/ 44 w 227"/>
                  <a:gd name="T29" fmla="*/ 131 h 223"/>
                  <a:gd name="T30" fmla="*/ 47 w 227"/>
                  <a:gd name="T31" fmla="*/ 128 h 223"/>
                  <a:gd name="T32" fmla="*/ 51 w 227"/>
                  <a:gd name="T33" fmla="*/ 126 h 223"/>
                  <a:gd name="T34" fmla="*/ 54 w 227"/>
                  <a:gd name="T35" fmla="*/ 126 h 223"/>
                  <a:gd name="T36" fmla="*/ 57 w 227"/>
                  <a:gd name="T37" fmla="*/ 126 h 223"/>
                  <a:gd name="T38" fmla="*/ 60 w 227"/>
                  <a:gd name="T39" fmla="*/ 129 h 223"/>
                  <a:gd name="T40" fmla="*/ 60 w 227"/>
                  <a:gd name="T41" fmla="*/ 134 h 223"/>
                  <a:gd name="T42" fmla="*/ 57 w 227"/>
                  <a:gd name="T43" fmla="*/ 169 h 223"/>
                  <a:gd name="T44" fmla="*/ 55 w 227"/>
                  <a:gd name="T45" fmla="*/ 174 h 223"/>
                  <a:gd name="T46" fmla="*/ 109 w 227"/>
                  <a:gd name="T47" fmla="*/ 158 h 223"/>
                  <a:gd name="T48" fmla="*/ 108 w 227"/>
                  <a:gd name="T49" fmla="*/ 155 h 223"/>
                  <a:gd name="T50" fmla="*/ 115 w 227"/>
                  <a:gd name="T51" fmla="*/ 65 h 223"/>
                  <a:gd name="T52" fmla="*/ 117 w 227"/>
                  <a:gd name="T53" fmla="*/ 62 h 223"/>
                  <a:gd name="T54" fmla="*/ 118 w 227"/>
                  <a:gd name="T55" fmla="*/ 58 h 223"/>
                  <a:gd name="T56" fmla="*/ 121 w 227"/>
                  <a:gd name="T57" fmla="*/ 55 h 223"/>
                  <a:gd name="T58" fmla="*/ 125 w 227"/>
                  <a:gd name="T59" fmla="*/ 53 h 223"/>
                  <a:gd name="T60" fmla="*/ 128 w 227"/>
                  <a:gd name="T61" fmla="*/ 52 h 223"/>
                  <a:gd name="T62" fmla="*/ 131 w 227"/>
                  <a:gd name="T63" fmla="*/ 53 h 223"/>
                  <a:gd name="T64" fmla="*/ 134 w 227"/>
                  <a:gd name="T65" fmla="*/ 56 h 223"/>
                  <a:gd name="T66" fmla="*/ 134 w 227"/>
                  <a:gd name="T67" fmla="*/ 59 h 223"/>
                  <a:gd name="T68" fmla="*/ 127 w 227"/>
                  <a:gd name="T69" fmla="*/ 147 h 223"/>
                  <a:gd name="T70" fmla="*/ 127 w 227"/>
                  <a:gd name="T71" fmla="*/ 152 h 223"/>
                  <a:gd name="T72" fmla="*/ 176 w 227"/>
                  <a:gd name="T73" fmla="*/ 135 h 223"/>
                  <a:gd name="T74" fmla="*/ 175 w 227"/>
                  <a:gd name="T75" fmla="*/ 132 h 223"/>
                  <a:gd name="T76" fmla="*/ 185 w 227"/>
                  <a:gd name="T77" fmla="*/ 13 h 223"/>
                  <a:gd name="T78" fmla="*/ 185 w 227"/>
                  <a:gd name="T79" fmla="*/ 9 h 223"/>
                  <a:gd name="T80" fmla="*/ 188 w 227"/>
                  <a:gd name="T81" fmla="*/ 6 h 223"/>
                  <a:gd name="T82" fmla="*/ 191 w 227"/>
                  <a:gd name="T83" fmla="*/ 3 h 223"/>
                  <a:gd name="T84" fmla="*/ 195 w 227"/>
                  <a:gd name="T85" fmla="*/ 0 h 223"/>
                  <a:gd name="T86" fmla="*/ 198 w 227"/>
                  <a:gd name="T87"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7" h="223">
                    <a:moveTo>
                      <a:pt x="198" y="0"/>
                    </a:moveTo>
                    <a:lnTo>
                      <a:pt x="201" y="1"/>
                    </a:lnTo>
                    <a:lnTo>
                      <a:pt x="203" y="4"/>
                    </a:lnTo>
                    <a:lnTo>
                      <a:pt x="203" y="7"/>
                    </a:lnTo>
                    <a:lnTo>
                      <a:pt x="194" y="126"/>
                    </a:lnTo>
                    <a:lnTo>
                      <a:pt x="194" y="131"/>
                    </a:lnTo>
                    <a:lnTo>
                      <a:pt x="227" y="119"/>
                    </a:lnTo>
                    <a:lnTo>
                      <a:pt x="224" y="162"/>
                    </a:lnTo>
                    <a:lnTo>
                      <a:pt x="0" y="223"/>
                    </a:lnTo>
                    <a:lnTo>
                      <a:pt x="3" y="190"/>
                    </a:lnTo>
                    <a:lnTo>
                      <a:pt x="38" y="178"/>
                    </a:lnTo>
                    <a:lnTo>
                      <a:pt x="38" y="175"/>
                    </a:lnTo>
                    <a:lnTo>
                      <a:pt x="41" y="140"/>
                    </a:lnTo>
                    <a:lnTo>
                      <a:pt x="42" y="135"/>
                    </a:lnTo>
                    <a:lnTo>
                      <a:pt x="44" y="131"/>
                    </a:lnTo>
                    <a:lnTo>
                      <a:pt x="47" y="128"/>
                    </a:lnTo>
                    <a:lnTo>
                      <a:pt x="51" y="126"/>
                    </a:lnTo>
                    <a:lnTo>
                      <a:pt x="54" y="126"/>
                    </a:lnTo>
                    <a:lnTo>
                      <a:pt x="57" y="126"/>
                    </a:lnTo>
                    <a:lnTo>
                      <a:pt x="60" y="129"/>
                    </a:lnTo>
                    <a:lnTo>
                      <a:pt x="60" y="134"/>
                    </a:lnTo>
                    <a:lnTo>
                      <a:pt x="57" y="169"/>
                    </a:lnTo>
                    <a:lnTo>
                      <a:pt x="55" y="174"/>
                    </a:lnTo>
                    <a:lnTo>
                      <a:pt x="109" y="158"/>
                    </a:lnTo>
                    <a:lnTo>
                      <a:pt x="108" y="155"/>
                    </a:lnTo>
                    <a:lnTo>
                      <a:pt x="115" y="65"/>
                    </a:lnTo>
                    <a:lnTo>
                      <a:pt x="117" y="62"/>
                    </a:lnTo>
                    <a:lnTo>
                      <a:pt x="118" y="58"/>
                    </a:lnTo>
                    <a:lnTo>
                      <a:pt x="121" y="55"/>
                    </a:lnTo>
                    <a:lnTo>
                      <a:pt x="125" y="53"/>
                    </a:lnTo>
                    <a:lnTo>
                      <a:pt x="128" y="52"/>
                    </a:lnTo>
                    <a:lnTo>
                      <a:pt x="131" y="53"/>
                    </a:lnTo>
                    <a:lnTo>
                      <a:pt x="134" y="56"/>
                    </a:lnTo>
                    <a:lnTo>
                      <a:pt x="134" y="59"/>
                    </a:lnTo>
                    <a:lnTo>
                      <a:pt x="127" y="147"/>
                    </a:lnTo>
                    <a:lnTo>
                      <a:pt x="127" y="152"/>
                    </a:lnTo>
                    <a:lnTo>
                      <a:pt x="176" y="135"/>
                    </a:lnTo>
                    <a:lnTo>
                      <a:pt x="175" y="132"/>
                    </a:lnTo>
                    <a:lnTo>
                      <a:pt x="185" y="13"/>
                    </a:lnTo>
                    <a:lnTo>
                      <a:pt x="185" y="9"/>
                    </a:lnTo>
                    <a:lnTo>
                      <a:pt x="188" y="6"/>
                    </a:lnTo>
                    <a:lnTo>
                      <a:pt x="191" y="3"/>
                    </a:lnTo>
                    <a:lnTo>
                      <a:pt x="195" y="0"/>
                    </a:lnTo>
                    <a:lnTo>
                      <a:pt x="19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3" name="Freeform 38"/>
            <p:cNvSpPr>
              <a:spLocks/>
            </p:cNvSpPr>
            <p:nvPr/>
          </p:nvSpPr>
          <p:spPr bwMode="auto">
            <a:xfrm>
              <a:off x="7432675" y="3494088"/>
              <a:ext cx="338138" cy="366713"/>
            </a:xfrm>
            <a:custGeom>
              <a:avLst/>
              <a:gdLst>
                <a:gd name="T0" fmla="*/ 21 w 213"/>
                <a:gd name="T1" fmla="*/ 3 h 231"/>
                <a:gd name="T2" fmla="*/ 111 w 213"/>
                <a:gd name="T3" fmla="*/ 103 h 231"/>
                <a:gd name="T4" fmla="*/ 198 w 213"/>
                <a:gd name="T5" fmla="*/ 73 h 231"/>
                <a:gd name="T6" fmla="*/ 27 w 213"/>
                <a:gd name="T7" fmla="*/ 210 h 231"/>
                <a:gd name="T8" fmla="*/ 211 w 213"/>
                <a:gd name="T9" fmla="*/ 197 h 231"/>
                <a:gd name="T10" fmla="*/ 210 w 213"/>
                <a:gd name="T11" fmla="*/ 204 h 231"/>
                <a:gd name="T12" fmla="*/ 149 w 213"/>
                <a:gd name="T13" fmla="*/ 217 h 231"/>
                <a:gd name="T14" fmla="*/ 144 w 213"/>
                <a:gd name="T15" fmla="*/ 220 h 231"/>
                <a:gd name="T16" fmla="*/ 141 w 213"/>
                <a:gd name="T17" fmla="*/ 212 h 231"/>
                <a:gd name="T18" fmla="*/ 128 w 213"/>
                <a:gd name="T19" fmla="*/ 220 h 231"/>
                <a:gd name="T20" fmla="*/ 123 w 213"/>
                <a:gd name="T21" fmla="*/ 222 h 231"/>
                <a:gd name="T22" fmla="*/ 110 w 213"/>
                <a:gd name="T23" fmla="*/ 214 h 231"/>
                <a:gd name="T24" fmla="*/ 106 w 213"/>
                <a:gd name="T25" fmla="*/ 225 h 231"/>
                <a:gd name="T26" fmla="*/ 103 w 213"/>
                <a:gd name="T27" fmla="*/ 216 h 231"/>
                <a:gd name="T28" fmla="*/ 89 w 213"/>
                <a:gd name="T29" fmla="*/ 225 h 231"/>
                <a:gd name="T30" fmla="*/ 83 w 213"/>
                <a:gd name="T31" fmla="*/ 225 h 231"/>
                <a:gd name="T32" fmla="*/ 70 w 213"/>
                <a:gd name="T33" fmla="*/ 219 h 231"/>
                <a:gd name="T34" fmla="*/ 67 w 213"/>
                <a:gd name="T35" fmla="*/ 228 h 231"/>
                <a:gd name="T36" fmla="*/ 64 w 213"/>
                <a:gd name="T37" fmla="*/ 219 h 231"/>
                <a:gd name="T38" fmla="*/ 50 w 213"/>
                <a:gd name="T39" fmla="*/ 229 h 231"/>
                <a:gd name="T40" fmla="*/ 44 w 213"/>
                <a:gd name="T41" fmla="*/ 228 h 231"/>
                <a:gd name="T42" fmla="*/ 19 w 213"/>
                <a:gd name="T43" fmla="*/ 223 h 231"/>
                <a:gd name="T44" fmla="*/ 13 w 213"/>
                <a:gd name="T45" fmla="*/ 217 h 231"/>
                <a:gd name="T46" fmla="*/ 3 w 213"/>
                <a:gd name="T47" fmla="*/ 191 h 231"/>
                <a:gd name="T48" fmla="*/ 3 w 213"/>
                <a:gd name="T49" fmla="*/ 185 h 231"/>
                <a:gd name="T50" fmla="*/ 13 w 213"/>
                <a:gd name="T51" fmla="*/ 168 h 231"/>
                <a:gd name="T52" fmla="*/ 1 w 213"/>
                <a:gd name="T53" fmla="*/ 167 h 231"/>
                <a:gd name="T54" fmla="*/ 4 w 213"/>
                <a:gd name="T55" fmla="*/ 162 h 231"/>
                <a:gd name="T56" fmla="*/ 4 w 213"/>
                <a:gd name="T57" fmla="*/ 148 h 231"/>
                <a:gd name="T58" fmla="*/ 1 w 213"/>
                <a:gd name="T59" fmla="*/ 142 h 231"/>
                <a:gd name="T60" fmla="*/ 12 w 213"/>
                <a:gd name="T61" fmla="*/ 125 h 231"/>
                <a:gd name="T62" fmla="*/ 1 w 213"/>
                <a:gd name="T63" fmla="*/ 124 h 231"/>
                <a:gd name="T64" fmla="*/ 4 w 213"/>
                <a:gd name="T65" fmla="*/ 118 h 231"/>
                <a:gd name="T66" fmla="*/ 4 w 213"/>
                <a:gd name="T67" fmla="*/ 103 h 231"/>
                <a:gd name="T68" fmla="*/ 0 w 213"/>
                <a:gd name="T69" fmla="*/ 100 h 231"/>
                <a:gd name="T70" fmla="*/ 12 w 213"/>
                <a:gd name="T71" fmla="*/ 95 h 231"/>
                <a:gd name="T72" fmla="*/ 1 w 213"/>
                <a:gd name="T73" fmla="*/ 81 h 231"/>
                <a:gd name="T74" fmla="*/ 3 w 213"/>
                <a:gd name="T75" fmla="*/ 75 h 231"/>
                <a:gd name="T76" fmla="*/ 3 w 213"/>
                <a:gd name="T77" fmla="*/ 66 h 231"/>
                <a:gd name="T78" fmla="*/ 0 w 213"/>
                <a:gd name="T79" fmla="*/ 63 h 231"/>
                <a:gd name="T80" fmla="*/ 10 w 213"/>
                <a:gd name="T81" fmla="*/ 58 h 231"/>
                <a:gd name="T82" fmla="*/ 0 w 213"/>
                <a:gd name="T83" fmla="*/ 43 h 231"/>
                <a:gd name="T84" fmla="*/ 3 w 213"/>
                <a:gd name="T85" fmla="*/ 37 h 231"/>
                <a:gd name="T86" fmla="*/ 10 w 213"/>
                <a:gd name="T87" fmla="*/ 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3" h="231">
                  <a:moveTo>
                    <a:pt x="15" y="0"/>
                  </a:moveTo>
                  <a:lnTo>
                    <a:pt x="18" y="2"/>
                  </a:lnTo>
                  <a:lnTo>
                    <a:pt x="21" y="3"/>
                  </a:lnTo>
                  <a:lnTo>
                    <a:pt x="21" y="6"/>
                  </a:lnTo>
                  <a:lnTo>
                    <a:pt x="24" y="198"/>
                  </a:lnTo>
                  <a:lnTo>
                    <a:pt x="111" y="103"/>
                  </a:lnTo>
                  <a:lnTo>
                    <a:pt x="132" y="121"/>
                  </a:lnTo>
                  <a:lnTo>
                    <a:pt x="190" y="63"/>
                  </a:lnTo>
                  <a:lnTo>
                    <a:pt x="198" y="73"/>
                  </a:lnTo>
                  <a:lnTo>
                    <a:pt x="131" y="137"/>
                  </a:lnTo>
                  <a:lnTo>
                    <a:pt x="111" y="119"/>
                  </a:lnTo>
                  <a:lnTo>
                    <a:pt x="27" y="210"/>
                  </a:lnTo>
                  <a:lnTo>
                    <a:pt x="207" y="194"/>
                  </a:lnTo>
                  <a:lnTo>
                    <a:pt x="210" y="194"/>
                  </a:lnTo>
                  <a:lnTo>
                    <a:pt x="211" y="197"/>
                  </a:lnTo>
                  <a:lnTo>
                    <a:pt x="213" y="200"/>
                  </a:lnTo>
                  <a:lnTo>
                    <a:pt x="211" y="203"/>
                  </a:lnTo>
                  <a:lnTo>
                    <a:pt x="210" y="204"/>
                  </a:lnTo>
                  <a:lnTo>
                    <a:pt x="207" y="206"/>
                  </a:lnTo>
                  <a:lnTo>
                    <a:pt x="149" y="212"/>
                  </a:lnTo>
                  <a:lnTo>
                    <a:pt x="149" y="217"/>
                  </a:lnTo>
                  <a:lnTo>
                    <a:pt x="147" y="219"/>
                  </a:lnTo>
                  <a:lnTo>
                    <a:pt x="146" y="220"/>
                  </a:lnTo>
                  <a:lnTo>
                    <a:pt x="144" y="220"/>
                  </a:lnTo>
                  <a:lnTo>
                    <a:pt x="143" y="219"/>
                  </a:lnTo>
                  <a:lnTo>
                    <a:pt x="141" y="217"/>
                  </a:lnTo>
                  <a:lnTo>
                    <a:pt x="141" y="212"/>
                  </a:lnTo>
                  <a:lnTo>
                    <a:pt x="129" y="213"/>
                  </a:lnTo>
                  <a:lnTo>
                    <a:pt x="129" y="219"/>
                  </a:lnTo>
                  <a:lnTo>
                    <a:pt x="128" y="220"/>
                  </a:lnTo>
                  <a:lnTo>
                    <a:pt x="128" y="222"/>
                  </a:lnTo>
                  <a:lnTo>
                    <a:pt x="126" y="222"/>
                  </a:lnTo>
                  <a:lnTo>
                    <a:pt x="123" y="222"/>
                  </a:lnTo>
                  <a:lnTo>
                    <a:pt x="122" y="219"/>
                  </a:lnTo>
                  <a:lnTo>
                    <a:pt x="122" y="213"/>
                  </a:lnTo>
                  <a:lnTo>
                    <a:pt x="110" y="214"/>
                  </a:lnTo>
                  <a:lnTo>
                    <a:pt x="110" y="220"/>
                  </a:lnTo>
                  <a:lnTo>
                    <a:pt x="109" y="223"/>
                  </a:lnTo>
                  <a:lnTo>
                    <a:pt x="106" y="225"/>
                  </a:lnTo>
                  <a:lnTo>
                    <a:pt x="104" y="223"/>
                  </a:lnTo>
                  <a:lnTo>
                    <a:pt x="103" y="220"/>
                  </a:lnTo>
                  <a:lnTo>
                    <a:pt x="103" y="216"/>
                  </a:lnTo>
                  <a:lnTo>
                    <a:pt x="89" y="217"/>
                  </a:lnTo>
                  <a:lnTo>
                    <a:pt x="91" y="222"/>
                  </a:lnTo>
                  <a:lnTo>
                    <a:pt x="89" y="225"/>
                  </a:lnTo>
                  <a:lnTo>
                    <a:pt x="86" y="226"/>
                  </a:lnTo>
                  <a:lnTo>
                    <a:pt x="85" y="226"/>
                  </a:lnTo>
                  <a:lnTo>
                    <a:pt x="83" y="225"/>
                  </a:lnTo>
                  <a:lnTo>
                    <a:pt x="83" y="223"/>
                  </a:lnTo>
                  <a:lnTo>
                    <a:pt x="83" y="217"/>
                  </a:lnTo>
                  <a:lnTo>
                    <a:pt x="70" y="219"/>
                  </a:lnTo>
                  <a:lnTo>
                    <a:pt x="70" y="225"/>
                  </a:lnTo>
                  <a:lnTo>
                    <a:pt x="70" y="226"/>
                  </a:lnTo>
                  <a:lnTo>
                    <a:pt x="67" y="228"/>
                  </a:lnTo>
                  <a:lnTo>
                    <a:pt x="65" y="228"/>
                  </a:lnTo>
                  <a:lnTo>
                    <a:pt x="64" y="225"/>
                  </a:lnTo>
                  <a:lnTo>
                    <a:pt x="64" y="219"/>
                  </a:lnTo>
                  <a:lnTo>
                    <a:pt x="50" y="220"/>
                  </a:lnTo>
                  <a:lnTo>
                    <a:pt x="50" y="226"/>
                  </a:lnTo>
                  <a:lnTo>
                    <a:pt x="50" y="229"/>
                  </a:lnTo>
                  <a:lnTo>
                    <a:pt x="47" y="231"/>
                  </a:lnTo>
                  <a:lnTo>
                    <a:pt x="46" y="229"/>
                  </a:lnTo>
                  <a:lnTo>
                    <a:pt x="44" y="228"/>
                  </a:lnTo>
                  <a:lnTo>
                    <a:pt x="44" y="226"/>
                  </a:lnTo>
                  <a:lnTo>
                    <a:pt x="44" y="220"/>
                  </a:lnTo>
                  <a:lnTo>
                    <a:pt x="19" y="223"/>
                  </a:lnTo>
                  <a:lnTo>
                    <a:pt x="16" y="223"/>
                  </a:lnTo>
                  <a:lnTo>
                    <a:pt x="15" y="220"/>
                  </a:lnTo>
                  <a:lnTo>
                    <a:pt x="13" y="217"/>
                  </a:lnTo>
                  <a:lnTo>
                    <a:pt x="13" y="191"/>
                  </a:lnTo>
                  <a:lnTo>
                    <a:pt x="4" y="191"/>
                  </a:lnTo>
                  <a:lnTo>
                    <a:pt x="3" y="191"/>
                  </a:lnTo>
                  <a:lnTo>
                    <a:pt x="3" y="189"/>
                  </a:lnTo>
                  <a:lnTo>
                    <a:pt x="1" y="188"/>
                  </a:lnTo>
                  <a:lnTo>
                    <a:pt x="3" y="185"/>
                  </a:lnTo>
                  <a:lnTo>
                    <a:pt x="4" y="183"/>
                  </a:lnTo>
                  <a:lnTo>
                    <a:pt x="13" y="183"/>
                  </a:lnTo>
                  <a:lnTo>
                    <a:pt x="13" y="168"/>
                  </a:lnTo>
                  <a:lnTo>
                    <a:pt x="4" y="168"/>
                  </a:lnTo>
                  <a:lnTo>
                    <a:pt x="3" y="168"/>
                  </a:lnTo>
                  <a:lnTo>
                    <a:pt x="1" y="167"/>
                  </a:lnTo>
                  <a:lnTo>
                    <a:pt x="1" y="165"/>
                  </a:lnTo>
                  <a:lnTo>
                    <a:pt x="3" y="162"/>
                  </a:lnTo>
                  <a:lnTo>
                    <a:pt x="4" y="162"/>
                  </a:lnTo>
                  <a:lnTo>
                    <a:pt x="12" y="161"/>
                  </a:lnTo>
                  <a:lnTo>
                    <a:pt x="12" y="146"/>
                  </a:lnTo>
                  <a:lnTo>
                    <a:pt x="4" y="148"/>
                  </a:lnTo>
                  <a:lnTo>
                    <a:pt x="1" y="146"/>
                  </a:lnTo>
                  <a:lnTo>
                    <a:pt x="1" y="145"/>
                  </a:lnTo>
                  <a:lnTo>
                    <a:pt x="1" y="142"/>
                  </a:lnTo>
                  <a:lnTo>
                    <a:pt x="4" y="140"/>
                  </a:lnTo>
                  <a:lnTo>
                    <a:pt x="12" y="139"/>
                  </a:lnTo>
                  <a:lnTo>
                    <a:pt x="12" y="125"/>
                  </a:lnTo>
                  <a:lnTo>
                    <a:pt x="4" y="125"/>
                  </a:lnTo>
                  <a:lnTo>
                    <a:pt x="3" y="125"/>
                  </a:lnTo>
                  <a:lnTo>
                    <a:pt x="1" y="124"/>
                  </a:lnTo>
                  <a:lnTo>
                    <a:pt x="1" y="122"/>
                  </a:lnTo>
                  <a:lnTo>
                    <a:pt x="1" y="119"/>
                  </a:lnTo>
                  <a:lnTo>
                    <a:pt x="4" y="118"/>
                  </a:lnTo>
                  <a:lnTo>
                    <a:pt x="12" y="118"/>
                  </a:lnTo>
                  <a:lnTo>
                    <a:pt x="12" y="103"/>
                  </a:lnTo>
                  <a:lnTo>
                    <a:pt x="4" y="103"/>
                  </a:lnTo>
                  <a:lnTo>
                    <a:pt x="1" y="103"/>
                  </a:lnTo>
                  <a:lnTo>
                    <a:pt x="1" y="101"/>
                  </a:lnTo>
                  <a:lnTo>
                    <a:pt x="0" y="100"/>
                  </a:lnTo>
                  <a:lnTo>
                    <a:pt x="1" y="97"/>
                  </a:lnTo>
                  <a:lnTo>
                    <a:pt x="3" y="97"/>
                  </a:lnTo>
                  <a:lnTo>
                    <a:pt x="12" y="95"/>
                  </a:lnTo>
                  <a:lnTo>
                    <a:pt x="12" y="81"/>
                  </a:lnTo>
                  <a:lnTo>
                    <a:pt x="3" y="82"/>
                  </a:lnTo>
                  <a:lnTo>
                    <a:pt x="1" y="81"/>
                  </a:lnTo>
                  <a:lnTo>
                    <a:pt x="0" y="78"/>
                  </a:lnTo>
                  <a:lnTo>
                    <a:pt x="1" y="76"/>
                  </a:lnTo>
                  <a:lnTo>
                    <a:pt x="3" y="75"/>
                  </a:lnTo>
                  <a:lnTo>
                    <a:pt x="10" y="73"/>
                  </a:lnTo>
                  <a:lnTo>
                    <a:pt x="10" y="66"/>
                  </a:lnTo>
                  <a:lnTo>
                    <a:pt x="3" y="66"/>
                  </a:lnTo>
                  <a:lnTo>
                    <a:pt x="1" y="66"/>
                  </a:lnTo>
                  <a:lnTo>
                    <a:pt x="0" y="64"/>
                  </a:lnTo>
                  <a:lnTo>
                    <a:pt x="0" y="63"/>
                  </a:lnTo>
                  <a:lnTo>
                    <a:pt x="1" y="60"/>
                  </a:lnTo>
                  <a:lnTo>
                    <a:pt x="3" y="58"/>
                  </a:lnTo>
                  <a:lnTo>
                    <a:pt x="10" y="58"/>
                  </a:lnTo>
                  <a:lnTo>
                    <a:pt x="10" y="43"/>
                  </a:lnTo>
                  <a:lnTo>
                    <a:pt x="3" y="45"/>
                  </a:lnTo>
                  <a:lnTo>
                    <a:pt x="0" y="43"/>
                  </a:lnTo>
                  <a:lnTo>
                    <a:pt x="0" y="40"/>
                  </a:lnTo>
                  <a:lnTo>
                    <a:pt x="0" y="37"/>
                  </a:lnTo>
                  <a:lnTo>
                    <a:pt x="3" y="37"/>
                  </a:lnTo>
                  <a:lnTo>
                    <a:pt x="10" y="36"/>
                  </a:lnTo>
                  <a:lnTo>
                    <a:pt x="10" y="8"/>
                  </a:lnTo>
                  <a:lnTo>
                    <a:pt x="10" y="5"/>
                  </a:lnTo>
                  <a:lnTo>
                    <a:pt x="13" y="2"/>
                  </a:lnTo>
                  <a:lnTo>
                    <a:pt x="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8416926" y="1336675"/>
              <a:ext cx="1506538" cy="4883151"/>
              <a:chOff x="8416926" y="1336675"/>
              <a:chExt cx="1506538" cy="4883151"/>
            </a:xfrm>
          </p:grpSpPr>
          <p:sp>
            <p:nvSpPr>
              <p:cNvPr id="105" name="Freeform 25"/>
              <p:cNvSpPr>
                <a:spLocks/>
              </p:cNvSpPr>
              <p:nvPr/>
            </p:nvSpPr>
            <p:spPr bwMode="auto">
              <a:xfrm>
                <a:off x="8416926" y="1336675"/>
                <a:ext cx="1069975" cy="4883150"/>
              </a:xfrm>
              <a:custGeom>
                <a:avLst/>
                <a:gdLst>
                  <a:gd name="T0" fmla="*/ 21 w 674"/>
                  <a:gd name="T1" fmla="*/ 0 h 3076"/>
                  <a:gd name="T2" fmla="*/ 38 w 674"/>
                  <a:gd name="T3" fmla="*/ 0 h 3076"/>
                  <a:gd name="T4" fmla="*/ 53 w 674"/>
                  <a:gd name="T5" fmla="*/ 0 h 3076"/>
                  <a:gd name="T6" fmla="*/ 68 w 674"/>
                  <a:gd name="T7" fmla="*/ 1 h 3076"/>
                  <a:gd name="T8" fmla="*/ 78 w 674"/>
                  <a:gd name="T9" fmla="*/ 1 h 3076"/>
                  <a:gd name="T10" fmla="*/ 82 w 674"/>
                  <a:gd name="T11" fmla="*/ 1 h 3076"/>
                  <a:gd name="T12" fmla="*/ 674 w 674"/>
                  <a:gd name="T13" fmla="*/ 3076 h 3076"/>
                  <a:gd name="T14" fmla="*/ 544 w 674"/>
                  <a:gd name="T15" fmla="*/ 3052 h 3076"/>
                  <a:gd name="T16" fmla="*/ 0 w 674"/>
                  <a:gd name="T17" fmla="*/ 1 h 3076"/>
                  <a:gd name="T18" fmla="*/ 8 w 674"/>
                  <a:gd name="T19" fmla="*/ 0 h 3076"/>
                  <a:gd name="T20" fmla="*/ 21 w 674"/>
                  <a:gd name="T21" fmla="*/ 0 h 3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4" h="3076">
                    <a:moveTo>
                      <a:pt x="21" y="0"/>
                    </a:moveTo>
                    <a:lnTo>
                      <a:pt x="38" y="0"/>
                    </a:lnTo>
                    <a:lnTo>
                      <a:pt x="53" y="0"/>
                    </a:lnTo>
                    <a:lnTo>
                      <a:pt x="68" y="1"/>
                    </a:lnTo>
                    <a:lnTo>
                      <a:pt x="78" y="1"/>
                    </a:lnTo>
                    <a:lnTo>
                      <a:pt x="82" y="1"/>
                    </a:lnTo>
                    <a:lnTo>
                      <a:pt x="674" y="3076"/>
                    </a:lnTo>
                    <a:lnTo>
                      <a:pt x="544" y="3052"/>
                    </a:lnTo>
                    <a:lnTo>
                      <a:pt x="0" y="1"/>
                    </a:lnTo>
                    <a:lnTo>
                      <a:pt x="8" y="0"/>
                    </a:lnTo>
                    <a:lnTo>
                      <a:pt x="21"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26"/>
              <p:cNvSpPr>
                <a:spLocks/>
              </p:cNvSpPr>
              <p:nvPr/>
            </p:nvSpPr>
            <p:spPr bwMode="auto">
              <a:xfrm>
                <a:off x="8878888" y="1633538"/>
                <a:ext cx="1000125" cy="4325938"/>
              </a:xfrm>
              <a:custGeom>
                <a:avLst/>
                <a:gdLst>
                  <a:gd name="T0" fmla="*/ 0 w 630"/>
                  <a:gd name="T1" fmla="*/ 0 h 2725"/>
                  <a:gd name="T2" fmla="*/ 30 w 630"/>
                  <a:gd name="T3" fmla="*/ 2 h 2725"/>
                  <a:gd name="T4" fmla="*/ 50 w 630"/>
                  <a:gd name="T5" fmla="*/ 2 h 2725"/>
                  <a:gd name="T6" fmla="*/ 65 w 630"/>
                  <a:gd name="T7" fmla="*/ 2 h 2725"/>
                  <a:gd name="T8" fmla="*/ 70 w 630"/>
                  <a:gd name="T9" fmla="*/ 2 h 2725"/>
                  <a:gd name="T10" fmla="*/ 630 w 630"/>
                  <a:gd name="T11" fmla="*/ 2725 h 2725"/>
                  <a:gd name="T12" fmla="*/ 524 w 630"/>
                  <a:gd name="T13" fmla="*/ 2716 h 2725"/>
                  <a:gd name="T14" fmla="*/ 0 w 630"/>
                  <a:gd name="T15" fmla="*/ 0 h 27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0" h="2725">
                    <a:moveTo>
                      <a:pt x="0" y="0"/>
                    </a:moveTo>
                    <a:lnTo>
                      <a:pt x="30" y="2"/>
                    </a:lnTo>
                    <a:lnTo>
                      <a:pt x="50" y="2"/>
                    </a:lnTo>
                    <a:lnTo>
                      <a:pt x="65" y="2"/>
                    </a:lnTo>
                    <a:lnTo>
                      <a:pt x="70" y="2"/>
                    </a:lnTo>
                    <a:lnTo>
                      <a:pt x="630" y="2725"/>
                    </a:lnTo>
                    <a:lnTo>
                      <a:pt x="524" y="2716"/>
                    </a:lnTo>
                    <a:lnTo>
                      <a:pt x="0"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39"/>
              <p:cNvSpPr>
                <a:spLocks noEditPoints="1"/>
              </p:cNvSpPr>
              <p:nvPr/>
            </p:nvSpPr>
            <p:spPr bwMode="auto">
              <a:xfrm>
                <a:off x="8547101" y="1338262"/>
                <a:ext cx="1376363" cy="4881564"/>
              </a:xfrm>
              <a:custGeom>
                <a:avLst/>
                <a:gdLst>
                  <a:gd name="T0" fmla="*/ 653 w 867"/>
                  <a:gd name="T1" fmla="*/ 2005 h 3075"/>
                  <a:gd name="T2" fmla="*/ 428 w 867"/>
                  <a:gd name="T3" fmla="*/ 2014 h 3075"/>
                  <a:gd name="T4" fmla="*/ 516 w 867"/>
                  <a:gd name="T5" fmla="*/ 2465 h 3075"/>
                  <a:gd name="T6" fmla="*/ 733 w 867"/>
                  <a:gd name="T7" fmla="*/ 2398 h 3075"/>
                  <a:gd name="T8" fmla="*/ 653 w 867"/>
                  <a:gd name="T9" fmla="*/ 2005 h 3075"/>
                  <a:gd name="T10" fmla="*/ 328 w 867"/>
                  <a:gd name="T11" fmla="*/ 1506 h 3075"/>
                  <a:gd name="T12" fmla="*/ 416 w 867"/>
                  <a:gd name="T13" fmla="*/ 1958 h 3075"/>
                  <a:gd name="T14" fmla="*/ 642 w 867"/>
                  <a:gd name="T15" fmla="*/ 1958 h 3075"/>
                  <a:gd name="T16" fmla="*/ 557 w 867"/>
                  <a:gd name="T17" fmla="*/ 1544 h 3075"/>
                  <a:gd name="T18" fmla="*/ 328 w 867"/>
                  <a:gd name="T19" fmla="*/ 1506 h 3075"/>
                  <a:gd name="T20" fmla="*/ 230 w 867"/>
                  <a:gd name="T21" fmla="*/ 1004 h 3075"/>
                  <a:gd name="T22" fmla="*/ 318 w 867"/>
                  <a:gd name="T23" fmla="*/ 1449 h 3075"/>
                  <a:gd name="T24" fmla="*/ 548 w 867"/>
                  <a:gd name="T25" fmla="*/ 1495 h 3075"/>
                  <a:gd name="T26" fmla="*/ 464 w 867"/>
                  <a:gd name="T27" fmla="*/ 1086 h 3075"/>
                  <a:gd name="T28" fmla="*/ 230 w 867"/>
                  <a:gd name="T29" fmla="*/ 1004 h 3075"/>
                  <a:gd name="T30" fmla="*/ 131 w 867"/>
                  <a:gd name="T31" fmla="*/ 495 h 3075"/>
                  <a:gd name="T32" fmla="*/ 219 w 867"/>
                  <a:gd name="T33" fmla="*/ 948 h 3075"/>
                  <a:gd name="T34" fmla="*/ 453 w 867"/>
                  <a:gd name="T35" fmla="*/ 1038 h 3075"/>
                  <a:gd name="T36" fmla="*/ 364 w 867"/>
                  <a:gd name="T37" fmla="*/ 603 h 3075"/>
                  <a:gd name="T38" fmla="*/ 131 w 867"/>
                  <a:gd name="T39" fmla="*/ 495 h 3075"/>
                  <a:gd name="T40" fmla="*/ 0 w 867"/>
                  <a:gd name="T41" fmla="*/ 0 h 3075"/>
                  <a:gd name="T42" fmla="*/ 39 w 867"/>
                  <a:gd name="T43" fmla="*/ 21 h 3075"/>
                  <a:gd name="T44" fmla="*/ 120 w 867"/>
                  <a:gd name="T45" fmla="*/ 439 h 3075"/>
                  <a:gd name="T46" fmla="*/ 355 w 867"/>
                  <a:gd name="T47" fmla="*/ 555 h 3075"/>
                  <a:gd name="T48" fmla="*/ 279 w 867"/>
                  <a:gd name="T49" fmla="*/ 188 h 3075"/>
                  <a:gd name="T50" fmla="*/ 315 w 867"/>
                  <a:gd name="T51" fmla="*/ 205 h 3075"/>
                  <a:gd name="T52" fmla="*/ 389 w 867"/>
                  <a:gd name="T53" fmla="*/ 571 h 3075"/>
                  <a:gd name="T54" fmla="*/ 389 w 867"/>
                  <a:gd name="T55" fmla="*/ 571 h 3075"/>
                  <a:gd name="T56" fmla="*/ 398 w 867"/>
                  <a:gd name="T57" fmla="*/ 611 h 3075"/>
                  <a:gd name="T58" fmla="*/ 581 w 867"/>
                  <a:gd name="T59" fmla="*/ 1503 h 3075"/>
                  <a:gd name="T60" fmla="*/ 583 w 867"/>
                  <a:gd name="T61" fmla="*/ 1503 h 3075"/>
                  <a:gd name="T62" fmla="*/ 592 w 867"/>
                  <a:gd name="T63" fmla="*/ 1550 h 3075"/>
                  <a:gd name="T64" fmla="*/ 592 w 867"/>
                  <a:gd name="T65" fmla="*/ 1550 h 3075"/>
                  <a:gd name="T66" fmla="*/ 867 w 867"/>
                  <a:gd name="T67" fmla="*/ 2889 h 3075"/>
                  <a:gd name="T68" fmla="*/ 839 w 867"/>
                  <a:gd name="T69" fmla="*/ 2911 h 3075"/>
                  <a:gd name="T70" fmla="*/ 743 w 867"/>
                  <a:gd name="T71" fmla="*/ 2446 h 3075"/>
                  <a:gd name="T72" fmla="*/ 526 w 867"/>
                  <a:gd name="T73" fmla="*/ 2523 h 3075"/>
                  <a:gd name="T74" fmla="*/ 627 w 867"/>
                  <a:gd name="T75" fmla="*/ 3042 h 3075"/>
                  <a:gd name="T76" fmla="*/ 592 w 867"/>
                  <a:gd name="T77" fmla="*/ 3075 h 3075"/>
                  <a:gd name="T78" fmla="*/ 91 w 867"/>
                  <a:gd name="T79" fmla="*/ 476 h 3075"/>
                  <a:gd name="T80" fmla="*/ 81 w 867"/>
                  <a:gd name="T81" fmla="*/ 420 h 3075"/>
                  <a:gd name="T82" fmla="*/ 81 w 867"/>
                  <a:gd name="T83" fmla="*/ 420 h 3075"/>
                  <a:gd name="T84" fmla="*/ 0 w 867"/>
                  <a:gd name="T85" fmla="*/ 0 h 3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67" h="3075">
                    <a:moveTo>
                      <a:pt x="653" y="2005"/>
                    </a:moveTo>
                    <a:lnTo>
                      <a:pt x="428" y="2014"/>
                    </a:lnTo>
                    <a:lnTo>
                      <a:pt x="516" y="2465"/>
                    </a:lnTo>
                    <a:lnTo>
                      <a:pt x="733" y="2398"/>
                    </a:lnTo>
                    <a:lnTo>
                      <a:pt x="653" y="2005"/>
                    </a:lnTo>
                    <a:close/>
                    <a:moveTo>
                      <a:pt x="328" y="1506"/>
                    </a:moveTo>
                    <a:lnTo>
                      <a:pt x="416" y="1958"/>
                    </a:lnTo>
                    <a:lnTo>
                      <a:pt x="642" y="1958"/>
                    </a:lnTo>
                    <a:lnTo>
                      <a:pt x="557" y="1544"/>
                    </a:lnTo>
                    <a:lnTo>
                      <a:pt x="328" y="1506"/>
                    </a:lnTo>
                    <a:close/>
                    <a:moveTo>
                      <a:pt x="230" y="1004"/>
                    </a:moveTo>
                    <a:lnTo>
                      <a:pt x="318" y="1449"/>
                    </a:lnTo>
                    <a:lnTo>
                      <a:pt x="548" y="1495"/>
                    </a:lnTo>
                    <a:lnTo>
                      <a:pt x="464" y="1086"/>
                    </a:lnTo>
                    <a:lnTo>
                      <a:pt x="230" y="1004"/>
                    </a:lnTo>
                    <a:close/>
                    <a:moveTo>
                      <a:pt x="131" y="495"/>
                    </a:moveTo>
                    <a:lnTo>
                      <a:pt x="219" y="948"/>
                    </a:lnTo>
                    <a:lnTo>
                      <a:pt x="453" y="1038"/>
                    </a:lnTo>
                    <a:lnTo>
                      <a:pt x="364" y="603"/>
                    </a:lnTo>
                    <a:lnTo>
                      <a:pt x="131" y="495"/>
                    </a:lnTo>
                    <a:close/>
                    <a:moveTo>
                      <a:pt x="0" y="0"/>
                    </a:moveTo>
                    <a:lnTo>
                      <a:pt x="39" y="21"/>
                    </a:lnTo>
                    <a:lnTo>
                      <a:pt x="120" y="439"/>
                    </a:lnTo>
                    <a:lnTo>
                      <a:pt x="355" y="555"/>
                    </a:lnTo>
                    <a:lnTo>
                      <a:pt x="279" y="188"/>
                    </a:lnTo>
                    <a:lnTo>
                      <a:pt x="315" y="205"/>
                    </a:lnTo>
                    <a:lnTo>
                      <a:pt x="389" y="571"/>
                    </a:lnTo>
                    <a:lnTo>
                      <a:pt x="389" y="571"/>
                    </a:lnTo>
                    <a:lnTo>
                      <a:pt x="398" y="611"/>
                    </a:lnTo>
                    <a:lnTo>
                      <a:pt x="581" y="1503"/>
                    </a:lnTo>
                    <a:lnTo>
                      <a:pt x="583" y="1503"/>
                    </a:lnTo>
                    <a:lnTo>
                      <a:pt x="592" y="1550"/>
                    </a:lnTo>
                    <a:lnTo>
                      <a:pt x="592" y="1550"/>
                    </a:lnTo>
                    <a:lnTo>
                      <a:pt x="867" y="2889"/>
                    </a:lnTo>
                    <a:lnTo>
                      <a:pt x="839" y="2911"/>
                    </a:lnTo>
                    <a:lnTo>
                      <a:pt x="743" y="2446"/>
                    </a:lnTo>
                    <a:lnTo>
                      <a:pt x="526" y="2523"/>
                    </a:lnTo>
                    <a:lnTo>
                      <a:pt x="627" y="3042"/>
                    </a:lnTo>
                    <a:lnTo>
                      <a:pt x="592" y="3075"/>
                    </a:lnTo>
                    <a:lnTo>
                      <a:pt x="91" y="476"/>
                    </a:lnTo>
                    <a:lnTo>
                      <a:pt x="81" y="420"/>
                    </a:lnTo>
                    <a:lnTo>
                      <a:pt x="81" y="420"/>
                    </a:lnTo>
                    <a:lnTo>
                      <a:pt x="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40"/>
              <p:cNvSpPr>
                <a:spLocks/>
              </p:cNvSpPr>
              <p:nvPr/>
            </p:nvSpPr>
            <p:spPr bwMode="auto">
              <a:xfrm>
                <a:off x="8755063" y="2124075"/>
                <a:ext cx="369888" cy="182563"/>
              </a:xfrm>
              <a:custGeom>
                <a:avLst/>
                <a:gdLst>
                  <a:gd name="T0" fmla="*/ 0 w 233"/>
                  <a:gd name="T1" fmla="*/ 0 h 115"/>
                  <a:gd name="T2" fmla="*/ 233 w 233"/>
                  <a:gd name="T3" fmla="*/ 108 h 115"/>
                  <a:gd name="T4" fmla="*/ 161 w 233"/>
                  <a:gd name="T5" fmla="*/ 115 h 115"/>
                  <a:gd name="T6" fmla="*/ 9 w 233"/>
                  <a:gd name="T7" fmla="*/ 47 h 115"/>
                  <a:gd name="T8" fmla="*/ 0 w 233"/>
                  <a:gd name="T9" fmla="*/ 0 h 115"/>
                </a:gdLst>
                <a:ahLst/>
                <a:cxnLst>
                  <a:cxn ang="0">
                    <a:pos x="T0" y="T1"/>
                  </a:cxn>
                  <a:cxn ang="0">
                    <a:pos x="T2" y="T3"/>
                  </a:cxn>
                  <a:cxn ang="0">
                    <a:pos x="T4" y="T5"/>
                  </a:cxn>
                  <a:cxn ang="0">
                    <a:pos x="T6" y="T7"/>
                  </a:cxn>
                  <a:cxn ang="0">
                    <a:pos x="T8" y="T9"/>
                  </a:cxn>
                </a:cxnLst>
                <a:rect l="0" t="0" r="r" b="b"/>
                <a:pathLst>
                  <a:path w="233" h="115">
                    <a:moveTo>
                      <a:pt x="0" y="0"/>
                    </a:moveTo>
                    <a:lnTo>
                      <a:pt x="233" y="108"/>
                    </a:lnTo>
                    <a:lnTo>
                      <a:pt x="161" y="115"/>
                    </a:lnTo>
                    <a:lnTo>
                      <a:pt x="9" y="47"/>
                    </a:lnTo>
                    <a:lnTo>
                      <a:pt x="0"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41"/>
              <p:cNvSpPr>
                <a:spLocks/>
              </p:cNvSpPr>
              <p:nvPr/>
            </p:nvSpPr>
            <p:spPr bwMode="auto">
              <a:xfrm>
                <a:off x="8912226" y="2932113"/>
                <a:ext cx="371475" cy="149225"/>
              </a:xfrm>
              <a:custGeom>
                <a:avLst/>
                <a:gdLst>
                  <a:gd name="T0" fmla="*/ 0 w 234"/>
                  <a:gd name="T1" fmla="*/ 0 h 94"/>
                  <a:gd name="T2" fmla="*/ 234 w 234"/>
                  <a:gd name="T3" fmla="*/ 82 h 94"/>
                  <a:gd name="T4" fmla="*/ 158 w 234"/>
                  <a:gd name="T5" fmla="*/ 94 h 94"/>
                  <a:gd name="T6" fmla="*/ 10 w 234"/>
                  <a:gd name="T7" fmla="*/ 46 h 94"/>
                  <a:gd name="T8" fmla="*/ 0 w 234"/>
                  <a:gd name="T9" fmla="*/ 0 h 94"/>
                </a:gdLst>
                <a:ahLst/>
                <a:cxnLst>
                  <a:cxn ang="0">
                    <a:pos x="T0" y="T1"/>
                  </a:cxn>
                  <a:cxn ang="0">
                    <a:pos x="T2" y="T3"/>
                  </a:cxn>
                  <a:cxn ang="0">
                    <a:pos x="T4" y="T5"/>
                  </a:cxn>
                  <a:cxn ang="0">
                    <a:pos x="T6" y="T7"/>
                  </a:cxn>
                  <a:cxn ang="0">
                    <a:pos x="T8" y="T9"/>
                  </a:cxn>
                </a:cxnLst>
                <a:rect l="0" t="0" r="r" b="b"/>
                <a:pathLst>
                  <a:path w="234" h="94">
                    <a:moveTo>
                      <a:pt x="0" y="0"/>
                    </a:moveTo>
                    <a:lnTo>
                      <a:pt x="234" y="82"/>
                    </a:lnTo>
                    <a:lnTo>
                      <a:pt x="158" y="94"/>
                    </a:lnTo>
                    <a:lnTo>
                      <a:pt x="10" y="46"/>
                    </a:lnTo>
                    <a:lnTo>
                      <a:pt x="0"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42"/>
              <p:cNvSpPr>
                <a:spLocks/>
              </p:cNvSpPr>
              <p:nvPr/>
            </p:nvSpPr>
            <p:spPr bwMode="auto">
              <a:xfrm>
                <a:off x="9067801" y="3729038"/>
                <a:ext cx="368300" cy="69850"/>
              </a:xfrm>
              <a:custGeom>
                <a:avLst/>
                <a:gdLst>
                  <a:gd name="T0" fmla="*/ 0 w 232"/>
                  <a:gd name="T1" fmla="*/ 0 h 44"/>
                  <a:gd name="T2" fmla="*/ 232 w 232"/>
                  <a:gd name="T3" fmla="*/ 38 h 44"/>
                  <a:gd name="T4" fmla="*/ 144 w 232"/>
                  <a:gd name="T5" fmla="*/ 44 h 44"/>
                  <a:gd name="T6" fmla="*/ 4 w 232"/>
                  <a:gd name="T7" fmla="*/ 22 h 44"/>
                  <a:gd name="T8" fmla="*/ 0 w 232"/>
                  <a:gd name="T9" fmla="*/ 0 h 44"/>
                </a:gdLst>
                <a:ahLst/>
                <a:cxnLst>
                  <a:cxn ang="0">
                    <a:pos x="T0" y="T1"/>
                  </a:cxn>
                  <a:cxn ang="0">
                    <a:pos x="T2" y="T3"/>
                  </a:cxn>
                  <a:cxn ang="0">
                    <a:pos x="T4" y="T5"/>
                  </a:cxn>
                  <a:cxn ang="0">
                    <a:pos x="T6" y="T7"/>
                  </a:cxn>
                  <a:cxn ang="0">
                    <a:pos x="T8" y="T9"/>
                  </a:cxn>
                </a:cxnLst>
                <a:rect l="0" t="0" r="r" b="b"/>
                <a:pathLst>
                  <a:path w="232" h="44">
                    <a:moveTo>
                      <a:pt x="0" y="0"/>
                    </a:moveTo>
                    <a:lnTo>
                      <a:pt x="232" y="38"/>
                    </a:lnTo>
                    <a:lnTo>
                      <a:pt x="144" y="44"/>
                    </a:lnTo>
                    <a:lnTo>
                      <a:pt x="4" y="22"/>
                    </a:lnTo>
                    <a:lnTo>
                      <a:pt x="0"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43"/>
              <p:cNvSpPr>
                <a:spLocks/>
              </p:cNvSpPr>
              <p:nvPr/>
            </p:nvSpPr>
            <p:spPr bwMode="auto">
              <a:xfrm>
                <a:off x="9226551" y="4521200"/>
                <a:ext cx="357188" cy="26988"/>
              </a:xfrm>
              <a:custGeom>
                <a:avLst/>
                <a:gdLst>
                  <a:gd name="T0" fmla="*/ 225 w 225"/>
                  <a:gd name="T1" fmla="*/ 0 h 17"/>
                  <a:gd name="T2" fmla="*/ 138 w 225"/>
                  <a:gd name="T3" fmla="*/ 12 h 17"/>
                  <a:gd name="T4" fmla="*/ 1 w 225"/>
                  <a:gd name="T5" fmla="*/ 17 h 17"/>
                  <a:gd name="T6" fmla="*/ 0 w 225"/>
                  <a:gd name="T7" fmla="*/ 9 h 17"/>
                  <a:gd name="T8" fmla="*/ 225 w 225"/>
                  <a:gd name="T9" fmla="*/ 0 h 17"/>
                </a:gdLst>
                <a:ahLst/>
                <a:cxnLst>
                  <a:cxn ang="0">
                    <a:pos x="T0" y="T1"/>
                  </a:cxn>
                  <a:cxn ang="0">
                    <a:pos x="T2" y="T3"/>
                  </a:cxn>
                  <a:cxn ang="0">
                    <a:pos x="T4" y="T5"/>
                  </a:cxn>
                  <a:cxn ang="0">
                    <a:pos x="T6" y="T7"/>
                  </a:cxn>
                  <a:cxn ang="0">
                    <a:pos x="T8" y="T9"/>
                  </a:cxn>
                </a:cxnLst>
                <a:rect l="0" t="0" r="r" b="b"/>
                <a:pathLst>
                  <a:path w="225" h="17">
                    <a:moveTo>
                      <a:pt x="225" y="0"/>
                    </a:moveTo>
                    <a:lnTo>
                      <a:pt x="138" y="12"/>
                    </a:lnTo>
                    <a:lnTo>
                      <a:pt x="1" y="17"/>
                    </a:lnTo>
                    <a:lnTo>
                      <a:pt x="0" y="9"/>
                    </a:lnTo>
                    <a:lnTo>
                      <a:pt x="225"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44"/>
              <p:cNvSpPr>
                <a:spLocks/>
              </p:cNvSpPr>
              <p:nvPr/>
            </p:nvSpPr>
            <p:spPr bwMode="auto">
              <a:xfrm>
                <a:off x="9358313" y="5145088"/>
                <a:ext cx="352425" cy="106363"/>
              </a:xfrm>
              <a:custGeom>
                <a:avLst/>
                <a:gdLst>
                  <a:gd name="T0" fmla="*/ 222 w 222"/>
                  <a:gd name="T1" fmla="*/ 0 h 67"/>
                  <a:gd name="T2" fmla="*/ 5 w 222"/>
                  <a:gd name="T3" fmla="*/ 67 h 67"/>
                  <a:gd name="T4" fmla="*/ 0 w 222"/>
                  <a:gd name="T5" fmla="*/ 48 h 67"/>
                  <a:gd name="T6" fmla="*/ 131 w 222"/>
                  <a:gd name="T7" fmla="*/ 9 h 67"/>
                  <a:gd name="T8" fmla="*/ 222 w 222"/>
                  <a:gd name="T9" fmla="*/ 0 h 67"/>
                </a:gdLst>
                <a:ahLst/>
                <a:cxnLst>
                  <a:cxn ang="0">
                    <a:pos x="T0" y="T1"/>
                  </a:cxn>
                  <a:cxn ang="0">
                    <a:pos x="T2" y="T3"/>
                  </a:cxn>
                  <a:cxn ang="0">
                    <a:pos x="T4" y="T5"/>
                  </a:cxn>
                  <a:cxn ang="0">
                    <a:pos x="T6" y="T7"/>
                  </a:cxn>
                  <a:cxn ang="0">
                    <a:pos x="T8" y="T9"/>
                  </a:cxn>
                </a:cxnLst>
                <a:rect l="0" t="0" r="r" b="b"/>
                <a:pathLst>
                  <a:path w="222" h="67">
                    <a:moveTo>
                      <a:pt x="222" y="0"/>
                    </a:moveTo>
                    <a:lnTo>
                      <a:pt x="5" y="67"/>
                    </a:lnTo>
                    <a:lnTo>
                      <a:pt x="0" y="48"/>
                    </a:lnTo>
                    <a:lnTo>
                      <a:pt x="131" y="9"/>
                    </a:lnTo>
                    <a:lnTo>
                      <a:pt x="222"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23" name="Group 122"/>
          <p:cNvGrpSpPr/>
          <p:nvPr/>
        </p:nvGrpSpPr>
        <p:grpSpPr>
          <a:xfrm>
            <a:off x="7495831" y="1426745"/>
            <a:ext cx="1697655" cy="3434522"/>
            <a:chOff x="4446428" y="1524000"/>
            <a:chExt cx="2011680" cy="4233781"/>
          </a:xfrm>
        </p:grpSpPr>
        <p:grpSp>
          <p:nvGrpSpPr>
            <p:cNvPr id="124" name="Group 123"/>
            <p:cNvGrpSpPr/>
            <p:nvPr/>
          </p:nvGrpSpPr>
          <p:grpSpPr>
            <a:xfrm>
              <a:off x="4571999" y="1524000"/>
              <a:ext cx="1597026" cy="4124325"/>
              <a:chOff x="3732213" y="1524000"/>
              <a:chExt cx="1597026" cy="4124325"/>
            </a:xfrm>
          </p:grpSpPr>
          <p:sp>
            <p:nvSpPr>
              <p:cNvPr id="126" name="Freeform 6"/>
              <p:cNvSpPr>
                <a:spLocks/>
              </p:cNvSpPr>
              <p:nvPr/>
            </p:nvSpPr>
            <p:spPr bwMode="auto">
              <a:xfrm>
                <a:off x="4359276" y="2782888"/>
                <a:ext cx="506413" cy="796925"/>
              </a:xfrm>
              <a:custGeom>
                <a:avLst/>
                <a:gdLst/>
                <a:ahLst/>
                <a:cxnLst>
                  <a:cxn ang="0">
                    <a:pos x="268" y="0"/>
                  </a:cxn>
                  <a:cxn ang="0">
                    <a:pos x="319" y="442"/>
                  </a:cxn>
                  <a:cxn ang="0">
                    <a:pos x="86" y="502"/>
                  </a:cxn>
                  <a:cxn ang="0">
                    <a:pos x="0" y="26"/>
                  </a:cxn>
                  <a:cxn ang="0">
                    <a:pos x="2" y="26"/>
                  </a:cxn>
                  <a:cxn ang="0">
                    <a:pos x="10" y="25"/>
                  </a:cxn>
                  <a:cxn ang="0">
                    <a:pos x="22" y="25"/>
                  </a:cxn>
                  <a:cxn ang="0">
                    <a:pos x="39" y="24"/>
                  </a:cxn>
                  <a:cxn ang="0">
                    <a:pos x="59" y="23"/>
                  </a:cxn>
                  <a:cxn ang="0">
                    <a:pos x="83" y="21"/>
                  </a:cxn>
                  <a:cxn ang="0">
                    <a:pos x="110" y="19"/>
                  </a:cxn>
                  <a:cxn ang="0">
                    <a:pos x="139" y="16"/>
                  </a:cxn>
                  <a:cxn ang="0">
                    <a:pos x="170" y="13"/>
                  </a:cxn>
                  <a:cxn ang="0">
                    <a:pos x="201" y="9"/>
                  </a:cxn>
                  <a:cxn ang="0">
                    <a:pos x="234" y="5"/>
                  </a:cxn>
                  <a:cxn ang="0">
                    <a:pos x="268" y="0"/>
                  </a:cxn>
                </a:cxnLst>
                <a:rect l="0" t="0" r="r" b="b"/>
                <a:pathLst>
                  <a:path w="319" h="502">
                    <a:moveTo>
                      <a:pt x="268" y="0"/>
                    </a:moveTo>
                    <a:lnTo>
                      <a:pt x="319" y="442"/>
                    </a:lnTo>
                    <a:lnTo>
                      <a:pt x="86" y="502"/>
                    </a:lnTo>
                    <a:lnTo>
                      <a:pt x="0" y="26"/>
                    </a:lnTo>
                    <a:lnTo>
                      <a:pt x="2" y="26"/>
                    </a:lnTo>
                    <a:lnTo>
                      <a:pt x="10" y="25"/>
                    </a:lnTo>
                    <a:lnTo>
                      <a:pt x="22" y="25"/>
                    </a:lnTo>
                    <a:lnTo>
                      <a:pt x="39" y="24"/>
                    </a:lnTo>
                    <a:lnTo>
                      <a:pt x="59" y="23"/>
                    </a:lnTo>
                    <a:lnTo>
                      <a:pt x="83" y="21"/>
                    </a:lnTo>
                    <a:lnTo>
                      <a:pt x="110" y="19"/>
                    </a:lnTo>
                    <a:lnTo>
                      <a:pt x="139" y="16"/>
                    </a:lnTo>
                    <a:lnTo>
                      <a:pt x="170" y="13"/>
                    </a:lnTo>
                    <a:lnTo>
                      <a:pt x="201" y="9"/>
                    </a:lnTo>
                    <a:lnTo>
                      <a:pt x="234" y="5"/>
                    </a:lnTo>
                    <a:lnTo>
                      <a:pt x="268" y="0"/>
                    </a:lnTo>
                    <a:close/>
                  </a:path>
                </a:pathLst>
              </a:custGeom>
              <a:solidFill>
                <a:srgbClr val="F4F8F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7"/>
              <p:cNvSpPr>
                <a:spLocks/>
              </p:cNvSpPr>
              <p:nvPr/>
            </p:nvSpPr>
            <p:spPr bwMode="auto">
              <a:xfrm>
                <a:off x="4249738" y="4044950"/>
                <a:ext cx="666750" cy="1539875"/>
              </a:xfrm>
              <a:custGeom>
                <a:avLst/>
                <a:gdLst/>
                <a:ahLst/>
                <a:cxnLst>
                  <a:cxn ang="0">
                    <a:pos x="292" y="6"/>
                  </a:cxn>
                  <a:cxn ang="0">
                    <a:pos x="420" y="55"/>
                  </a:cxn>
                  <a:cxn ang="0">
                    <a:pos x="418" y="75"/>
                  </a:cxn>
                  <a:cxn ang="0">
                    <a:pos x="415" y="109"/>
                  </a:cxn>
                  <a:cxn ang="0">
                    <a:pos x="411" y="157"/>
                  </a:cxn>
                  <a:cxn ang="0">
                    <a:pos x="407" y="213"/>
                  </a:cxn>
                  <a:cxn ang="0">
                    <a:pos x="398" y="337"/>
                  </a:cxn>
                  <a:cxn ang="0">
                    <a:pos x="394" y="398"/>
                  </a:cxn>
                  <a:cxn ang="0">
                    <a:pos x="390" y="453"/>
                  </a:cxn>
                  <a:cxn ang="0">
                    <a:pos x="388" y="500"/>
                  </a:cxn>
                  <a:cxn ang="0">
                    <a:pos x="387" y="541"/>
                  </a:cxn>
                  <a:cxn ang="0">
                    <a:pos x="386" y="620"/>
                  </a:cxn>
                  <a:cxn ang="0">
                    <a:pos x="387" y="768"/>
                  </a:cxn>
                  <a:cxn ang="0">
                    <a:pos x="388" y="879"/>
                  </a:cxn>
                  <a:cxn ang="0">
                    <a:pos x="258" y="970"/>
                  </a:cxn>
                  <a:cxn ang="0">
                    <a:pos x="253" y="920"/>
                  </a:cxn>
                  <a:cxn ang="0">
                    <a:pos x="251" y="853"/>
                  </a:cxn>
                  <a:cxn ang="0">
                    <a:pos x="249" y="775"/>
                  </a:cxn>
                  <a:cxn ang="0">
                    <a:pos x="250" y="649"/>
                  </a:cxn>
                  <a:cxn ang="0">
                    <a:pos x="251" y="566"/>
                  </a:cxn>
                  <a:cxn ang="0">
                    <a:pos x="254" y="491"/>
                  </a:cxn>
                  <a:cxn ang="0">
                    <a:pos x="256" y="430"/>
                  </a:cxn>
                  <a:cxn ang="0">
                    <a:pos x="262" y="344"/>
                  </a:cxn>
                  <a:cxn ang="0">
                    <a:pos x="266" y="287"/>
                  </a:cxn>
                  <a:cxn ang="0">
                    <a:pos x="269" y="240"/>
                  </a:cxn>
                  <a:cxn ang="0">
                    <a:pos x="272" y="205"/>
                  </a:cxn>
                  <a:cxn ang="0">
                    <a:pos x="273" y="185"/>
                  </a:cxn>
                  <a:cxn ang="0">
                    <a:pos x="154" y="186"/>
                  </a:cxn>
                  <a:cxn ang="0">
                    <a:pos x="159" y="234"/>
                  </a:cxn>
                  <a:cxn ang="0">
                    <a:pos x="163" y="300"/>
                  </a:cxn>
                  <a:cxn ang="0">
                    <a:pos x="165" y="377"/>
                  </a:cxn>
                  <a:cxn ang="0">
                    <a:pos x="166" y="461"/>
                  </a:cxn>
                  <a:cxn ang="0">
                    <a:pos x="165" y="687"/>
                  </a:cxn>
                  <a:cxn ang="0">
                    <a:pos x="165" y="745"/>
                  </a:cxn>
                  <a:cxn ang="0">
                    <a:pos x="163" y="803"/>
                  </a:cxn>
                  <a:cxn ang="0">
                    <a:pos x="160" y="857"/>
                  </a:cxn>
                  <a:cxn ang="0">
                    <a:pos x="157" y="902"/>
                  </a:cxn>
                  <a:cxn ang="0">
                    <a:pos x="154" y="935"/>
                  </a:cxn>
                  <a:cxn ang="0">
                    <a:pos x="152" y="953"/>
                  </a:cxn>
                  <a:cxn ang="0">
                    <a:pos x="20" y="917"/>
                  </a:cxn>
                  <a:cxn ang="0">
                    <a:pos x="21" y="907"/>
                  </a:cxn>
                  <a:cxn ang="0">
                    <a:pos x="22" y="876"/>
                  </a:cxn>
                  <a:cxn ang="0">
                    <a:pos x="24" y="828"/>
                  </a:cxn>
                  <a:cxn ang="0">
                    <a:pos x="25" y="764"/>
                  </a:cxn>
                  <a:cxn ang="0">
                    <a:pos x="26" y="642"/>
                  </a:cxn>
                  <a:cxn ang="0">
                    <a:pos x="24" y="546"/>
                  </a:cxn>
                  <a:cxn ang="0">
                    <a:pos x="21" y="468"/>
                  </a:cxn>
                  <a:cxn ang="0">
                    <a:pos x="17" y="387"/>
                  </a:cxn>
                  <a:cxn ang="0">
                    <a:pos x="14" y="308"/>
                  </a:cxn>
                  <a:cxn ang="0">
                    <a:pos x="10" y="234"/>
                  </a:cxn>
                  <a:cxn ang="0">
                    <a:pos x="7" y="168"/>
                  </a:cxn>
                  <a:cxn ang="0">
                    <a:pos x="4" y="114"/>
                  </a:cxn>
                  <a:cxn ang="0">
                    <a:pos x="2" y="75"/>
                  </a:cxn>
                  <a:cxn ang="0">
                    <a:pos x="0" y="54"/>
                  </a:cxn>
                  <a:cxn ang="0">
                    <a:pos x="241" y="0"/>
                  </a:cxn>
                </a:cxnLst>
                <a:rect l="0" t="0" r="r" b="b"/>
                <a:pathLst>
                  <a:path w="420" h="970">
                    <a:moveTo>
                      <a:pt x="241" y="0"/>
                    </a:moveTo>
                    <a:lnTo>
                      <a:pt x="292" y="6"/>
                    </a:lnTo>
                    <a:lnTo>
                      <a:pt x="420" y="53"/>
                    </a:lnTo>
                    <a:lnTo>
                      <a:pt x="420" y="55"/>
                    </a:lnTo>
                    <a:lnTo>
                      <a:pt x="419" y="63"/>
                    </a:lnTo>
                    <a:lnTo>
                      <a:pt x="418" y="75"/>
                    </a:lnTo>
                    <a:lnTo>
                      <a:pt x="417" y="91"/>
                    </a:lnTo>
                    <a:lnTo>
                      <a:pt x="415" y="109"/>
                    </a:lnTo>
                    <a:lnTo>
                      <a:pt x="414" y="131"/>
                    </a:lnTo>
                    <a:lnTo>
                      <a:pt x="411" y="157"/>
                    </a:lnTo>
                    <a:lnTo>
                      <a:pt x="409" y="184"/>
                    </a:lnTo>
                    <a:lnTo>
                      <a:pt x="407" y="213"/>
                    </a:lnTo>
                    <a:lnTo>
                      <a:pt x="403" y="274"/>
                    </a:lnTo>
                    <a:lnTo>
                      <a:pt x="398" y="337"/>
                    </a:lnTo>
                    <a:lnTo>
                      <a:pt x="395" y="368"/>
                    </a:lnTo>
                    <a:lnTo>
                      <a:pt x="394" y="398"/>
                    </a:lnTo>
                    <a:lnTo>
                      <a:pt x="391" y="427"/>
                    </a:lnTo>
                    <a:lnTo>
                      <a:pt x="390" y="453"/>
                    </a:lnTo>
                    <a:lnTo>
                      <a:pt x="389" y="478"/>
                    </a:lnTo>
                    <a:lnTo>
                      <a:pt x="388" y="500"/>
                    </a:lnTo>
                    <a:lnTo>
                      <a:pt x="388" y="519"/>
                    </a:lnTo>
                    <a:lnTo>
                      <a:pt x="387" y="541"/>
                    </a:lnTo>
                    <a:lnTo>
                      <a:pt x="387" y="591"/>
                    </a:lnTo>
                    <a:lnTo>
                      <a:pt x="386" y="620"/>
                    </a:lnTo>
                    <a:lnTo>
                      <a:pt x="386" y="738"/>
                    </a:lnTo>
                    <a:lnTo>
                      <a:pt x="387" y="768"/>
                    </a:lnTo>
                    <a:lnTo>
                      <a:pt x="387" y="863"/>
                    </a:lnTo>
                    <a:lnTo>
                      <a:pt x="388" y="879"/>
                    </a:lnTo>
                    <a:lnTo>
                      <a:pt x="388" y="902"/>
                    </a:lnTo>
                    <a:lnTo>
                      <a:pt x="258" y="970"/>
                    </a:lnTo>
                    <a:lnTo>
                      <a:pt x="255" y="947"/>
                    </a:lnTo>
                    <a:lnTo>
                      <a:pt x="253" y="920"/>
                    </a:lnTo>
                    <a:lnTo>
                      <a:pt x="251" y="888"/>
                    </a:lnTo>
                    <a:lnTo>
                      <a:pt x="251" y="853"/>
                    </a:lnTo>
                    <a:lnTo>
                      <a:pt x="250" y="815"/>
                    </a:lnTo>
                    <a:lnTo>
                      <a:pt x="249" y="775"/>
                    </a:lnTo>
                    <a:lnTo>
                      <a:pt x="249" y="691"/>
                    </a:lnTo>
                    <a:lnTo>
                      <a:pt x="250" y="649"/>
                    </a:lnTo>
                    <a:lnTo>
                      <a:pt x="251" y="607"/>
                    </a:lnTo>
                    <a:lnTo>
                      <a:pt x="251" y="566"/>
                    </a:lnTo>
                    <a:lnTo>
                      <a:pt x="252" y="527"/>
                    </a:lnTo>
                    <a:lnTo>
                      <a:pt x="254" y="491"/>
                    </a:lnTo>
                    <a:lnTo>
                      <a:pt x="254" y="458"/>
                    </a:lnTo>
                    <a:lnTo>
                      <a:pt x="256" y="430"/>
                    </a:lnTo>
                    <a:lnTo>
                      <a:pt x="258" y="405"/>
                    </a:lnTo>
                    <a:lnTo>
                      <a:pt x="262" y="344"/>
                    </a:lnTo>
                    <a:lnTo>
                      <a:pt x="264" y="315"/>
                    </a:lnTo>
                    <a:lnTo>
                      <a:pt x="266" y="287"/>
                    </a:lnTo>
                    <a:lnTo>
                      <a:pt x="268" y="263"/>
                    </a:lnTo>
                    <a:lnTo>
                      <a:pt x="269" y="240"/>
                    </a:lnTo>
                    <a:lnTo>
                      <a:pt x="271" y="220"/>
                    </a:lnTo>
                    <a:lnTo>
                      <a:pt x="272" y="205"/>
                    </a:lnTo>
                    <a:lnTo>
                      <a:pt x="273" y="193"/>
                    </a:lnTo>
                    <a:lnTo>
                      <a:pt x="273" y="185"/>
                    </a:lnTo>
                    <a:lnTo>
                      <a:pt x="273" y="183"/>
                    </a:lnTo>
                    <a:lnTo>
                      <a:pt x="154" y="186"/>
                    </a:lnTo>
                    <a:lnTo>
                      <a:pt x="157" y="208"/>
                    </a:lnTo>
                    <a:lnTo>
                      <a:pt x="159" y="234"/>
                    </a:lnTo>
                    <a:lnTo>
                      <a:pt x="162" y="265"/>
                    </a:lnTo>
                    <a:lnTo>
                      <a:pt x="163" y="300"/>
                    </a:lnTo>
                    <a:lnTo>
                      <a:pt x="164" y="338"/>
                    </a:lnTo>
                    <a:lnTo>
                      <a:pt x="165" y="377"/>
                    </a:lnTo>
                    <a:lnTo>
                      <a:pt x="165" y="418"/>
                    </a:lnTo>
                    <a:lnTo>
                      <a:pt x="166" y="461"/>
                    </a:lnTo>
                    <a:lnTo>
                      <a:pt x="166" y="656"/>
                    </a:lnTo>
                    <a:lnTo>
                      <a:pt x="165" y="687"/>
                    </a:lnTo>
                    <a:lnTo>
                      <a:pt x="165" y="714"/>
                    </a:lnTo>
                    <a:lnTo>
                      <a:pt x="165" y="745"/>
                    </a:lnTo>
                    <a:lnTo>
                      <a:pt x="164" y="775"/>
                    </a:lnTo>
                    <a:lnTo>
                      <a:pt x="163" y="803"/>
                    </a:lnTo>
                    <a:lnTo>
                      <a:pt x="162" y="831"/>
                    </a:lnTo>
                    <a:lnTo>
                      <a:pt x="160" y="857"/>
                    </a:lnTo>
                    <a:lnTo>
                      <a:pt x="158" y="881"/>
                    </a:lnTo>
                    <a:lnTo>
                      <a:pt x="157" y="902"/>
                    </a:lnTo>
                    <a:lnTo>
                      <a:pt x="155" y="920"/>
                    </a:lnTo>
                    <a:lnTo>
                      <a:pt x="154" y="935"/>
                    </a:lnTo>
                    <a:lnTo>
                      <a:pt x="153" y="946"/>
                    </a:lnTo>
                    <a:lnTo>
                      <a:pt x="152" y="953"/>
                    </a:lnTo>
                    <a:lnTo>
                      <a:pt x="152" y="956"/>
                    </a:lnTo>
                    <a:lnTo>
                      <a:pt x="20" y="917"/>
                    </a:lnTo>
                    <a:lnTo>
                      <a:pt x="20" y="915"/>
                    </a:lnTo>
                    <a:lnTo>
                      <a:pt x="21" y="907"/>
                    </a:lnTo>
                    <a:lnTo>
                      <a:pt x="21" y="894"/>
                    </a:lnTo>
                    <a:lnTo>
                      <a:pt x="22" y="876"/>
                    </a:lnTo>
                    <a:lnTo>
                      <a:pt x="23" y="854"/>
                    </a:lnTo>
                    <a:lnTo>
                      <a:pt x="24" y="828"/>
                    </a:lnTo>
                    <a:lnTo>
                      <a:pt x="24" y="798"/>
                    </a:lnTo>
                    <a:lnTo>
                      <a:pt x="25" y="764"/>
                    </a:lnTo>
                    <a:lnTo>
                      <a:pt x="26" y="727"/>
                    </a:lnTo>
                    <a:lnTo>
                      <a:pt x="26" y="642"/>
                    </a:lnTo>
                    <a:lnTo>
                      <a:pt x="25" y="595"/>
                    </a:lnTo>
                    <a:lnTo>
                      <a:pt x="24" y="546"/>
                    </a:lnTo>
                    <a:lnTo>
                      <a:pt x="22" y="507"/>
                    </a:lnTo>
                    <a:lnTo>
                      <a:pt x="21" y="468"/>
                    </a:lnTo>
                    <a:lnTo>
                      <a:pt x="20" y="427"/>
                    </a:lnTo>
                    <a:lnTo>
                      <a:pt x="17" y="387"/>
                    </a:lnTo>
                    <a:lnTo>
                      <a:pt x="16" y="346"/>
                    </a:lnTo>
                    <a:lnTo>
                      <a:pt x="14" y="308"/>
                    </a:lnTo>
                    <a:lnTo>
                      <a:pt x="13" y="270"/>
                    </a:lnTo>
                    <a:lnTo>
                      <a:pt x="10" y="234"/>
                    </a:lnTo>
                    <a:lnTo>
                      <a:pt x="9" y="199"/>
                    </a:lnTo>
                    <a:lnTo>
                      <a:pt x="7" y="168"/>
                    </a:lnTo>
                    <a:lnTo>
                      <a:pt x="6" y="139"/>
                    </a:lnTo>
                    <a:lnTo>
                      <a:pt x="4" y="114"/>
                    </a:lnTo>
                    <a:lnTo>
                      <a:pt x="2" y="92"/>
                    </a:lnTo>
                    <a:lnTo>
                      <a:pt x="2" y="75"/>
                    </a:lnTo>
                    <a:lnTo>
                      <a:pt x="1" y="61"/>
                    </a:lnTo>
                    <a:lnTo>
                      <a:pt x="0" y="54"/>
                    </a:lnTo>
                    <a:lnTo>
                      <a:pt x="0" y="50"/>
                    </a:lnTo>
                    <a:lnTo>
                      <a:pt x="241" y="0"/>
                    </a:lnTo>
                    <a:close/>
                  </a:path>
                </a:pathLst>
              </a:cu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8"/>
              <p:cNvSpPr>
                <a:spLocks/>
              </p:cNvSpPr>
              <p:nvPr/>
            </p:nvSpPr>
            <p:spPr bwMode="auto">
              <a:xfrm>
                <a:off x="4203701" y="5438775"/>
                <a:ext cx="300038" cy="193675"/>
              </a:xfrm>
              <a:custGeom>
                <a:avLst/>
                <a:gdLst/>
                <a:ahLst/>
                <a:cxnLst>
                  <a:cxn ang="0">
                    <a:pos x="92" y="0"/>
                  </a:cxn>
                  <a:cxn ang="0">
                    <a:pos x="110" y="1"/>
                  </a:cxn>
                  <a:cxn ang="0">
                    <a:pos x="126" y="5"/>
                  </a:cxn>
                  <a:cxn ang="0">
                    <a:pos x="139" y="10"/>
                  </a:cxn>
                  <a:cxn ang="0">
                    <a:pos x="151" y="17"/>
                  </a:cxn>
                  <a:cxn ang="0">
                    <a:pos x="161" y="27"/>
                  </a:cxn>
                  <a:cxn ang="0">
                    <a:pos x="168" y="37"/>
                  </a:cxn>
                  <a:cxn ang="0">
                    <a:pos x="175" y="48"/>
                  </a:cxn>
                  <a:cxn ang="0">
                    <a:pos x="179" y="58"/>
                  </a:cxn>
                  <a:cxn ang="0">
                    <a:pos x="183" y="69"/>
                  </a:cxn>
                  <a:cxn ang="0">
                    <a:pos x="186" y="79"/>
                  </a:cxn>
                  <a:cxn ang="0">
                    <a:pos x="187" y="89"/>
                  </a:cxn>
                  <a:cxn ang="0">
                    <a:pos x="188" y="97"/>
                  </a:cxn>
                  <a:cxn ang="0">
                    <a:pos x="189" y="103"/>
                  </a:cxn>
                  <a:cxn ang="0">
                    <a:pos x="189" y="108"/>
                  </a:cxn>
                  <a:cxn ang="0">
                    <a:pos x="187" y="109"/>
                  </a:cxn>
                  <a:cxn ang="0">
                    <a:pos x="180" y="110"/>
                  </a:cxn>
                  <a:cxn ang="0">
                    <a:pos x="171" y="112"/>
                  </a:cxn>
                  <a:cxn ang="0">
                    <a:pos x="158" y="115"/>
                  </a:cxn>
                  <a:cxn ang="0">
                    <a:pos x="142" y="117"/>
                  </a:cxn>
                  <a:cxn ang="0">
                    <a:pos x="124" y="119"/>
                  </a:cxn>
                  <a:cxn ang="0">
                    <a:pos x="105" y="121"/>
                  </a:cxn>
                  <a:cxn ang="0">
                    <a:pos x="83" y="122"/>
                  </a:cxn>
                  <a:cxn ang="0">
                    <a:pos x="61" y="122"/>
                  </a:cxn>
                  <a:cxn ang="0">
                    <a:pos x="44" y="121"/>
                  </a:cxn>
                  <a:cxn ang="0">
                    <a:pos x="30" y="120"/>
                  </a:cxn>
                  <a:cxn ang="0">
                    <a:pos x="19" y="117"/>
                  </a:cxn>
                  <a:cxn ang="0">
                    <a:pos x="11" y="115"/>
                  </a:cxn>
                  <a:cxn ang="0">
                    <a:pos x="5" y="112"/>
                  </a:cxn>
                  <a:cxn ang="0">
                    <a:pos x="2" y="110"/>
                  </a:cxn>
                  <a:cxn ang="0">
                    <a:pos x="1" y="109"/>
                  </a:cxn>
                  <a:cxn ang="0">
                    <a:pos x="0" y="108"/>
                  </a:cxn>
                  <a:cxn ang="0">
                    <a:pos x="0" y="96"/>
                  </a:cxn>
                  <a:cxn ang="0">
                    <a:pos x="2" y="88"/>
                  </a:cxn>
                  <a:cxn ang="0">
                    <a:pos x="3" y="78"/>
                  </a:cxn>
                  <a:cxn ang="0">
                    <a:pos x="5" y="67"/>
                  </a:cxn>
                  <a:cxn ang="0">
                    <a:pos x="9" y="56"/>
                  </a:cxn>
                  <a:cxn ang="0">
                    <a:pos x="15" y="44"/>
                  </a:cxn>
                  <a:cxn ang="0">
                    <a:pos x="22" y="33"/>
                  </a:cxn>
                  <a:cxn ang="0">
                    <a:pos x="31" y="23"/>
                  </a:cxn>
                  <a:cxn ang="0">
                    <a:pos x="42" y="14"/>
                  </a:cxn>
                  <a:cxn ang="0">
                    <a:pos x="56" y="7"/>
                  </a:cxn>
                  <a:cxn ang="0">
                    <a:pos x="72" y="2"/>
                  </a:cxn>
                  <a:cxn ang="0">
                    <a:pos x="92" y="0"/>
                  </a:cxn>
                </a:cxnLst>
                <a:rect l="0" t="0" r="r" b="b"/>
                <a:pathLst>
                  <a:path w="189" h="122">
                    <a:moveTo>
                      <a:pt x="92" y="0"/>
                    </a:moveTo>
                    <a:lnTo>
                      <a:pt x="110" y="1"/>
                    </a:lnTo>
                    <a:lnTo>
                      <a:pt x="126" y="5"/>
                    </a:lnTo>
                    <a:lnTo>
                      <a:pt x="139" y="10"/>
                    </a:lnTo>
                    <a:lnTo>
                      <a:pt x="151" y="17"/>
                    </a:lnTo>
                    <a:lnTo>
                      <a:pt x="161" y="27"/>
                    </a:lnTo>
                    <a:lnTo>
                      <a:pt x="168" y="37"/>
                    </a:lnTo>
                    <a:lnTo>
                      <a:pt x="175" y="48"/>
                    </a:lnTo>
                    <a:lnTo>
                      <a:pt x="179" y="58"/>
                    </a:lnTo>
                    <a:lnTo>
                      <a:pt x="183" y="69"/>
                    </a:lnTo>
                    <a:lnTo>
                      <a:pt x="186" y="79"/>
                    </a:lnTo>
                    <a:lnTo>
                      <a:pt x="187" y="89"/>
                    </a:lnTo>
                    <a:lnTo>
                      <a:pt x="188" y="97"/>
                    </a:lnTo>
                    <a:lnTo>
                      <a:pt x="189" y="103"/>
                    </a:lnTo>
                    <a:lnTo>
                      <a:pt x="189" y="108"/>
                    </a:lnTo>
                    <a:lnTo>
                      <a:pt x="187" y="109"/>
                    </a:lnTo>
                    <a:lnTo>
                      <a:pt x="180" y="110"/>
                    </a:lnTo>
                    <a:lnTo>
                      <a:pt x="171" y="112"/>
                    </a:lnTo>
                    <a:lnTo>
                      <a:pt x="158" y="115"/>
                    </a:lnTo>
                    <a:lnTo>
                      <a:pt x="142" y="117"/>
                    </a:lnTo>
                    <a:lnTo>
                      <a:pt x="124" y="119"/>
                    </a:lnTo>
                    <a:lnTo>
                      <a:pt x="105" y="121"/>
                    </a:lnTo>
                    <a:lnTo>
                      <a:pt x="83" y="122"/>
                    </a:lnTo>
                    <a:lnTo>
                      <a:pt x="61" y="122"/>
                    </a:lnTo>
                    <a:lnTo>
                      <a:pt x="44" y="121"/>
                    </a:lnTo>
                    <a:lnTo>
                      <a:pt x="30" y="120"/>
                    </a:lnTo>
                    <a:lnTo>
                      <a:pt x="19" y="117"/>
                    </a:lnTo>
                    <a:lnTo>
                      <a:pt x="11" y="115"/>
                    </a:lnTo>
                    <a:lnTo>
                      <a:pt x="5" y="112"/>
                    </a:lnTo>
                    <a:lnTo>
                      <a:pt x="2" y="110"/>
                    </a:lnTo>
                    <a:lnTo>
                      <a:pt x="1" y="109"/>
                    </a:lnTo>
                    <a:lnTo>
                      <a:pt x="0" y="108"/>
                    </a:lnTo>
                    <a:lnTo>
                      <a:pt x="0" y="96"/>
                    </a:lnTo>
                    <a:lnTo>
                      <a:pt x="2" y="88"/>
                    </a:lnTo>
                    <a:lnTo>
                      <a:pt x="3" y="78"/>
                    </a:lnTo>
                    <a:lnTo>
                      <a:pt x="5" y="67"/>
                    </a:lnTo>
                    <a:lnTo>
                      <a:pt x="9" y="56"/>
                    </a:lnTo>
                    <a:lnTo>
                      <a:pt x="15" y="44"/>
                    </a:lnTo>
                    <a:lnTo>
                      <a:pt x="22" y="33"/>
                    </a:lnTo>
                    <a:lnTo>
                      <a:pt x="31" y="23"/>
                    </a:lnTo>
                    <a:lnTo>
                      <a:pt x="42" y="14"/>
                    </a:lnTo>
                    <a:lnTo>
                      <a:pt x="56" y="7"/>
                    </a:lnTo>
                    <a:lnTo>
                      <a:pt x="72" y="2"/>
                    </a:lnTo>
                    <a:lnTo>
                      <a:pt x="9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9"/>
              <p:cNvSpPr>
                <a:spLocks/>
              </p:cNvSpPr>
              <p:nvPr/>
            </p:nvSpPr>
            <p:spPr bwMode="auto">
              <a:xfrm>
                <a:off x="4656138" y="5441950"/>
                <a:ext cx="322263" cy="206375"/>
              </a:xfrm>
              <a:custGeom>
                <a:avLst/>
                <a:gdLst/>
                <a:ahLst/>
                <a:cxnLst>
                  <a:cxn ang="0">
                    <a:pos x="111" y="0"/>
                  </a:cxn>
                  <a:cxn ang="0">
                    <a:pos x="129" y="1"/>
                  </a:cxn>
                  <a:cxn ang="0">
                    <a:pos x="146" y="4"/>
                  </a:cxn>
                  <a:cxn ang="0">
                    <a:pos x="159" y="10"/>
                  </a:cxn>
                  <a:cxn ang="0">
                    <a:pos x="170" y="18"/>
                  </a:cxn>
                  <a:cxn ang="0">
                    <a:pos x="179" y="27"/>
                  </a:cxn>
                  <a:cxn ang="0">
                    <a:pos x="187" y="36"/>
                  </a:cxn>
                  <a:cxn ang="0">
                    <a:pos x="192" y="47"/>
                  </a:cxn>
                  <a:cxn ang="0">
                    <a:pos x="196" y="58"/>
                  </a:cxn>
                  <a:cxn ang="0">
                    <a:pos x="199" y="69"/>
                  </a:cxn>
                  <a:cxn ang="0">
                    <a:pos x="202" y="80"/>
                  </a:cxn>
                  <a:cxn ang="0">
                    <a:pos x="202" y="89"/>
                  </a:cxn>
                  <a:cxn ang="0">
                    <a:pos x="203" y="97"/>
                  </a:cxn>
                  <a:cxn ang="0">
                    <a:pos x="203" y="110"/>
                  </a:cxn>
                  <a:cxn ang="0">
                    <a:pos x="202" y="110"/>
                  </a:cxn>
                  <a:cxn ang="0">
                    <a:pos x="201" y="113"/>
                  </a:cxn>
                  <a:cxn ang="0">
                    <a:pos x="197" y="115"/>
                  </a:cxn>
                  <a:cxn ang="0">
                    <a:pos x="191" y="118"/>
                  </a:cxn>
                  <a:cxn ang="0">
                    <a:pos x="182" y="121"/>
                  </a:cxn>
                  <a:cxn ang="0">
                    <a:pos x="169" y="124"/>
                  </a:cxn>
                  <a:cxn ang="0">
                    <a:pos x="152" y="127"/>
                  </a:cxn>
                  <a:cxn ang="0">
                    <a:pos x="131" y="129"/>
                  </a:cxn>
                  <a:cxn ang="0">
                    <a:pos x="111" y="130"/>
                  </a:cxn>
                  <a:cxn ang="0">
                    <a:pos x="92" y="129"/>
                  </a:cxn>
                  <a:cxn ang="0">
                    <a:pos x="74" y="127"/>
                  </a:cxn>
                  <a:cxn ang="0">
                    <a:pos x="57" y="125"/>
                  </a:cxn>
                  <a:cxn ang="0">
                    <a:pos x="41" y="121"/>
                  </a:cxn>
                  <a:cxn ang="0">
                    <a:pos x="28" y="118"/>
                  </a:cxn>
                  <a:cxn ang="0">
                    <a:pos x="16" y="114"/>
                  </a:cxn>
                  <a:cxn ang="0">
                    <a:pos x="7" y="111"/>
                  </a:cxn>
                  <a:cxn ang="0">
                    <a:pos x="2" y="110"/>
                  </a:cxn>
                  <a:cxn ang="0">
                    <a:pos x="0" y="109"/>
                  </a:cxn>
                  <a:cxn ang="0">
                    <a:pos x="0" y="104"/>
                  </a:cxn>
                  <a:cxn ang="0">
                    <a:pos x="1" y="98"/>
                  </a:cxn>
                  <a:cxn ang="0">
                    <a:pos x="2" y="91"/>
                  </a:cxn>
                  <a:cxn ang="0">
                    <a:pos x="4" y="82"/>
                  </a:cxn>
                  <a:cxn ang="0">
                    <a:pos x="7" y="72"/>
                  </a:cxn>
                  <a:cxn ang="0">
                    <a:pos x="11" y="62"/>
                  </a:cxn>
                  <a:cxn ang="0">
                    <a:pos x="17" y="51"/>
                  </a:cxn>
                  <a:cxn ang="0">
                    <a:pos x="24" y="40"/>
                  </a:cxn>
                  <a:cxn ang="0">
                    <a:pos x="32" y="30"/>
                  </a:cxn>
                  <a:cxn ang="0">
                    <a:pos x="43" y="21"/>
                  </a:cxn>
                  <a:cxn ang="0">
                    <a:pos x="57" y="14"/>
                  </a:cxn>
                  <a:cxn ang="0">
                    <a:pos x="72" y="7"/>
                  </a:cxn>
                  <a:cxn ang="0">
                    <a:pos x="90" y="3"/>
                  </a:cxn>
                  <a:cxn ang="0">
                    <a:pos x="111" y="0"/>
                  </a:cxn>
                </a:cxnLst>
                <a:rect l="0" t="0" r="r" b="b"/>
                <a:pathLst>
                  <a:path w="203" h="130">
                    <a:moveTo>
                      <a:pt x="111" y="0"/>
                    </a:moveTo>
                    <a:lnTo>
                      <a:pt x="129" y="1"/>
                    </a:lnTo>
                    <a:lnTo>
                      <a:pt x="146" y="4"/>
                    </a:lnTo>
                    <a:lnTo>
                      <a:pt x="159" y="10"/>
                    </a:lnTo>
                    <a:lnTo>
                      <a:pt x="170" y="18"/>
                    </a:lnTo>
                    <a:lnTo>
                      <a:pt x="179" y="27"/>
                    </a:lnTo>
                    <a:lnTo>
                      <a:pt x="187" y="36"/>
                    </a:lnTo>
                    <a:lnTo>
                      <a:pt x="192" y="47"/>
                    </a:lnTo>
                    <a:lnTo>
                      <a:pt x="196" y="58"/>
                    </a:lnTo>
                    <a:lnTo>
                      <a:pt x="199" y="69"/>
                    </a:lnTo>
                    <a:lnTo>
                      <a:pt x="202" y="80"/>
                    </a:lnTo>
                    <a:lnTo>
                      <a:pt x="202" y="89"/>
                    </a:lnTo>
                    <a:lnTo>
                      <a:pt x="203" y="97"/>
                    </a:lnTo>
                    <a:lnTo>
                      <a:pt x="203" y="110"/>
                    </a:lnTo>
                    <a:lnTo>
                      <a:pt x="202" y="110"/>
                    </a:lnTo>
                    <a:lnTo>
                      <a:pt x="201" y="113"/>
                    </a:lnTo>
                    <a:lnTo>
                      <a:pt x="197" y="115"/>
                    </a:lnTo>
                    <a:lnTo>
                      <a:pt x="191" y="118"/>
                    </a:lnTo>
                    <a:lnTo>
                      <a:pt x="182" y="121"/>
                    </a:lnTo>
                    <a:lnTo>
                      <a:pt x="169" y="124"/>
                    </a:lnTo>
                    <a:lnTo>
                      <a:pt x="152" y="127"/>
                    </a:lnTo>
                    <a:lnTo>
                      <a:pt x="131" y="129"/>
                    </a:lnTo>
                    <a:lnTo>
                      <a:pt x="111" y="130"/>
                    </a:lnTo>
                    <a:lnTo>
                      <a:pt x="92" y="129"/>
                    </a:lnTo>
                    <a:lnTo>
                      <a:pt x="74" y="127"/>
                    </a:lnTo>
                    <a:lnTo>
                      <a:pt x="57" y="125"/>
                    </a:lnTo>
                    <a:lnTo>
                      <a:pt x="41" y="121"/>
                    </a:lnTo>
                    <a:lnTo>
                      <a:pt x="28" y="118"/>
                    </a:lnTo>
                    <a:lnTo>
                      <a:pt x="16" y="114"/>
                    </a:lnTo>
                    <a:lnTo>
                      <a:pt x="7" y="111"/>
                    </a:lnTo>
                    <a:lnTo>
                      <a:pt x="2" y="110"/>
                    </a:lnTo>
                    <a:lnTo>
                      <a:pt x="0" y="109"/>
                    </a:lnTo>
                    <a:lnTo>
                      <a:pt x="0" y="104"/>
                    </a:lnTo>
                    <a:lnTo>
                      <a:pt x="1" y="98"/>
                    </a:lnTo>
                    <a:lnTo>
                      <a:pt x="2" y="91"/>
                    </a:lnTo>
                    <a:lnTo>
                      <a:pt x="4" y="82"/>
                    </a:lnTo>
                    <a:lnTo>
                      <a:pt x="7" y="72"/>
                    </a:lnTo>
                    <a:lnTo>
                      <a:pt x="11" y="62"/>
                    </a:lnTo>
                    <a:lnTo>
                      <a:pt x="17" y="51"/>
                    </a:lnTo>
                    <a:lnTo>
                      <a:pt x="24" y="40"/>
                    </a:lnTo>
                    <a:lnTo>
                      <a:pt x="32" y="30"/>
                    </a:lnTo>
                    <a:lnTo>
                      <a:pt x="43" y="21"/>
                    </a:lnTo>
                    <a:lnTo>
                      <a:pt x="57" y="14"/>
                    </a:lnTo>
                    <a:lnTo>
                      <a:pt x="72" y="7"/>
                    </a:lnTo>
                    <a:lnTo>
                      <a:pt x="90" y="3"/>
                    </a:lnTo>
                    <a:lnTo>
                      <a:pt x="11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10"/>
              <p:cNvSpPr>
                <a:spLocks/>
              </p:cNvSpPr>
              <p:nvPr/>
            </p:nvSpPr>
            <p:spPr bwMode="auto">
              <a:xfrm>
                <a:off x="3732213" y="3940175"/>
                <a:ext cx="214313" cy="223838"/>
              </a:xfrm>
              <a:custGeom>
                <a:avLst/>
                <a:gdLst/>
                <a:ahLst/>
                <a:cxnLst>
                  <a:cxn ang="0">
                    <a:pos x="43" y="0"/>
                  </a:cxn>
                  <a:cxn ang="0">
                    <a:pos x="135" y="50"/>
                  </a:cxn>
                  <a:cxn ang="0">
                    <a:pos x="134" y="53"/>
                  </a:cxn>
                  <a:cxn ang="0">
                    <a:pos x="132" y="58"/>
                  </a:cxn>
                  <a:cxn ang="0">
                    <a:pos x="128" y="67"/>
                  </a:cxn>
                  <a:cxn ang="0">
                    <a:pos x="116" y="90"/>
                  </a:cxn>
                  <a:cxn ang="0">
                    <a:pos x="108" y="103"/>
                  </a:cxn>
                  <a:cxn ang="0">
                    <a:pos x="99" y="116"/>
                  </a:cxn>
                  <a:cxn ang="0">
                    <a:pos x="89" y="127"/>
                  </a:cxn>
                  <a:cxn ang="0">
                    <a:pos x="80" y="135"/>
                  </a:cxn>
                  <a:cxn ang="0">
                    <a:pos x="69" y="139"/>
                  </a:cxn>
                  <a:cxn ang="0">
                    <a:pos x="57" y="141"/>
                  </a:cxn>
                  <a:cxn ang="0">
                    <a:pos x="45" y="141"/>
                  </a:cxn>
                  <a:cxn ang="0">
                    <a:pos x="34" y="138"/>
                  </a:cxn>
                  <a:cxn ang="0">
                    <a:pos x="24" y="136"/>
                  </a:cxn>
                  <a:cxn ang="0">
                    <a:pos x="17" y="133"/>
                  </a:cxn>
                  <a:cxn ang="0">
                    <a:pos x="11" y="130"/>
                  </a:cxn>
                  <a:cxn ang="0">
                    <a:pos x="7" y="126"/>
                  </a:cxn>
                  <a:cxn ang="0">
                    <a:pos x="3" y="121"/>
                  </a:cxn>
                  <a:cxn ang="0">
                    <a:pos x="1" y="116"/>
                  </a:cxn>
                  <a:cxn ang="0">
                    <a:pos x="0" y="109"/>
                  </a:cxn>
                  <a:cxn ang="0">
                    <a:pos x="1" y="100"/>
                  </a:cxn>
                  <a:cxn ang="0">
                    <a:pos x="3" y="90"/>
                  </a:cxn>
                  <a:cxn ang="0">
                    <a:pos x="9" y="77"/>
                  </a:cxn>
                  <a:cxn ang="0">
                    <a:pos x="15" y="63"/>
                  </a:cxn>
                  <a:cxn ang="0">
                    <a:pos x="22" y="49"/>
                  </a:cxn>
                  <a:cxn ang="0">
                    <a:pos x="28" y="36"/>
                  </a:cxn>
                  <a:cxn ang="0">
                    <a:pos x="33" y="24"/>
                  </a:cxn>
                  <a:cxn ang="0">
                    <a:pos x="37" y="15"/>
                  </a:cxn>
                  <a:cxn ang="0">
                    <a:pos x="40" y="7"/>
                  </a:cxn>
                  <a:cxn ang="0">
                    <a:pos x="43" y="1"/>
                  </a:cxn>
                  <a:cxn ang="0">
                    <a:pos x="43" y="0"/>
                  </a:cxn>
                </a:cxnLst>
                <a:rect l="0" t="0" r="r" b="b"/>
                <a:pathLst>
                  <a:path w="135" h="141">
                    <a:moveTo>
                      <a:pt x="43" y="0"/>
                    </a:moveTo>
                    <a:lnTo>
                      <a:pt x="135" y="50"/>
                    </a:lnTo>
                    <a:lnTo>
                      <a:pt x="134" y="53"/>
                    </a:lnTo>
                    <a:lnTo>
                      <a:pt x="132" y="58"/>
                    </a:lnTo>
                    <a:lnTo>
                      <a:pt x="128" y="67"/>
                    </a:lnTo>
                    <a:lnTo>
                      <a:pt x="116" y="90"/>
                    </a:lnTo>
                    <a:lnTo>
                      <a:pt x="108" y="103"/>
                    </a:lnTo>
                    <a:lnTo>
                      <a:pt x="99" y="116"/>
                    </a:lnTo>
                    <a:lnTo>
                      <a:pt x="89" y="127"/>
                    </a:lnTo>
                    <a:lnTo>
                      <a:pt x="80" y="135"/>
                    </a:lnTo>
                    <a:lnTo>
                      <a:pt x="69" y="139"/>
                    </a:lnTo>
                    <a:lnTo>
                      <a:pt x="57" y="141"/>
                    </a:lnTo>
                    <a:lnTo>
                      <a:pt x="45" y="141"/>
                    </a:lnTo>
                    <a:lnTo>
                      <a:pt x="34" y="138"/>
                    </a:lnTo>
                    <a:lnTo>
                      <a:pt x="24" y="136"/>
                    </a:lnTo>
                    <a:lnTo>
                      <a:pt x="17" y="133"/>
                    </a:lnTo>
                    <a:lnTo>
                      <a:pt x="11" y="130"/>
                    </a:lnTo>
                    <a:lnTo>
                      <a:pt x="7" y="126"/>
                    </a:lnTo>
                    <a:lnTo>
                      <a:pt x="3" y="121"/>
                    </a:lnTo>
                    <a:lnTo>
                      <a:pt x="1" y="116"/>
                    </a:lnTo>
                    <a:lnTo>
                      <a:pt x="0" y="109"/>
                    </a:lnTo>
                    <a:lnTo>
                      <a:pt x="1" y="100"/>
                    </a:lnTo>
                    <a:lnTo>
                      <a:pt x="3" y="90"/>
                    </a:lnTo>
                    <a:lnTo>
                      <a:pt x="9" y="77"/>
                    </a:lnTo>
                    <a:lnTo>
                      <a:pt x="15" y="63"/>
                    </a:lnTo>
                    <a:lnTo>
                      <a:pt x="22" y="49"/>
                    </a:lnTo>
                    <a:lnTo>
                      <a:pt x="28" y="36"/>
                    </a:lnTo>
                    <a:lnTo>
                      <a:pt x="33" y="24"/>
                    </a:lnTo>
                    <a:lnTo>
                      <a:pt x="37" y="15"/>
                    </a:lnTo>
                    <a:lnTo>
                      <a:pt x="40" y="7"/>
                    </a:lnTo>
                    <a:lnTo>
                      <a:pt x="43" y="1"/>
                    </a:lnTo>
                    <a:lnTo>
                      <a:pt x="43" y="0"/>
                    </a:lnTo>
                    <a:close/>
                  </a:path>
                </a:pathLst>
              </a:custGeom>
              <a:solidFill>
                <a:srgbClr val="FFC97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11"/>
              <p:cNvSpPr>
                <a:spLocks/>
              </p:cNvSpPr>
              <p:nvPr/>
            </p:nvSpPr>
            <p:spPr bwMode="auto">
              <a:xfrm>
                <a:off x="5108576" y="3871913"/>
                <a:ext cx="220663" cy="179388"/>
              </a:xfrm>
              <a:custGeom>
                <a:avLst/>
                <a:gdLst/>
                <a:ahLst/>
                <a:cxnLst>
                  <a:cxn ang="0">
                    <a:pos x="91" y="0"/>
                  </a:cxn>
                  <a:cxn ang="0">
                    <a:pos x="95" y="4"/>
                  </a:cxn>
                  <a:cxn ang="0">
                    <a:pos x="100" y="10"/>
                  </a:cxn>
                  <a:cxn ang="0">
                    <a:pos x="113" y="24"/>
                  </a:cxn>
                  <a:cxn ang="0">
                    <a:pos x="119" y="32"/>
                  </a:cxn>
                  <a:cxn ang="0">
                    <a:pos x="125" y="39"/>
                  </a:cxn>
                  <a:cxn ang="0">
                    <a:pos x="130" y="45"/>
                  </a:cxn>
                  <a:cxn ang="0">
                    <a:pos x="133" y="50"/>
                  </a:cxn>
                  <a:cxn ang="0">
                    <a:pos x="138" y="58"/>
                  </a:cxn>
                  <a:cxn ang="0">
                    <a:pos x="139" y="62"/>
                  </a:cxn>
                  <a:cxn ang="0">
                    <a:pos x="139" y="68"/>
                  </a:cxn>
                  <a:cxn ang="0">
                    <a:pos x="138" y="71"/>
                  </a:cxn>
                  <a:cxn ang="0">
                    <a:pos x="134" y="79"/>
                  </a:cxn>
                  <a:cxn ang="0">
                    <a:pos x="129" y="85"/>
                  </a:cxn>
                  <a:cxn ang="0">
                    <a:pos x="122" y="92"/>
                  </a:cxn>
                  <a:cxn ang="0">
                    <a:pos x="114" y="98"/>
                  </a:cxn>
                  <a:cxn ang="0">
                    <a:pos x="105" y="103"/>
                  </a:cxn>
                  <a:cxn ang="0">
                    <a:pos x="97" y="108"/>
                  </a:cxn>
                  <a:cxn ang="0">
                    <a:pos x="90" y="112"/>
                  </a:cxn>
                  <a:cxn ang="0">
                    <a:pos x="85" y="113"/>
                  </a:cxn>
                  <a:cxn ang="0">
                    <a:pos x="72" y="111"/>
                  </a:cxn>
                  <a:cxn ang="0">
                    <a:pos x="58" y="105"/>
                  </a:cxn>
                  <a:cxn ang="0">
                    <a:pos x="46" y="97"/>
                  </a:cxn>
                  <a:cxn ang="0">
                    <a:pos x="36" y="87"/>
                  </a:cxn>
                  <a:cxn ang="0">
                    <a:pos x="24" y="73"/>
                  </a:cxn>
                  <a:cxn ang="0">
                    <a:pos x="15" y="60"/>
                  </a:cxn>
                  <a:cxn ang="0">
                    <a:pos x="9" y="50"/>
                  </a:cxn>
                  <a:cxn ang="0">
                    <a:pos x="5" y="40"/>
                  </a:cxn>
                  <a:cxn ang="0">
                    <a:pos x="2" y="30"/>
                  </a:cxn>
                  <a:cxn ang="0">
                    <a:pos x="0" y="22"/>
                  </a:cxn>
                  <a:cxn ang="0">
                    <a:pos x="91" y="0"/>
                  </a:cxn>
                </a:cxnLst>
                <a:rect l="0" t="0" r="r" b="b"/>
                <a:pathLst>
                  <a:path w="139" h="113">
                    <a:moveTo>
                      <a:pt x="91" y="0"/>
                    </a:moveTo>
                    <a:lnTo>
                      <a:pt x="95" y="4"/>
                    </a:lnTo>
                    <a:lnTo>
                      <a:pt x="100" y="10"/>
                    </a:lnTo>
                    <a:lnTo>
                      <a:pt x="113" y="24"/>
                    </a:lnTo>
                    <a:lnTo>
                      <a:pt x="119" y="32"/>
                    </a:lnTo>
                    <a:lnTo>
                      <a:pt x="125" y="39"/>
                    </a:lnTo>
                    <a:lnTo>
                      <a:pt x="130" y="45"/>
                    </a:lnTo>
                    <a:lnTo>
                      <a:pt x="133" y="50"/>
                    </a:lnTo>
                    <a:lnTo>
                      <a:pt x="138" y="58"/>
                    </a:lnTo>
                    <a:lnTo>
                      <a:pt x="139" y="62"/>
                    </a:lnTo>
                    <a:lnTo>
                      <a:pt x="139" y="68"/>
                    </a:lnTo>
                    <a:lnTo>
                      <a:pt x="138" y="71"/>
                    </a:lnTo>
                    <a:lnTo>
                      <a:pt x="134" y="79"/>
                    </a:lnTo>
                    <a:lnTo>
                      <a:pt x="129" y="85"/>
                    </a:lnTo>
                    <a:lnTo>
                      <a:pt x="122" y="92"/>
                    </a:lnTo>
                    <a:lnTo>
                      <a:pt x="114" y="98"/>
                    </a:lnTo>
                    <a:lnTo>
                      <a:pt x="105" y="103"/>
                    </a:lnTo>
                    <a:lnTo>
                      <a:pt x="97" y="108"/>
                    </a:lnTo>
                    <a:lnTo>
                      <a:pt x="90" y="112"/>
                    </a:lnTo>
                    <a:lnTo>
                      <a:pt x="85" y="113"/>
                    </a:lnTo>
                    <a:lnTo>
                      <a:pt x="72" y="111"/>
                    </a:lnTo>
                    <a:lnTo>
                      <a:pt x="58" y="105"/>
                    </a:lnTo>
                    <a:lnTo>
                      <a:pt x="46" y="97"/>
                    </a:lnTo>
                    <a:lnTo>
                      <a:pt x="36" y="87"/>
                    </a:lnTo>
                    <a:lnTo>
                      <a:pt x="24" y="73"/>
                    </a:lnTo>
                    <a:lnTo>
                      <a:pt x="15" y="60"/>
                    </a:lnTo>
                    <a:lnTo>
                      <a:pt x="9" y="50"/>
                    </a:lnTo>
                    <a:lnTo>
                      <a:pt x="5" y="40"/>
                    </a:lnTo>
                    <a:lnTo>
                      <a:pt x="2" y="30"/>
                    </a:lnTo>
                    <a:lnTo>
                      <a:pt x="0" y="22"/>
                    </a:lnTo>
                    <a:lnTo>
                      <a:pt x="91" y="0"/>
                    </a:lnTo>
                    <a:close/>
                  </a:path>
                </a:pathLst>
              </a:custGeom>
              <a:solidFill>
                <a:srgbClr val="FFC97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12"/>
              <p:cNvSpPr>
                <a:spLocks/>
              </p:cNvSpPr>
              <p:nvPr/>
            </p:nvSpPr>
            <p:spPr bwMode="auto">
              <a:xfrm>
                <a:off x="3765551" y="3940175"/>
                <a:ext cx="180975" cy="157163"/>
              </a:xfrm>
              <a:custGeom>
                <a:avLst/>
                <a:gdLst/>
                <a:ahLst/>
                <a:cxnLst>
                  <a:cxn ang="0">
                    <a:pos x="22" y="0"/>
                  </a:cxn>
                  <a:cxn ang="0">
                    <a:pos x="114" y="50"/>
                  </a:cxn>
                  <a:cxn ang="0">
                    <a:pos x="113" y="52"/>
                  </a:cxn>
                  <a:cxn ang="0">
                    <a:pos x="110" y="57"/>
                  </a:cxn>
                  <a:cxn ang="0">
                    <a:pos x="106" y="65"/>
                  </a:cxn>
                  <a:cxn ang="0">
                    <a:pos x="101" y="75"/>
                  </a:cxn>
                  <a:cxn ang="0">
                    <a:pos x="89" y="99"/>
                  </a:cxn>
                  <a:cxn ang="0">
                    <a:pos x="0" y="55"/>
                  </a:cxn>
                  <a:cxn ang="0">
                    <a:pos x="4" y="43"/>
                  </a:cxn>
                  <a:cxn ang="0">
                    <a:pos x="8" y="32"/>
                  </a:cxn>
                  <a:cxn ang="0">
                    <a:pos x="13" y="22"/>
                  </a:cxn>
                  <a:cxn ang="0">
                    <a:pos x="17" y="13"/>
                  </a:cxn>
                  <a:cxn ang="0">
                    <a:pos x="20" y="6"/>
                  </a:cxn>
                  <a:cxn ang="0">
                    <a:pos x="22" y="1"/>
                  </a:cxn>
                  <a:cxn ang="0">
                    <a:pos x="22" y="0"/>
                  </a:cxn>
                </a:cxnLst>
                <a:rect l="0" t="0" r="r" b="b"/>
                <a:pathLst>
                  <a:path w="114" h="99">
                    <a:moveTo>
                      <a:pt x="22" y="0"/>
                    </a:moveTo>
                    <a:lnTo>
                      <a:pt x="114" y="50"/>
                    </a:lnTo>
                    <a:lnTo>
                      <a:pt x="113" y="52"/>
                    </a:lnTo>
                    <a:lnTo>
                      <a:pt x="110" y="57"/>
                    </a:lnTo>
                    <a:lnTo>
                      <a:pt x="106" y="65"/>
                    </a:lnTo>
                    <a:lnTo>
                      <a:pt x="101" y="75"/>
                    </a:lnTo>
                    <a:lnTo>
                      <a:pt x="89" y="99"/>
                    </a:lnTo>
                    <a:lnTo>
                      <a:pt x="0" y="55"/>
                    </a:lnTo>
                    <a:lnTo>
                      <a:pt x="4" y="43"/>
                    </a:lnTo>
                    <a:lnTo>
                      <a:pt x="8" y="32"/>
                    </a:lnTo>
                    <a:lnTo>
                      <a:pt x="13" y="22"/>
                    </a:lnTo>
                    <a:lnTo>
                      <a:pt x="17" y="13"/>
                    </a:lnTo>
                    <a:lnTo>
                      <a:pt x="20" y="6"/>
                    </a:lnTo>
                    <a:lnTo>
                      <a:pt x="22" y="1"/>
                    </a:lnTo>
                    <a:lnTo>
                      <a:pt x="22" y="0"/>
                    </a:lnTo>
                    <a:close/>
                  </a:path>
                </a:pathLst>
              </a:custGeom>
              <a:solidFill>
                <a:srgbClr val="F97D3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13"/>
              <p:cNvSpPr>
                <a:spLocks/>
              </p:cNvSpPr>
              <p:nvPr/>
            </p:nvSpPr>
            <p:spPr bwMode="auto">
              <a:xfrm>
                <a:off x="4502151" y="2795588"/>
                <a:ext cx="195263" cy="161925"/>
              </a:xfrm>
              <a:custGeom>
                <a:avLst/>
                <a:gdLst/>
                <a:ahLst/>
                <a:cxnLst>
                  <a:cxn ang="0">
                    <a:pos x="121" y="0"/>
                  </a:cxn>
                  <a:cxn ang="0">
                    <a:pos x="123" y="0"/>
                  </a:cxn>
                  <a:cxn ang="0">
                    <a:pos x="95" y="99"/>
                  </a:cxn>
                  <a:cxn ang="0">
                    <a:pos x="68" y="102"/>
                  </a:cxn>
                  <a:cxn ang="0">
                    <a:pos x="0" y="13"/>
                  </a:cxn>
                  <a:cxn ang="0">
                    <a:pos x="3" y="13"/>
                  </a:cxn>
                  <a:cxn ang="0">
                    <a:pos x="10" y="12"/>
                  </a:cxn>
                  <a:cxn ang="0">
                    <a:pos x="18" y="12"/>
                  </a:cxn>
                  <a:cxn ang="0">
                    <a:pos x="30" y="11"/>
                  </a:cxn>
                  <a:cxn ang="0">
                    <a:pos x="43" y="10"/>
                  </a:cxn>
                  <a:cxn ang="0">
                    <a:pos x="54" y="8"/>
                  </a:cxn>
                  <a:cxn ang="0">
                    <a:pos x="64" y="8"/>
                  </a:cxn>
                  <a:cxn ang="0">
                    <a:pos x="77" y="6"/>
                  </a:cxn>
                  <a:cxn ang="0">
                    <a:pos x="92" y="4"/>
                  </a:cxn>
                  <a:cxn ang="0">
                    <a:pos x="103" y="3"/>
                  </a:cxn>
                  <a:cxn ang="0">
                    <a:pos x="114" y="1"/>
                  </a:cxn>
                  <a:cxn ang="0">
                    <a:pos x="121" y="0"/>
                  </a:cxn>
                </a:cxnLst>
                <a:rect l="0" t="0" r="r" b="b"/>
                <a:pathLst>
                  <a:path w="123" h="102">
                    <a:moveTo>
                      <a:pt x="121" y="0"/>
                    </a:moveTo>
                    <a:lnTo>
                      <a:pt x="123" y="0"/>
                    </a:lnTo>
                    <a:lnTo>
                      <a:pt x="95" y="99"/>
                    </a:lnTo>
                    <a:lnTo>
                      <a:pt x="68" y="102"/>
                    </a:lnTo>
                    <a:lnTo>
                      <a:pt x="0" y="13"/>
                    </a:lnTo>
                    <a:lnTo>
                      <a:pt x="3" y="13"/>
                    </a:lnTo>
                    <a:lnTo>
                      <a:pt x="10" y="12"/>
                    </a:lnTo>
                    <a:lnTo>
                      <a:pt x="18" y="12"/>
                    </a:lnTo>
                    <a:lnTo>
                      <a:pt x="30" y="11"/>
                    </a:lnTo>
                    <a:lnTo>
                      <a:pt x="43" y="10"/>
                    </a:lnTo>
                    <a:lnTo>
                      <a:pt x="54" y="8"/>
                    </a:lnTo>
                    <a:lnTo>
                      <a:pt x="64" y="8"/>
                    </a:lnTo>
                    <a:lnTo>
                      <a:pt x="77" y="6"/>
                    </a:lnTo>
                    <a:lnTo>
                      <a:pt x="92" y="4"/>
                    </a:lnTo>
                    <a:lnTo>
                      <a:pt x="103" y="3"/>
                    </a:lnTo>
                    <a:lnTo>
                      <a:pt x="114" y="1"/>
                    </a:lnTo>
                    <a:lnTo>
                      <a:pt x="121" y="0"/>
                    </a:lnTo>
                    <a:close/>
                  </a:path>
                </a:pathLst>
              </a:custGeom>
              <a:solidFill>
                <a:srgbClr val="FF91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14"/>
              <p:cNvSpPr>
                <a:spLocks/>
              </p:cNvSpPr>
              <p:nvPr/>
            </p:nvSpPr>
            <p:spPr bwMode="auto">
              <a:xfrm>
                <a:off x="4575176" y="2925763"/>
                <a:ext cx="180975" cy="703263"/>
              </a:xfrm>
              <a:custGeom>
                <a:avLst/>
                <a:gdLst/>
                <a:ahLst/>
                <a:cxnLst>
                  <a:cxn ang="0">
                    <a:pos x="47" y="0"/>
                  </a:cxn>
                  <a:cxn ang="0">
                    <a:pos x="48" y="2"/>
                  </a:cxn>
                  <a:cxn ang="0">
                    <a:pos x="49" y="8"/>
                  </a:cxn>
                  <a:cxn ang="0">
                    <a:pos x="53" y="18"/>
                  </a:cxn>
                  <a:cxn ang="0">
                    <a:pos x="56" y="31"/>
                  </a:cxn>
                  <a:cxn ang="0">
                    <a:pos x="60" y="47"/>
                  </a:cxn>
                  <a:cxn ang="0">
                    <a:pos x="65" y="65"/>
                  </a:cxn>
                  <a:cxn ang="0">
                    <a:pos x="71" y="85"/>
                  </a:cxn>
                  <a:cxn ang="0">
                    <a:pos x="76" y="107"/>
                  </a:cxn>
                  <a:cxn ang="0">
                    <a:pos x="83" y="130"/>
                  </a:cxn>
                  <a:cxn ang="0">
                    <a:pos x="88" y="154"/>
                  </a:cxn>
                  <a:cxn ang="0">
                    <a:pos x="99" y="203"/>
                  </a:cxn>
                  <a:cxn ang="0">
                    <a:pos x="104" y="227"/>
                  </a:cxn>
                  <a:cxn ang="0">
                    <a:pos x="108" y="250"/>
                  </a:cxn>
                  <a:cxn ang="0">
                    <a:pos x="112" y="272"/>
                  </a:cxn>
                  <a:cxn ang="0">
                    <a:pos x="114" y="292"/>
                  </a:cxn>
                  <a:cxn ang="0">
                    <a:pos x="68" y="443"/>
                  </a:cxn>
                  <a:cxn ang="0">
                    <a:pos x="0" y="326"/>
                  </a:cxn>
                  <a:cxn ang="0">
                    <a:pos x="0" y="324"/>
                  </a:cxn>
                  <a:cxn ang="0">
                    <a:pos x="1" y="316"/>
                  </a:cxn>
                  <a:cxn ang="0">
                    <a:pos x="2" y="303"/>
                  </a:cxn>
                  <a:cxn ang="0">
                    <a:pos x="4" y="288"/>
                  </a:cxn>
                  <a:cxn ang="0">
                    <a:pos x="5" y="268"/>
                  </a:cxn>
                  <a:cxn ang="0">
                    <a:pos x="8" y="246"/>
                  </a:cxn>
                  <a:cxn ang="0">
                    <a:pos x="9" y="222"/>
                  </a:cxn>
                  <a:cxn ang="0">
                    <a:pos x="12" y="196"/>
                  </a:cxn>
                  <a:cxn ang="0">
                    <a:pos x="14" y="169"/>
                  </a:cxn>
                  <a:cxn ang="0">
                    <a:pos x="17" y="114"/>
                  </a:cxn>
                  <a:cxn ang="0">
                    <a:pos x="19" y="88"/>
                  </a:cxn>
                  <a:cxn ang="0">
                    <a:pos x="20" y="63"/>
                  </a:cxn>
                  <a:cxn ang="0">
                    <a:pos x="20" y="18"/>
                  </a:cxn>
                  <a:cxn ang="0">
                    <a:pos x="19" y="0"/>
                  </a:cxn>
                  <a:cxn ang="0">
                    <a:pos x="47" y="0"/>
                  </a:cxn>
                </a:cxnLst>
                <a:rect l="0" t="0" r="r" b="b"/>
                <a:pathLst>
                  <a:path w="114" h="443">
                    <a:moveTo>
                      <a:pt x="47" y="0"/>
                    </a:moveTo>
                    <a:lnTo>
                      <a:pt x="48" y="2"/>
                    </a:lnTo>
                    <a:lnTo>
                      <a:pt x="49" y="8"/>
                    </a:lnTo>
                    <a:lnTo>
                      <a:pt x="53" y="18"/>
                    </a:lnTo>
                    <a:lnTo>
                      <a:pt x="56" y="31"/>
                    </a:lnTo>
                    <a:lnTo>
                      <a:pt x="60" y="47"/>
                    </a:lnTo>
                    <a:lnTo>
                      <a:pt x="65" y="65"/>
                    </a:lnTo>
                    <a:lnTo>
                      <a:pt x="71" y="85"/>
                    </a:lnTo>
                    <a:lnTo>
                      <a:pt x="76" y="107"/>
                    </a:lnTo>
                    <a:lnTo>
                      <a:pt x="83" y="130"/>
                    </a:lnTo>
                    <a:lnTo>
                      <a:pt x="88" y="154"/>
                    </a:lnTo>
                    <a:lnTo>
                      <a:pt x="99" y="203"/>
                    </a:lnTo>
                    <a:lnTo>
                      <a:pt x="104" y="227"/>
                    </a:lnTo>
                    <a:lnTo>
                      <a:pt x="108" y="250"/>
                    </a:lnTo>
                    <a:lnTo>
                      <a:pt x="112" y="272"/>
                    </a:lnTo>
                    <a:lnTo>
                      <a:pt x="114" y="292"/>
                    </a:lnTo>
                    <a:lnTo>
                      <a:pt x="68" y="443"/>
                    </a:lnTo>
                    <a:lnTo>
                      <a:pt x="0" y="326"/>
                    </a:lnTo>
                    <a:lnTo>
                      <a:pt x="0" y="324"/>
                    </a:lnTo>
                    <a:lnTo>
                      <a:pt x="1" y="316"/>
                    </a:lnTo>
                    <a:lnTo>
                      <a:pt x="2" y="303"/>
                    </a:lnTo>
                    <a:lnTo>
                      <a:pt x="4" y="288"/>
                    </a:lnTo>
                    <a:lnTo>
                      <a:pt x="5" y="268"/>
                    </a:lnTo>
                    <a:lnTo>
                      <a:pt x="8" y="246"/>
                    </a:lnTo>
                    <a:lnTo>
                      <a:pt x="9" y="222"/>
                    </a:lnTo>
                    <a:lnTo>
                      <a:pt x="12" y="196"/>
                    </a:lnTo>
                    <a:lnTo>
                      <a:pt x="14" y="169"/>
                    </a:lnTo>
                    <a:lnTo>
                      <a:pt x="17" y="114"/>
                    </a:lnTo>
                    <a:lnTo>
                      <a:pt x="19" y="88"/>
                    </a:lnTo>
                    <a:lnTo>
                      <a:pt x="20" y="63"/>
                    </a:lnTo>
                    <a:lnTo>
                      <a:pt x="20" y="18"/>
                    </a:lnTo>
                    <a:lnTo>
                      <a:pt x="19" y="0"/>
                    </a:lnTo>
                    <a:lnTo>
                      <a:pt x="47" y="0"/>
                    </a:lnTo>
                    <a:close/>
                  </a:path>
                </a:pathLst>
              </a:custGeom>
              <a:solidFill>
                <a:srgbClr val="FF91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15"/>
              <p:cNvSpPr>
                <a:spLocks/>
              </p:cNvSpPr>
              <p:nvPr/>
            </p:nvSpPr>
            <p:spPr bwMode="auto">
              <a:xfrm>
                <a:off x="3967163" y="1524000"/>
                <a:ext cx="1011238" cy="1128713"/>
              </a:xfrm>
              <a:custGeom>
                <a:avLst/>
                <a:gdLst/>
                <a:ahLst/>
                <a:cxnLst>
                  <a:cxn ang="0">
                    <a:pos x="262" y="0"/>
                  </a:cxn>
                  <a:cxn ang="0">
                    <a:pos x="296" y="2"/>
                  </a:cxn>
                  <a:cxn ang="0">
                    <a:pos x="330" y="8"/>
                  </a:cxn>
                  <a:cxn ang="0">
                    <a:pos x="363" y="17"/>
                  </a:cxn>
                  <a:cxn ang="0">
                    <a:pos x="396" y="31"/>
                  </a:cxn>
                  <a:cxn ang="0">
                    <a:pos x="429" y="48"/>
                  </a:cxn>
                  <a:cxn ang="0">
                    <a:pos x="460" y="69"/>
                  </a:cxn>
                  <a:cxn ang="0">
                    <a:pos x="489" y="93"/>
                  </a:cxn>
                  <a:cxn ang="0">
                    <a:pos x="518" y="120"/>
                  </a:cxn>
                  <a:cxn ang="0">
                    <a:pos x="543" y="150"/>
                  </a:cxn>
                  <a:cxn ang="0">
                    <a:pos x="567" y="185"/>
                  </a:cxn>
                  <a:cxn ang="0">
                    <a:pos x="588" y="222"/>
                  </a:cxn>
                  <a:cxn ang="0">
                    <a:pos x="607" y="262"/>
                  </a:cxn>
                  <a:cxn ang="0">
                    <a:pos x="619" y="295"/>
                  </a:cxn>
                  <a:cxn ang="0">
                    <a:pos x="629" y="328"/>
                  </a:cxn>
                  <a:cxn ang="0">
                    <a:pos x="634" y="362"/>
                  </a:cxn>
                  <a:cxn ang="0">
                    <a:pos x="637" y="395"/>
                  </a:cxn>
                  <a:cxn ang="0">
                    <a:pos x="637" y="428"/>
                  </a:cxn>
                  <a:cxn ang="0">
                    <a:pos x="635" y="461"/>
                  </a:cxn>
                  <a:cxn ang="0">
                    <a:pos x="629" y="493"/>
                  </a:cxn>
                  <a:cxn ang="0">
                    <a:pos x="621" y="523"/>
                  </a:cxn>
                  <a:cxn ang="0">
                    <a:pos x="610" y="552"/>
                  </a:cxn>
                  <a:cxn ang="0">
                    <a:pos x="597" y="579"/>
                  </a:cxn>
                  <a:cxn ang="0">
                    <a:pos x="581" y="605"/>
                  </a:cxn>
                  <a:cxn ang="0">
                    <a:pos x="562" y="628"/>
                  </a:cxn>
                  <a:cxn ang="0">
                    <a:pos x="540" y="650"/>
                  </a:cxn>
                  <a:cxn ang="0">
                    <a:pos x="516" y="668"/>
                  </a:cxn>
                  <a:cxn ang="0">
                    <a:pos x="489" y="683"/>
                  </a:cxn>
                  <a:cxn ang="0">
                    <a:pos x="460" y="695"/>
                  </a:cxn>
                  <a:cxn ang="0">
                    <a:pos x="424" y="705"/>
                  </a:cxn>
                  <a:cxn ang="0">
                    <a:pos x="388" y="710"/>
                  </a:cxn>
                  <a:cxn ang="0">
                    <a:pos x="352" y="711"/>
                  </a:cxn>
                  <a:cxn ang="0">
                    <a:pos x="317" y="708"/>
                  </a:cxn>
                  <a:cxn ang="0">
                    <a:pos x="282" y="700"/>
                  </a:cxn>
                  <a:cxn ang="0">
                    <a:pos x="248" y="687"/>
                  </a:cxn>
                  <a:cxn ang="0">
                    <a:pos x="215" y="672"/>
                  </a:cxn>
                  <a:cxn ang="0">
                    <a:pos x="184" y="652"/>
                  </a:cxn>
                  <a:cxn ang="0">
                    <a:pos x="154" y="628"/>
                  </a:cxn>
                  <a:cxn ang="0">
                    <a:pos x="125" y="602"/>
                  </a:cxn>
                  <a:cxn ang="0">
                    <a:pos x="99" y="572"/>
                  </a:cxn>
                  <a:cxn ang="0">
                    <a:pos x="73" y="538"/>
                  </a:cxn>
                  <a:cxn ang="0">
                    <a:pos x="51" y="502"/>
                  </a:cxn>
                  <a:cxn ang="0">
                    <a:pos x="37" y="472"/>
                  </a:cxn>
                  <a:cxn ang="0">
                    <a:pos x="25" y="442"/>
                  </a:cxn>
                  <a:cxn ang="0">
                    <a:pos x="15" y="412"/>
                  </a:cxn>
                  <a:cxn ang="0">
                    <a:pos x="8" y="380"/>
                  </a:cxn>
                  <a:cxn ang="0">
                    <a:pos x="3" y="348"/>
                  </a:cxn>
                  <a:cxn ang="0">
                    <a:pos x="0" y="316"/>
                  </a:cxn>
                  <a:cxn ang="0">
                    <a:pos x="0" y="283"/>
                  </a:cxn>
                  <a:cxn ang="0">
                    <a:pos x="2" y="252"/>
                  </a:cxn>
                  <a:cxn ang="0">
                    <a:pos x="6" y="221"/>
                  </a:cxn>
                  <a:cxn ang="0">
                    <a:pos x="13" y="191"/>
                  </a:cxn>
                  <a:cxn ang="0">
                    <a:pos x="23" y="162"/>
                  </a:cxn>
                  <a:cxn ang="0">
                    <a:pos x="35" y="135"/>
                  </a:cxn>
                  <a:cxn ang="0">
                    <a:pos x="49" y="110"/>
                  </a:cxn>
                  <a:cxn ang="0">
                    <a:pos x="65" y="87"/>
                  </a:cxn>
                  <a:cxn ang="0">
                    <a:pos x="85" y="66"/>
                  </a:cxn>
                  <a:cxn ang="0">
                    <a:pos x="106" y="48"/>
                  </a:cxn>
                  <a:cxn ang="0">
                    <a:pos x="131" y="33"/>
                  </a:cxn>
                  <a:cxn ang="0">
                    <a:pos x="162" y="19"/>
                  </a:cxn>
                  <a:cxn ang="0">
                    <a:pos x="195" y="9"/>
                  </a:cxn>
                  <a:cxn ang="0">
                    <a:pos x="228" y="2"/>
                  </a:cxn>
                  <a:cxn ang="0">
                    <a:pos x="262" y="0"/>
                  </a:cxn>
                </a:cxnLst>
                <a:rect l="0" t="0" r="r" b="b"/>
                <a:pathLst>
                  <a:path w="637" h="711">
                    <a:moveTo>
                      <a:pt x="262" y="0"/>
                    </a:moveTo>
                    <a:lnTo>
                      <a:pt x="296" y="2"/>
                    </a:lnTo>
                    <a:lnTo>
                      <a:pt x="330" y="8"/>
                    </a:lnTo>
                    <a:lnTo>
                      <a:pt x="363" y="17"/>
                    </a:lnTo>
                    <a:lnTo>
                      <a:pt x="396" y="31"/>
                    </a:lnTo>
                    <a:lnTo>
                      <a:pt x="429" y="48"/>
                    </a:lnTo>
                    <a:lnTo>
                      <a:pt x="460" y="69"/>
                    </a:lnTo>
                    <a:lnTo>
                      <a:pt x="489" y="93"/>
                    </a:lnTo>
                    <a:lnTo>
                      <a:pt x="518" y="120"/>
                    </a:lnTo>
                    <a:lnTo>
                      <a:pt x="543" y="150"/>
                    </a:lnTo>
                    <a:lnTo>
                      <a:pt x="567" y="185"/>
                    </a:lnTo>
                    <a:lnTo>
                      <a:pt x="588" y="222"/>
                    </a:lnTo>
                    <a:lnTo>
                      <a:pt x="607" y="262"/>
                    </a:lnTo>
                    <a:lnTo>
                      <a:pt x="619" y="295"/>
                    </a:lnTo>
                    <a:lnTo>
                      <a:pt x="629" y="328"/>
                    </a:lnTo>
                    <a:lnTo>
                      <a:pt x="634" y="362"/>
                    </a:lnTo>
                    <a:lnTo>
                      <a:pt x="637" y="395"/>
                    </a:lnTo>
                    <a:lnTo>
                      <a:pt x="637" y="428"/>
                    </a:lnTo>
                    <a:lnTo>
                      <a:pt x="635" y="461"/>
                    </a:lnTo>
                    <a:lnTo>
                      <a:pt x="629" y="493"/>
                    </a:lnTo>
                    <a:lnTo>
                      <a:pt x="621" y="523"/>
                    </a:lnTo>
                    <a:lnTo>
                      <a:pt x="610" y="552"/>
                    </a:lnTo>
                    <a:lnTo>
                      <a:pt x="597" y="579"/>
                    </a:lnTo>
                    <a:lnTo>
                      <a:pt x="581" y="605"/>
                    </a:lnTo>
                    <a:lnTo>
                      <a:pt x="562" y="628"/>
                    </a:lnTo>
                    <a:lnTo>
                      <a:pt x="540" y="650"/>
                    </a:lnTo>
                    <a:lnTo>
                      <a:pt x="516" y="668"/>
                    </a:lnTo>
                    <a:lnTo>
                      <a:pt x="489" y="683"/>
                    </a:lnTo>
                    <a:lnTo>
                      <a:pt x="460" y="695"/>
                    </a:lnTo>
                    <a:lnTo>
                      <a:pt x="424" y="705"/>
                    </a:lnTo>
                    <a:lnTo>
                      <a:pt x="388" y="710"/>
                    </a:lnTo>
                    <a:lnTo>
                      <a:pt x="352" y="711"/>
                    </a:lnTo>
                    <a:lnTo>
                      <a:pt x="317" y="708"/>
                    </a:lnTo>
                    <a:lnTo>
                      <a:pt x="282" y="700"/>
                    </a:lnTo>
                    <a:lnTo>
                      <a:pt x="248" y="687"/>
                    </a:lnTo>
                    <a:lnTo>
                      <a:pt x="215" y="672"/>
                    </a:lnTo>
                    <a:lnTo>
                      <a:pt x="184" y="652"/>
                    </a:lnTo>
                    <a:lnTo>
                      <a:pt x="154" y="628"/>
                    </a:lnTo>
                    <a:lnTo>
                      <a:pt x="125" y="602"/>
                    </a:lnTo>
                    <a:lnTo>
                      <a:pt x="99" y="572"/>
                    </a:lnTo>
                    <a:lnTo>
                      <a:pt x="73" y="538"/>
                    </a:lnTo>
                    <a:lnTo>
                      <a:pt x="51" y="502"/>
                    </a:lnTo>
                    <a:lnTo>
                      <a:pt x="37" y="472"/>
                    </a:lnTo>
                    <a:lnTo>
                      <a:pt x="25" y="442"/>
                    </a:lnTo>
                    <a:lnTo>
                      <a:pt x="15" y="412"/>
                    </a:lnTo>
                    <a:lnTo>
                      <a:pt x="8" y="380"/>
                    </a:lnTo>
                    <a:lnTo>
                      <a:pt x="3" y="348"/>
                    </a:lnTo>
                    <a:lnTo>
                      <a:pt x="0" y="316"/>
                    </a:lnTo>
                    <a:lnTo>
                      <a:pt x="0" y="283"/>
                    </a:lnTo>
                    <a:lnTo>
                      <a:pt x="2" y="252"/>
                    </a:lnTo>
                    <a:lnTo>
                      <a:pt x="6" y="221"/>
                    </a:lnTo>
                    <a:lnTo>
                      <a:pt x="13" y="191"/>
                    </a:lnTo>
                    <a:lnTo>
                      <a:pt x="23" y="162"/>
                    </a:lnTo>
                    <a:lnTo>
                      <a:pt x="35" y="135"/>
                    </a:lnTo>
                    <a:lnTo>
                      <a:pt x="49" y="110"/>
                    </a:lnTo>
                    <a:lnTo>
                      <a:pt x="65" y="87"/>
                    </a:lnTo>
                    <a:lnTo>
                      <a:pt x="85" y="66"/>
                    </a:lnTo>
                    <a:lnTo>
                      <a:pt x="106" y="48"/>
                    </a:lnTo>
                    <a:lnTo>
                      <a:pt x="131" y="33"/>
                    </a:lnTo>
                    <a:lnTo>
                      <a:pt x="162" y="19"/>
                    </a:lnTo>
                    <a:lnTo>
                      <a:pt x="195" y="9"/>
                    </a:lnTo>
                    <a:lnTo>
                      <a:pt x="228" y="2"/>
                    </a:lnTo>
                    <a:lnTo>
                      <a:pt x="262" y="0"/>
                    </a:lnTo>
                    <a:close/>
                  </a:path>
                </a:pathLst>
              </a:custGeom>
              <a:solidFill>
                <a:srgbClr val="FFC97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16"/>
              <p:cNvSpPr>
                <a:spLocks/>
              </p:cNvSpPr>
              <p:nvPr/>
            </p:nvSpPr>
            <p:spPr bwMode="auto">
              <a:xfrm>
                <a:off x="4033838" y="1577975"/>
                <a:ext cx="912813" cy="1016000"/>
              </a:xfrm>
              <a:custGeom>
                <a:avLst/>
                <a:gdLst/>
                <a:ahLst/>
                <a:cxnLst>
                  <a:cxn ang="0">
                    <a:pos x="244" y="0"/>
                  </a:cxn>
                  <a:cxn ang="0">
                    <a:pos x="277" y="2"/>
                  </a:cxn>
                  <a:cxn ang="0">
                    <a:pos x="309" y="9"/>
                  </a:cxn>
                  <a:cxn ang="0">
                    <a:pos x="342" y="20"/>
                  </a:cxn>
                  <a:cxn ang="0">
                    <a:pos x="373" y="35"/>
                  </a:cxn>
                  <a:cxn ang="0">
                    <a:pos x="404" y="53"/>
                  </a:cxn>
                  <a:cxn ang="0">
                    <a:pos x="433" y="75"/>
                  </a:cxn>
                  <a:cxn ang="0">
                    <a:pos x="460" y="101"/>
                  </a:cxn>
                  <a:cxn ang="0">
                    <a:pos x="486" y="130"/>
                  </a:cxn>
                  <a:cxn ang="0">
                    <a:pos x="509" y="162"/>
                  </a:cxn>
                  <a:cxn ang="0">
                    <a:pos x="530" y="197"/>
                  </a:cxn>
                  <a:cxn ang="0">
                    <a:pos x="548" y="236"/>
                  </a:cxn>
                  <a:cxn ang="0">
                    <a:pos x="559" y="268"/>
                  </a:cxn>
                  <a:cxn ang="0">
                    <a:pos x="568" y="300"/>
                  </a:cxn>
                  <a:cxn ang="0">
                    <a:pos x="572" y="332"/>
                  </a:cxn>
                  <a:cxn ang="0">
                    <a:pos x="575" y="364"/>
                  </a:cxn>
                  <a:cxn ang="0">
                    <a:pos x="574" y="396"/>
                  </a:cxn>
                  <a:cxn ang="0">
                    <a:pos x="571" y="427"/>
                  </a:cxn>
                  <a:cxn ang="0">
                    <a:pos x="565" y="457"/>
                  </a:cxn>
                  <a:cxn ang="0">
                    <a:pos x="555" y="485"/>
                  </a:cxn>
                  <a:cxn ang="0">
                    <a:pos x="543" y="512"/>
                  </a:cxn>
                  <a:cxn ang="0">
                    <a:pos x="528" y="537"/>
                  </a:cxn>
                  <a:cxn ang="0">
                    <a:pos x="511" y="560"/>
                  </a:cxn>
                  <a:cxn ang="0">
                    <a:pos x="490" y="581"/>
                  </a:cxn>
                  <a:cxn ang="0">
                    <a:pos x="468" y="599"/>
                  </a:cxn>
                  <a:cxn ang="0">
                    <a:pos x="442" y="614"/>
                  </a:cxn>
                  <a:cxn ang="0">
                    <a:pos x="415" y="626"/>
                  </a:cxn>
                  <a:cxn ang="0">
                    <a:pos x="379" y="635"/>
                  </a:cxn>
                  <a:cxn ang="0">
                    <a:pos x="345" y="640"/>
                  </a:cxn>
                  <a:cxn ang="0">
                    <a:pos x="309" y="640"/>
                  </a:cxn>
                  <a:cxn ang="0">
                    <a:pos x="275" y="635"/>
                  </a:cxn>
                  <a:cxn ang="0">
                    <a:pos x="242" y="626"/>
                  </a:cxn>
                  <a:cxn ang="0">
                    <a:pos x="209" y="612"/>
                  </a:cxn>
                  <a:cxn ang="0">
                    <a:pos x="177" y="595"/>
                  </a:cxn>
                  <a:cxn ang="0">
                    <a:pos x="147" y="573"/>
                  </a:cxn>
                  <a:cxn ang="0">
                    <a:pos x="119" y="548"/>
                  </a:cxn>
                  <a:cxn ang="0">
                    <a:pos x="92" y="519"/>
                  </a:cxn>
                  <a:cxn ang="0">
                    <a:pos x="68" y="486"/>
                  </a:cxn>
                  <a:cxn ang="0">
                    <a:pos x="46" y="451"/>
                  </a:cxn>
                  <a:cxn ang="0">
                    <a:pos x="33" y="423"/>
                  </a:cxn>
                  <a:cxn ang="0">
                    <a:pos x="21" y="394"/>
                  </a:cxn>
                  <a:cxn ang="0">
                    <a:pos x="12" y="364"/>
                  </a:cxn>
                  <a:cxn ang="0">
                    <a:pos x="6" y="334"/>
                  </a:cxn>
                  <a:cxn ang="0">
                    <a:pos x="1" y="304"/>
                  </a:cxn>
                  <a:cxn ang="0">
                    <a:pos x="0" y="273"/>
                  </a:cxn>
                  <a:cxn ang="0">
                    <a:pos x="1" y="242"/>
                  </a:cxn>
                  <a:cxn ang="0">
                    <a:pos x="4" y="212"/>
                  </a:cxn>
                  <a:cxn ang="0">
                    <a:pos x="9" y="183"/>
                  </a:cxn>
                  <a:cxn ang="0">
                    <a:pos x="17" y="155"/>
                  </a:cxn>
                  <a:cxn ang="0">
                    <a:pos x="27" y="129"/>
                  </a:cxn>
                  <a:cxn ang="0">
                    <a:pos x="41" y="104"/>
                  </a:cxn>
                  <a:cxn ang="0">
                    <a:pos x="56" y="82"/>
                  </a:cxn>
                  <a:cxn ang="0">
                    <a:pos x="74" y="61"/>
                  </a:cxn>
                  <a:cxn ang="0">
                    <a:pos x="95" y="44"/>
                  </a:cxn>
                  <a:cxn ang="0">
                    <a:pos x="118" y="29"/>
                  </a:cxn>
                  <a:cxn ang="0">
                    <a:pos x="148" y="16"/>
                  </a:cxn>
                  <a:cxn ang="0">
                    <a:pos x="179" y="6"/>
                  </a:cxn>
                  <a:cxn ang="0">
                    <a:pos x="212" y="1"/>
                  </a:cxn>
                  <a:cxn ang="0">
                    <a:pos x="244" y="0"/>
                  </a:cxn>
                </a:cxnLst>
                <a:rect l="0" t="0" r="r" b="b"/>
                <a:pathLst>
                  <a:path w="575" h="640">
                    <a:moveTo>
                      <a:pt x="244" y="0"/>
                    </a:moveTo>
                    <a:lnTo>
                      <a:pt x="277" y="2"/>
                    </a:lnTo>
                    <a:lnTo>
                      <a:pt x="309" y="9"/>
                    </a:lnTo>
                    <a:lnTo>
                      <a:pt x="342" y="20"/>
                    </a:lnTo>
                    <a:lnTo>
                      <a:pt x="373" y="35"/>
                    </a:lnTo>
                    <a:lnTo>
                      <a:pt x="404" y="53"/>
                    </a:lnTo>
                    <a:lnTo>
                      <a:pt x="433" y="75"/>
                    </a:lnTo>
                    <a:lnTo>
                      <a:pt x="460" y="101"/>
                    </a:lnTo>
                    <a:lnTo>
                      <a:pt x="486" y="130"/>
                    </a:lnTo>
                    <a:lnTo>
                      <a:pt x="509" y="162"/>
                    </a:lnTo>
                    <a:lnTo>
                      <a:pt x="530" y="197"/>
                    </a:lnTo>
                    <a:lnTo>
                      <a:pt x="548" y="236"/>
                    </a:lnTo>
                    <a:lnTo>
                      <a:pt x="559" y="268"/>
                    </a:lnTo>
                    <a:lnTo>
                      <a:pt x="568" y="300"/>
                    </a:lnTo>
                    <a:lnTo>
                      <a:pt x="572" y="332"/>
                    </a:lnTo>
                    <a:lnTo>
                      <a:pt x="575" y="364"/>
                    </a:lnTo>
                    <a:lnTo>
                      <a:pt x="574" y="396"/>
                    </a:lnTo>
                    <a:lnTo>
                      <a:pt x="571" y="427"/>
                    </a:lnTo>
                    <a:lnTo>
                      <a:pt x="565" y="457"/>
                    </a:lnTo>
                    <a:lnTo>
                      <a:pt x="555" y="485"/>
                    </a:lnTo>
                    <a:lnTo>
                      <a:pt x="543" y="512"/>
                    </a:lnTo>
                    <a:lnTo>
                      <a:pt x="528" y="537"/>
                    </a:lnTo>
                    <a:lnTo>
                      <a:pt x="511" y="560"/>
                    </a:lnTo>
                    <a:lnTo>
                      <a:pt x="490" y="581"/>
                    </a:lnTo>
                    <a:lnTo>
                      <a:pt x="468" y="599"/>
                    </a:lnTo>
                    <a:lnTo>
                      <a:pt x="442" y="614"/>
                    </a:lnTo>
                    <a:lnTo>
                      <a:pt x="415" y="626"/>
                    </a:lnTo>
                    <a:lnTo>
                      <a:pt x="379" y="635"/>
                    </a:lnTo>
                    <a:lnTo>
                      <a:pt x="345" y="640"/>
                    </a:lnTo>
                    <a:lnTo>
                      <a:pt x="309" y="640"/>
                    </a:lnTo>
                    <a:lnTo>
                      <a:pt x="275" y="635"/>
                    </a:lnTo>
                    <a:lnTo>
                      <a:pt x="242" y="626"/>
                    </a:lnTo>
                    <a:lnTo>
                      <a:pt x="209" y="612"/>
                    </a:lnTo>
                    <a:lnTo>
                      <a:pt x="177" y="595"/>
                    </a:lnTo>
                    <a:lnTo>
                      <a:pt x="147" y="573"/>
                    </a:lnTo>
                    <a:lnTo>
                      <a:pt x="119" y="548"/>
                    </a:lnTo>
                    <a:lnTo>
                      <a:pt x="92" y="519"/>
                    </a:lnTo>
                    <a:lnTo>
                      <a:pt x="68" y="486"/>
                    </a:lnTo>
                    <a:lnTo>
                      <a:pt x="46" y="451"/>
                    </a:lnTo>
                    <a:lnTo>
                      <a:pt x="33" y="423"/>
                    </a:lnTo>
                    <a:lnTo>
                      <a:pt x="21" y="394"/>
                    </a:lnTo>
                    <a:lnTo>
                      <a:pt x="12" y="364"/>
                    </a:lnTo>
                    <a:lnTo>
                      <a:pt x="6" y="334"/>
                    </a:lnTo>
                    <a:lnTo>
                      <a:pt x="1" y="304"/>
                    </a:lnTo>
                    <a:lnTo>
                      <a:pt x="0" y="273"/>
                    </a:lnTo>
                    <a:lnTo>
                      <a:pt x="1" y="242"/>
                    </a:lnTo>
                    <a:lnTo>
                      <a:pt x="4" y="212"/>
                    </a:lnTo>
                    <a:lnTo>
                      <a:pt x="9" y="183"/>
                    </a:lnTo>
                    <a:lnTo>
                      <a:pt x="17" y="155"/>
                    </a:lnTo>
                    <a:lnTo>
                      <a:pt x="27" y="129"/>
                    </a:lnTo>
                    <a:lnTo>
                      <a:pt x="41" y="104"/>
                    </a:lnTo>
                    <a:lnTo>
                      <a:pt x="56" y="82"/>
                    </a:lnTo>
                    <a:lnTo>
                      <a:pt x="74" y="61"/>
                    </a:lnTo>
                    <a:lnTo>
                      <a:pt x="95" y="44"/>
                    </a:lnTo>
                    <a:lnTo>
                      <a:pt x="118" y="29"/>
                    </a:lnTo>
                    <a:lnTo>
                      <a:pt x="148" y="16"/>
                    </a:lnTo>
                    <a:lnTo>
                      <a:pt x="179" y="6"/>
                    </a:lnTo>
                    <a:lnTo>
                      <a:pt x="212" y="1"/>
                    </a:lnTo>
                    <a:lnTo>
                      <a:pt x="244" y="0"/>
                    </a:lnTo>
                    <a:close/>
                  </a:path>
                </a:pathLst>
              </a:custGeom>
              <a:solidFill>
                <a:srgbClr val="FED78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17"/>
              <p:cNvSpPr>
                <a:spLocks/>
              </p:cNvSpPr>
              <p:nvPr/>
            </p:nvSpPr>
            <p:spPr bwMode="auto">
              <a:xfrm>
                <a:off x="4251326" y="4044950"/>
                <a:ext cx="665163" cy="158750"/>
              </a:xfrm>
              <a:custGeom>
                <a:avLst/>
                <a:gdLst/>
                <a:ahLst/>
                <a:cxnLst>
                  <a:cxn ang="0">
                    <a:pos x="240" y="0"/>
                  </a:cxn>
                  <a:cxn ang="0">
                    <a:pos x="291" y="6"/>
                  </a:cxn>
                  <a:cxn ang="0">
                    <a:pos x="419" y="57"/>
                  </a:cxn>
                  <a:cxn ang="0">
                    <a:pos x="419" y="59"/>
                  </a:cxn>
                  <a:cxn ang="0">
                    <a:pos x="418" y="63"/>
                  </a:cxn>
                  <a:cxn ang="0">
                    <a:pos x="417" y="71"/>
                  </a:cxn>
                  <a:cxn ang="0">
                    <a:pos x="416" y="83"/>
                  </a:cxn>
                  <a:cxn ang="0">
                    <a:pos x="398" y="83"/>
                  </a:cxn>
                  <a:cxn ang="0">
                    <a:pos x="349" y="83"/>
                  </a:cxn>
                  <a:cxn ang="0">
                    <a:pos x="320" y="83"/>
                  </a:cxn>
                  <a:cxn ang="0">
                    <a:pos x="288" y="84"/>
                  </a:cxn>
                  <a:cxn ang="0">
                    <a:pos x="281" y="68"/>
                  </a:cxn>
                  <a:cxn ang="0">
                    <a:pos x="272" y="85"/>
                  </a:cxn>
                  <a:cxn ang="0">
                    <a:pos x="238" y="87"/>
                  </a:cxn>
                  <a:cxn ang="0">
                    <a:pos x="201" y="89"/>
                  </a:cxn>
                  <a:cxn ang="0">
                    <a:pos x="166" y="91"/>
                  </a:cxn>
                  <a:cxn ang="0">
                    <a:pos x="131" y="92"/>
                  </a:cxn>
                  <a:cxn ang="0">
                    <a:pos x="99" y="94"/>
                  </a:cxn>
                  <a:cxn ang="0">
                    <a:pos x="68" y="96"/>
                  </a:cxn>
                  <a:cxn ang="0">
                    <a:pos x="42" y="98"/>
                  </a:cxn>
                  <a:cxn ang="0">
                    <a:pos x="20" y="99"/>
                  </a:cxn>
                  <a:cxn ang="0">
                    <a:pos x="2" y="100"/>
                  </a:cxn>
                  <a:cxn ang="0">
                    <a:pos x="1" y="93"/>
                  </a:cxn>
                  <a:cxn ang="0">
                    <a:pos x="1" y="83"/>
                  </a:cxn>
                  <a:cxn ang="0">
                    <a:pos x="1" y="75"/>
                  </a:cxn>
                  <a:cxn ang="0">
                    <a:pos x="0" y="68"/>
                  </a:cxn>
                  <a:cxn ang="0">
                    <a:pos x="0" y="66"/>
                  </a:cxn>
                  <a:cxn ang="0">
                    <a:pos x="240" y="0"/>
                  </a:cxn>
                </a:cxnLst>
                <a:rect l="0" t="0" r="r" b="b"/>
                <a:pathLst>
                  <a:path w="419" h="100">
                    <a:moveTo>
                      <a:pt x="240" y="0"/>
                    </a:moveTo>
                    <a:lnTo>
                      <a:pt x="291" y="6"/>
                    </a:lnTo>
                    <a:lnTo>
                      <a:pt x="419" y="57"/>
                    </a:lnTo>
                    <a:lnTo>
                      <a:pt x="419" y="59"/>
                    </a:lnTo>
                    <a:lnTo>
                      <a:pt x="418" y="63"/>
                    </a:lnTo>
                    <a:lnTo>
                      <a:pt x="417" y="71"/>
                    </a:lnTo>
                    <a:lnTo>
                      <a:pt x="416" y="83"/>
                    </a:lnTo>
                    <a:lnTo>
                      <a:pt x="398" y="83"/>
                    </a:lnTo>
                    <a:lnTo>
                      <a:pt x="349" y="83"/>
                    </a:lnTo>
                    <a:lnTo>
                      <a:pt x="320" y="83"/>
                    </a:lnTo>
                    <a:lnTo>
                      <a:pt x="288" y="84"/>
                    </a:lnTo>
                    <a:lnTo>
                      <a:pt x="281" y="68"/>
                    </a:lnTo>
                    <a:lnTo>
                      <a:pt x="272" y="85"/>
                    </a:lnTo>
                    <a:lnTo>
                      <a:pt x="238" y="87"/>
                    </a:lnTo>
                    <a:lnTo>
                      <a:pt x="201" y="89"/>
                    </a:lnTo>
                    <a:lnTo>
                      <a:pt x="166" y="91"/>
                    </a:lnTo>
                    <a:lnTo>
                      <a:pt x="131" y="92"/>
                    </a:lnTo>
                    <a:lnTo>
                      <a:pt x="99" y="94"/>
                    </a:lnTo>
                    <a:lnTo>
                      <a:pt x="68" y="96"/>
                    </a:lnTo>
                    <a:lnTo>
                      <a:pt x="42" y="98"/>
                    </a:lnTo>
                    <a:lnTo>
                      <a:pt x="20" y="99"/>
                    </a:lnTo>
                    <a:lnTo>
                      <a:pt x="2" y="100"/>
                    </a:lnTo>
                    <a:lnTo>
                      <a:pt x="1" y="93"/>
                    </a:lnTo>
                    <a:lnTo>
                      <a:pt x="1" y="83"/>
                    </a:lnTo>
                    <a:lnTo>
                      <a:pt x="1" y="75"/>
                    </a:lnTo>
                    <a:lnTo>
                      <a:pt x="0" y="68"/>
                    </a:lnTo>
                    <a:lnTo>
                      <a:pt x="0" y="66"/>
                    </a:lnTo>
                    <a:lnTo>
                      <a:pt x="240" y="0"/>
                    </a:lnTo>
                    <a:close/>
                  </a:path>
                </a:pathLst>
              </a:custGeom>
              <a:solidFill>
                <a:schemeClr val="tx1">
                  <a:lumMod val="95000"/>
                  <a:lumOff val="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18"/>
              <p:cNvSpPr>
                <a:spLocks/>
              </p:cNvSpPr>
              <p:nvPr/>
            </p:nvSpPr>
            <p:spPr bwMode="auto">
              <a:xfrm>
                <a:off x="3967163" y="1550988"/>
                <a:ext cx="857250" cy="823913"/>
              </a:xfrm>
              <a:custGeom>
                <a:avLst/>
                <a:gdLst/>
                <a:ahLst/>
                <a:cxnLst>
                  <a:cxn ang="0">
                    <a:pos x="293" y="3"/>
                  </a:cxn>
                  <a:cxn ang="0">
                    <a:pos x="361" y="19"/>
                  </a:cxn>
                  <a:cxn ang="0">
                    <a:pos x="426" y="52"/>
                  </a:cxn>
                  <a:cxn ang="0">
                    <a:pos x="487" y="100"/>
                  </a:cxn>
                  <a:cxn ang="0">
                    <a:pos x="540" y="161"/>
                  </a:cxn>
                  <a:cxn ang="0">
                    <a:pos x="525" y="200"/>
                  </a:cxn>
                  <a:cxn ang="0">
                    <a:pos x="501" y="238"/>
                  </a:cxn>
                  <a:cxn ang="0">
                    <a:pos x="468" y="272"/>
                  </a:cxn>
                  <a:cxn ang="0">
                    <a:pos x="426" y="298"/>
                  </a:cxn>
                  <a:cxn ang="0">
                    <a:pos x="374" y="314"/>
                  </a:cxn>
                  <a:cxn ang="0">
                    <a:pos x="303" y="319"/>
                  </a:cxn>
                  <a:cxn ang="0">
                    <a:pos x="243" y="314"/>
                  </a:cxn>
                  <a:cxn ang="0">
                    <a:pos x="194" y="303"/>
                  </a:cxn>
                  <a:cxn ang="0">
                    <a:pos x="154" y="288"/>
                  </a:cxn>
                  <a:cxn ang="0">
                    <a:pos x="127" y="273"/>
                  </a:cxn>
                  <a:cxn ang="0">
                    <a:pos x="106" y="259"/>
                  </a:cxn>
                  <a:cxn ang="0">
                    <a:pos x="115" y="292"/>
                  </a:cxn>
                  <a:cxn ang="0">
                    <a:pos x="125" y="357"/>
                  </a:cxn>
                  <a:cxn ang="0">
                    <a:pos x="123" y="412"/>
                  </a:cxn>
                  <a:cxn ang="0">
                    <a:pos x="113" y="458"/>
                  </a:cxn>
                  <a:cxn ang="0">
                    <a:pos x="95" y="494"/>
                  </a:cxn>
                  <a:cxn ang="0">
                    <a:pos x="73" y="519"/>
                  </a:cxn>
                  <a:cxn ang="0">
                    <a:pos x="34" y="450"/>
                  </a:cxn>
                  <a:cxn ang="0">
                    <a:pos x="10" y="375"/>
                  </a:cxn>
                  <a:cxn ang="0">
                    <a:pos x="0" y="297"/>
                  </a:cxn>
                  <a:cxn ang="0">
                    <a:pos x="4" y="221"/>
                  </a:cxn>
                  <a:cxn ang="0">
                    <a:pos x="21" y="157"/>
                  </a:cxn>
                  <a:cxn ang="0">
                    <a:pos x="47" y="107"/>
                  </a:cxn>
                  <a:cxn ang="0">
                    <a:pos x="81" y="66"/>
                  </a:cxn>
                  <a:cxn ang="0">
                    <a:pos x="125" y="33"/>
                  </a:cxn>
                  <a:cxn ang="0">
                    <a:pos x="191" y="8"/>
                  </a:cxn>
                  <a:cxn ang="0">
                    <a:pos x="258" y="0"/>
                  </a:cxn>
                </a:cxnLst>
                <a:rect l="0" t="0" r="r" b="b"/>
                <a:pathLst>
                  <a:path w="540" h="519">
                    <a:moveTo>
                      <a:pt x="258" y="0"/>
                    </a:moveTo>
                    <a:lnTo>
                      <a:pt x="293" y="3"/>
                    </a:lnTo>
                    <a:lnTo>
                      <a:pt x="327" y="9"/>
                    </a:lnTo>
                    <a:lnTo>
                      <a:pt x="361" y="19"/>
                    </a:lnTo>
                    <a:lnTo>
                      <a:pt x="394" y="34"/>
                    </a:lnTo>
                    <a:lnTo>
                      <a:pt x="426" y="52"/>
                    </a:lnTo>
                    <a:lnTo>
                      <a:pt x="457" y="74"/>
                    </a:lnTo>
                    <a:lnTo>
                      <a:pt x="487" y="100"/>
                    </a:lnTo>
                    <a:lnTo>
                      <a:pt x="514" y="129"/>
                    </a:lnTo>
                    <a:lnTo>
                      <a:pt x="540" y="161"/>
                    </a:lnTo>
                    <a:lnTo>
                      <a:pt x="533" y="181"/>
                    </a:lnTo>
                    <a:lnTo>
                      <a:pt x="525" y="200"/>
                    </a:lnTo>
                    <a:lnTo>
                      <a:pt x="514" y="219"/>
                    </a:lnTo>
                    <a:lnTo>
                      <a:pt x="501" y="238"/>
                    </a:lnTo>
                    <a:lnTo>
                      <a:pt x="486" y="255"/>
                    </a:lnTo>
                    <a:lnTo>
                      <a:pt x="468" y="272"/>
                    </a:lnTo>
                    <a:lnTo>
                      <a:pt x="448" y="286"/>
                    </a:lnTo>
                    <a:lnTo>
                      <a:pt x="426" y="298"/>
                    </a:lnTo>
                    <a:lnTo>
                      <a:pt x="402" y="307"/>
                    </a:lnTo>
                    <a:lnTo>
                      <a:pt x="374" y="314"/>
                    </a:lnTo>
                    <a:lnTo>
                      <a:pt x="337" y="318"/>
                    </a:lnTo>
                    <a:lnTo>
                      <a:pt x="303" y="319"/>
                    </a:lnTo>
                    <a:lnTo>
                      <a:pt x="272" y="318"/>
                    </a:lnTo>
                    <a:lnTo>
                      <a:pt x="243" y="314"/>
                    </a:lnTo>
                    <a:lnTo>
                      <a:pt x="217" y="309"/>
                    </a:lnTo>
                    <a:lnTo>
                      <a:pt x="194" y="303"/>
                    </a:lnTo>
                    <a:lnTo>
                      <a:pt x="173" y="296"/>
                    </a:lnTo>
                    <a:lnTo>
                      <a:pt x="154" y="288"/>
                    </a:lnTo>
                    <a:lnTo>
                      <a:pt x="139" y="280"/>
                    </a:lnTo>
                    <a:lnTo>
                      <a:pt x="127" y="273"/>
                    </a:lnTo>
                    <a:lnTo>
                      <a:pt x="110" y="262"/>
                    </a:lnTo>
                    <a:lnTo>
                      <a:pt x="106" y="259"/>
                    </a:lnTo>
                    <a:lnTo>
                      <a:pt x="105" y="257"/>
                    </a:lnTo>
                    <a:lnTo>
                      <a:pt x="115" y="292"/>
                    </a:lnTo>
                    <a:lnTo>
                      <a:pt x="121" y="325"/>
                    </a:lnTo>
                    <a:lnTo>
                      <a:pt x="125" y="357"/>
                    </a:lnTo>
                    <a:lnTo>
                      <a:pt x="125" y="385"/>
                    </a:lnTo>
                    <a:lnTo>
                      <a:pt x="123" y="412"/>
                    </a:lnTo>
                    <a:lnTo>
                      <a:pt x="119" y="437"/>
                    </a:lnTo>
                    <a:lnTo>
                      <a:pt x="113" y="458"/>
                    </a:lnTo>
                    <a:lnTo>
                      <a:pt x="104" y="477"/>
                    </a:lnTo>
                    <a:lnTo>
                      <a:pt x="95" y="494"/>
                    </a:lnTo>
                    <a:lnTo>
                      <a:pt x="84" y="507"/>
                    </a:lnTo>
                    <a:lnTo>
                      <a:pt x="73" y="519"/>
                    </a:lnTo>
                    <a:lnTo>
                      <a:pt x="51" y="485"/>
                    </a:lnTo>
                    <a:lnTo>
                      <a:pt x="34" y="450"/>
                    </a:lnTo>
                    <a:lnTo>
                      <a:pt x="21" y="413"/>
                    </a:lnTo>
                    <a:lnTo>
                      <a:pt x="10" y="375"/>
                    </a:lnTo>
                    <a:lnTo>
                      <a:pt x="4" y="337"/>
                    </a:lnTo>
                    <a:lnTo>
                      <a:pt x="0" y="297"/>
                    </a:lnTo>
                    <a:lnTo>
                      <a:pt x="0" y="259"/>
                    </a:lnTo>
                    <a:lnTo>
                      <a:pt x="4" y="221"/>
                    </a:lnTo>
                    <a:lnTo>
                      <a:pt x="11" y="184"/>
                    </a:lnTo>
                    <a:lnTo>
                      <a:pt x="21" y="157"/>
                    </a:lnTo>
                    <a:lnTo>
                      <a:pt x="32" y="131"/>
                    </a:lnTo>
                    <a:lnTo>
                      <a:pt x="47" y="107"/>
                    </a:lnTo>
                    <a:lnTo>
                      <a:pt x="63" y="85"/>
                    </a:lnTo>
                    <a:lnTo>
                      <a:pt x="81" y="66"/>
                    </a:lnTo>
                    <a:lnTo>
                      <a:pt x="102" y="48"/>
                    </a:lnTo>
                    <a:lnTo>
                      <a:pt x="125" y="33"/>
                    </a:lnTo>
                    <a:lnTo>
                      <a:pt x="158" y="18"/>
                    </a:lnTo>
                    <a:lnTo>
                      <a:pt x="191" y="8"/>
                    </a:lnTo>
                    <a:lnTo>
                      <a:pt x="225" y="3"/>
                    </a:lnTo>
                    <a:lnTo>
                      <a:pt x="258" y="0"/>
                    </a:lnTo>
                    <a:close/>
                  </a:path>
                </a:pathLst>
              </a:custGeom>
              <a:solidFill>
                <a:srgbClr val="F97D3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19"/>
              <p:cNvSpPr>
                <a:spLocks/>
              </p:cNvSpPr>
              <p:nvPr/>
            </p:nvSpPr>
            <p:spPr bwMode="auto">
              <a:xfrm>
                <a:off x="5108576" y="3871913"/>
                <a:ext cx="174625" cy="104775"/>
              </a:xfrm>
              <a:custGeom>
                <a:avLst/>
                <a:gdLst/>
                <a:ahLst/>
                <a:cxnLst>
                  <a:cxn ang="0">
                    <a:pos x="91" y="0"/>
                  </a:cxn>
                  <a:cxn ang="0">
                    <a:pos x="95" y="4"/>
                  </a:cxn>
                  <a:cxn ang="0">
                    <a:pos x="99" y="8"/>
                  </a:cxn>
                  <a:cxn ang="0">
                    <a:pos x="104" y="14"/>
                  </a:cxn>
                  <a:cxn ang="0">
                    <a:pos x="110" y="20"/>
                  </a:cxn>
                  <a:cxn ang="0">
                    <a:pos x="18" y="66"/>
                  </a:cxn>
                  <a:cxn ang="0">
                    <a:pos x="10" y="53"/>
                  </a:cxn>
                  <a:cxn ang="0">
                    <a:pos x="6" y="41"/>
                  </a:cxn>
                  <a:cxn ang="0">
                    <a:pos x="2" y="31"/>
                  </a:cxn>
                  <a:cxn ang="0">
                    <a:pos x="0" y="22"/>
                  </a:cxn>
                  <a:cxn ang="0">
                    <a:pos x="91" y="0"/>
                  </a:cxn>
                </a:cxnLst>
                <a:rect l="0" t="0" r="r" b="b"/>
                <a:pathLst>
                  <a:path w="110" h="66">
                    <a:moveTo>
                      <a:pt x="91" y="0"/>
                    </a:moveTo>
                    <a:lnTo>
                      <a:pt x="95" y="4"/>
                    </a:lnTo>
                    <a:lnTo>
                      <a:pt x="99" y="8"/>
                    </a:lnTo>
                    <a:lnTo>
                      <a:pt x="104" y="14"/>
                    </a:lnTo>
                    <a:lnTo>
                      <a:pt x="110" y="20"/>
                    </a:lnTo>
                    <a:lnTo>
                      <a:pt x="18" y="66"/>
                    </a:lnTo>
                    <a:lnTo>
                      <a:pt x="10" y="53"/>
                    </a:lnTo>
                    <a:lnTo>
                      <a:pt x="6" y="41"/>
                    </a:lnTo>
                    <a:lnTo>
                      <a:pt x="2" y="31"/>
                    </a:lnTo>
                    <a:lnTo>
                      <a:pt x="0" y="22"/>
                    </a:lnTo>
                    <a:lnTo>
                      <a:pt x="91" y="0"/>
                    </a:lnTo>
                    <a:close/>
                  </a:path>
                </a:pathLst>
              </a:custGeom>
              <a:solidFill>
                <a:srgbClr val="F97D3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20"/>
              <p:cNvSpPr>
                <a:spLocks/>
              </p:cNvSpPr>
              <p:nvPr/>
            </p:nvSpPr>
            <p:spPr bwMode="auto">
              <a:xfrm>
                <a:off x="3752851" y="2814638"/>
                <a:ext cx="963613" cy="1344613"/>
              </a:xfrm>
              <a:custGeom>
                <a:avLst/>
                <a:gdLst/>
                <a:ahLst/>
                <a:cxnLst>
                  <a:cxn ang="0">
                    <a:pos x="219" y="3"/>
                  </a:cxn>
                  <a:cxn ang="0">
                    <a:pos x="257" y="7"/>
                  </a:cxn>
                  <a:cxn ang="0">
                    <a:pos x="356" y="7"/>
                  </a:cxn>
                  <a:cxn ang="0">
                    <a:pos x="383" y="7"/>
                  </a:cxn>
                  <a:cxn ang="0">
                    <a:pos x="393" y="6"/>
                  </a:cxn>
                  <a:cxn ang="0">
                    <a:pos x="411" y="79"/>
                  </a:cxn>
                  <a:cxn ang="0">
                    <a:pos x="433" y="152"/>
                  </a:cxn>
                  <a:cxn ang="0">
                    <a:pos x="471" y="258"/>
                  </a:cxn>
                  <a:cxn ang="0">
                    <a:pos x="498" y="324"/>
                  </a:cxn>
                  <a:cxn ang="0">
                    <a:pos x="524" y="385"/>
                  </a:cxn>
                  <a:cxn ang="0">
                    <a:pos x="549" y="438"/>
                  </a:cxn>
                  <a:cxn ang="0">
                    <a:pos x="571" y="482"/>
                  </a:cxn>
                  <a:cxn ang="0">
                    <a:pos x="588" y="515"/>
                  </a:cxn>
                  <a:cxn ang="0">
                    <a:pos x="599" y="536"/>
                  </a:cxn>
                  <a:cxn ang="0">
                    <a:pos x="607" y="783"/>
                  </a:cxn>
                  <a:cxn ang="0">
                    <a:pos x="275" y="847"/>
                  </a:cxn>
                  <a:cxn ang="0">
                    <a:pos x="281" y="762"/>
                  </a:cxn>
                  <a:cxn ang="0">
                    <a:pos x="282" y="638"/>
                  </a:cxn>
                  <a:cxn ang="0">
                    <a:pos x="280" y="562"/>
                  </a:cxn>
                  <a:cxn ang="0">
                    <a:pos x="277" y="493"/>
                  </a:cxn>
                  <a:cxn ang="0">
                    <a:pos x="272" y="436"/>
                  </a:cxn>
                  <a:cxn ang="0">
                    <a:pos x="268" y="391"/>
                  </a:cxn>
                  <a:cxn ang="0">
                    <a:pos x="265" y="362"/>
                  </a:cxn>
                  <a:cxn ang="0">
                    <a:pos x="263" y="352"/>
                  </a:cxn>
                  <a:cxn ang="0">
                    <a:pos x="252" y="421"/>
                  </a:cxn>
                  <a:cxn ang="0">
                    <a:pos x="241" y="476"/>
                  </a:cxn>
                  <a:cxn ang="0">
                    <a:pos x="229" y="526"/>
                  </a:cxn>
                  <a:cxn ang="0">
                    <a:pos x="211" y="597"/>
                  </a:cxn>
                  <a:cxn ang="0">
                    <a:pos x="203" y="622"/>
                  </a:cxn>
                  <a:cxn ang="0">
                    <a:pos x="195" y="644"/>
                  </a:cxn>
                  <a:cxn ang="0">
                    <a:pos x="185" y="663"/>
                  </a:cxn>
                  <a:cxn ang="0">
                    <a:pos x="174" y="686"/>
                  </a:cxn>
                  <a:cxn ang="0">
                    <a:pos x="151" y="732"/>
                  </a:cxn>
                  <a:cxn ang="0">
                    <a:pos x="130" y="777"/>
                  </a:cxn>
                  <a:cxn ang="0">
                    <a:pos x="0" y="744"/>
                  </a:cxn>
                  <a:cxn ang="0">
                    <a:pos x="19" y="702"/>
                  </a:cxn>
                  <a:cxn ang="0">
                    <a:pos x="56" y="607"/>
                  </a:cxn>
                  <a:cxn ang="0">
                    <a:pos x="73" y="562"/>
                  </a:cxn>
                  <a:cxn ang="0">
                    <a:pos x="87" y="524"/>
                  </a:cxn>
                  <a:cxn ang="0">
                    <a:pos x="97" y="496"/>
                  </a:cxn>
                  <a:cxn ang="0">
                    <a:pos x="100" y="481"/>
                  </a:cxn>
                  <a:cxn ang="0">
                    <a:pos x="124" y="374"/>
                  </a:cxn>
                  <a:cxn ang="0">
                    <a:pos x="148" y="273"/>
                  </a:cxn>
                  <a:cxn ang="0">
                    <a:pos x="163" y="183"/>
                  </a:cxn>
                  <a:cxn ang="0">
                    <a:pos x="176" y="115"/>
                  </a:cxn>
                  <a:cxn ang="0">
                    <a:pos x="187" y="66"/>
                  </a:cxn>
                  <a:cxn ang="0">
                    <a:pos x="195" y="31"/>
                  </a:cxn>
                  <a:cxn ang="0">
                    <a:pos x="201" y="11"/>
                  </a:cxn>
                  <a:cxn ang="0">
                    <a:pos x="204" y="1"/>
                  </a:cxn>
                </a:cxnLst>
                <a:rect l="0" t="0" r="r" b="b"/>
                <a:pathLst>
                  <a:path w="607" h="847">
                    <a:moveTo>
                      <a:pt x="204" y="0"/>
                    </a:moveTo>
                    <a:lnTo>
                      <a:pt x="219" y="3"/>
                    </a:lnTo>
                    <a:lnTo>
                      <a:pt x="237" y="5"/>
                    </a:lnTo>
                    <a:lnTo>
                      <a:pt x="257" y="7"/>
                    </a:lnTo>
                    <a:lnTo>
                      <a:pt x="278" y="7"/>
                    </a:lnTo>
                    <a:lnTo>
                      <a:pt x="356" y="7"/>
                    </a:lnTo>
                    <a:lnTo>
                      <a:pt x="371" y="7"/>
                    </a:lnTo>
                    <a:lnTo>
                      <a:pt x="383" y="7"/>
                    </a:lnTo>
                    <a:lnTo>
                      <a:pt x="391" y="6"/>
                    </a:lnTo>
                    <a:lnTo>
                      <a:pt x="393" y="6"/>
                    </a:lnTo>
                    <a:lnTo>
                      <a:pt x="401" y="42"/>
                    </a:lnTo>
                    <a:lnTo>
                      <a:pt x="411" y="79"/>
                    </a:lnTo>
                    <a:lnTo>
                      <a:pt x="422" y="115"/>
                    </a:lnTo>
                    <a:lnTo>
                      <a:pt x="433" y="152"/>
                    </a:lnTo>
                    <a:lnTo>
                      <a:pt x="458" y="223"/>
                    </a:lnTo>
                    <a:lnTo>
                      <a:pt x="471" y="258"/>
                    </a:lnTo>
                    <a:lnTo>
                      <a:pt x="485" y="292"/>
                    </a:lnTo>
                    <a:lnTo>
                      <a:pt x="498" y="324"/>
                    </a:lnTo>
                    <a:lnTo>
                      <a:pt x="512" y="355"/>
                    </a:lnTo>
                    <a:lnTo>
                      <a:pt x="524" y="385"/>
                    </a:lnTo>
                    <a:lnTo>
                      <a:pt x="537" y="412"/>
                    </a:lnTo>
                    <a:lnTo>
                      <a:pt x="549" y="438"/>
                    </a:lnTo>
                    <a:lnTo>
                      <a:pt x="560" y="461"/>
                    </a:lnTo>
                    <a:lnTo>
                      <a:pt x="571" y="482"/>
                    </a:lnTo>
                    <a:lnTo>
                      <a:pt x="580" y="500"/>
                    </a:lnTo>
                    <a:lnTo>
                      <a:pt x="588" y="515"/>
                    </a:lnTo>
                    <a:lnTo>
                      <a:pt x="594" y="528"/>
                    </a:lnTo>
                    <a:lnTo>
                      <a:pt x="599" y="536"/>
                    </a:lnTo>
                    <a:lnTo>
                      <a:pt x="603" y="544"/>
                    </a:lnTo>
                    <a:lnTo>
                      <a:pt x="607" y="783"/>
                    </a:lnTo>
                    <a:lnTo>
                      <a:pt x="576" y="843"/>
                    </a:lnTo>
                    <a:lnTo>
                      <a:pt x="275" y="847"/>
                    </a:lnTo>
                    <a:lnTo>
                      <a:pt x="278" y="805"/>
                    </a:lnTo>
                    <a:lnTo>
                      <a:pt x="281" y="762"/>
                    </a:lnTo>
                    <a:lnTo>
                      <a:pt x="282" y="720"/>
                    </a:lnTo>
                    <a:lnTo>
                      <a:pt x="282" y="638"/>
                    </a:lnTo>
                    <a:lnTo>
                      <a:pt x="282" y="599"/>
                    </a:lnTo>
                    <a:lnTo>
                      <a:pt x="280" y="562"/>
                    </a:lnTo>
                    <a:lnTo>
                      <a:pt x="278" y="526"/>
                    </a:lnTo>
                    <a:lnTo>
                      <a:pt x="277" y="493"/>
                    </a:lnTo>
                    <a:lnTo>
                      <a:pt x="274" y="462"/>
                    </a:lnTo>
                    <a:lnTo>
                      <a:pt x="272" y="436"/>
                    </a:lnTo>
                    <a:lnTo>
                      <a:pt x="270" y="411"/>
                    </a:lnTo>
                    <a:lnTo>
                      <a:pt x="268" y="391"/>
                    </a:lnTo>
                    <a:lnTo>
                      <a:pt x="266" y="374"/>
                    </a:lnTo>
                    <a:lnTo>
                      <a:pt x="265" y="362"/>
                    </a:lnTo>
                    <a:lnTo>
                      <a:pt x="263" y="355"/>
                    </a:lnTo>
                    <a:lnTo>
                      <a:pt x="263" y="352"/>
                    </a:lnTo>
                    <a:lnTo>
                      <a:pt x="258" y="388"/>
                    </a:lnTo>
                    <a:lnTo>
                      <a:pt x="252" y="421"/>
                    </a:lnTo>
                    <a:lnTo>
                      <a:pt x="246" y="449"/>
                    </a:lnTo>
                    <a:lnTo>
                      <a:pt x="241" y="476"/>
                    </a:lnTo>
                    <a:lnTo>
                      <a:pt x="235" y="501"/>
                    </a:lnTo>
                    <a:lnTo>
                      <a:pt x="229" y="526"/>
                    </a:lnTo>
                    <a:lnTo>
                      <a:pt x="222" y="553"/>
                    </a:lnTo>
                    <a:lnTo>
                      <a:pt x="211" y="597"/>
                    </a:lnTo>
                    <a:lnTo>
                      <a:pt x="207" y="610"/>
                    </a:lnTo>
                    <a:lnTo>
                      <a:pt x="203" y="622"/>
                    </a:lnTo>
                    <a:lnTo>
                      <a:pt x="199" y="633"/>
                    </a:lnTo>
                    <a:lnTo>
                      <a:pt x="195" y="644"/>
                    </a:lnTo>
                    <a:lnTo>
                      <a:pt x="190" y="653"/>
                    </a:lnTo>
                    <a:lnTo>
                      <a:pt x="185" y="663"/>
                    </a:lnTo>
                    <a:lnTo>
                      <a:pt x="180" y="674"/>
                    </a:lnTo>
                    <a:lnTo>
                      <a:pt x="174" y="686"/>
                    </a:lnTo>
                    <a:lnTo>
                      <a:pt x="167" y="699"/>
                    </a:lnTo>
                    <a:lnTo>
                      <a:pt x="151" y="732"/>
                    </a:lnTo>
                    <a:lnTo>
                      <a:pt x="141" y="753"/>
                    </a:lnTo>
                    <a:lnTo>
                      <a:pt x="130" y="777"/>
                    </a:lnTo>
                    <a:lnTo>
                      <a:pt x="118" y="804"/>
                    </a:lnTo>
                    <a:lnTo>
                      <a:pt x="0" y="744"/>
                    </a:lnTo>
                    <a:lnTo>
                      <a:pt x="10" y="724"/>
                    </a:lnTo>
                    <a:lnTo>
                      <a:pt x="19" y="702"/>
                    </a:lnTo>
                    <a:lnTo>
                      <a:pt x="48" y="631"/>
                    </a:lnTo>
                    <a:lnTo>
                      <a:pt x="56" y="607"/>
                    </a:lnTo>
                    <a:lnTo>
                      <a:pt x="65" y="584"/>
                    </a:lnTo>
                    <a:lnTo>
                      <a:pt x="73" y="562"/>
                    </a:lnTo>
                    <a:lnTo>
                      <a:pt x="80" y="542"/>
                    </a:lnTo>
                    <a:lnTo>
                      <a:pt x="87" y="524"/>
                    </a:lnTo>
                    <a:lnTo>
                      <a:pt x="92" y="508"/>
                    </a:lnTo>
                    <a:lnTo>
                      <a:pt x="97" y="496"/>
                    </a:lnTo>
                    <a:lnTo>
                      <a:pt x="99" y="486"/>
                    </a:lnTo>
                    <a:lnTo>
                      <a:pt x="100" y="481"/>
                    </a:lnTo>
                    <a:lnTo>
                      <a:pt x="111" y="427"/>
                    </a:lnTo>
                    <a:lnTo>
                      <a:pt x="124" y="374"/>
                    </a:lnTo>
                    <a:lnTo>
                      <a:pt x="136" y="323"/>
                    </a:lnTo>
                    <a:lnTo>
                      <a:pt x="148" y="273"/>
                    </a:lnTo>
                    <a:lnTo>
                      <a:pt x="156" y="225"/>
                    </a:lnTo>
                    <a:lnTo>
                      <a:pt x="163" y="183"/>
                    </a:lnTo>
                    <a:lnTo>
                      <a:pt x="170" y="147"/>
                    </a:lnTo>
                    <a:lnTo>
                      <a:pt x="176" y="115"/>
                    </a:lnTo>
                    <a:lnTo>
                      <a:pt x="182" y="88"/>
                    </a:lnTo>
                    <a:lnTo>
                      <a:pt x="187" y="66"/>
                    </a:lnTo>
                    <a:lnTo>
                      <a:pt x="191" y="46"/>
                    </a:lnTo>
                    <a:lnTo>
                      <a:pt x="195" y="31"/>
                    </a:lnTo>
                    <a:lnTo>
                      <a:pt x="198" y="19"/>
                    </a:lnTo>
                    <a:lnTo>
                      <a:pt x="201" y="11"/>
                    </a:lnTo>
                    <a:lnTo>
                      <a:pt x="203" y="5"/>
                    </a:lnTo>
                    <a:lnTo>
                      <a:pt x="204" y="1"/>
                    </a:lnTo>
                    <a:lnTo>
                      <a:pt x="204" y="0"/>
                    </a:lnTo>
                    <a:close/>
                  </a:path>
                </a:pathLst>
              </a:cu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21"/>
              <p:cNvSpPr>
                <a:spLocks/>
              </p:cNvSpPr>
              <p:nvPr/>
            </p:nvSpPr>
            <p:spPr bwMode="auto">
              <a:xfrm>
                <a:off x="4365626" y="3230563"/>
                <a:ext cx="344488" cy="900113"/>
              </a:xfrm>
              <a:custGeom>
                <a:avLst/>
                <a:gdLst/>
                <a:ahLst/>
                <a:cxnLst>
                  <a:cxn ang="0">
                    <a:pos x="0" y="0"/>
                  </a:cxn>
                  <a:cxn ang="0">
                    <a:pos x="210" y="295"/>
                  </a:cxn>
                  <a:cxn ang="0">
                    <a:pos x="207" y="487"/>
                  </a:cxn>
                  <a:cxn ang="0">
                    <a:pos x="217" y="525"/>
                  </a:cxn>
                  <a:cxn ang="0">
                    <a:pos x="197" y="567"/>
                  </a:cxn>
                  <a:cxn ang="0">
                    <a:pos x="192" y="522"/>
                  </a:cxn>
                  <a:cxn ang="0">
                    <a:pos x="196" y="322"/>
                  </a:cxn>
                  <a:cxn ang="0">
                    <a:pos x="195" y="321"/>
                  </a:cxn>
                  <a:cxn ang="0">
                    <a:pos x="192" y="316"/>
                  </a:cxn>
                  <a:cxn ang="0">
                    <a:pos x="186" y="308"/>
                  </a:cxn>
                  <a:cxn ang="0">
                    <a:pos x="179" y="298"/>
                  </a:cxn>
                  <a:cxn ang="0">
                    <a:pos x="171" y="285"/>
                  </a:cxn>
                  <a:cxn ang="0">
                    <a:pos x="161" y="270"/>
                  </a:cxn>
                  <a:cxn ang="0">
                    <a:pos x="150" y="252"/>
                  </a:cxn>
                  <a:cxn ang="0">
                    <a:pos x="138" y="234"/>
                  </a:cxn>
                  <a:cxn ang="0">
                    <a:pos x="126" y="213"/>
                  </a:cxn>
                  <a:cxn ang="0">
                    <a:pos x="111" y="192"/>
                  </a:cxn>
                  <a:cxn ang="0">
                    <a:pos x="97" y="169"/>
                  </a:cxn>
                  <a:cxn ang="0">
                    <a:pos x="83" y="145"/>
                  </a:cxn>
                  <a:cxn ang="0">
                    <a:pos x="69" y="121"/>
                  </a:cxn>
                  <a:cxn ang="0">
                    <a:pos x="54" y="97"/>
                  </a:cxn>
                  <a:cxn ang="0">
                    <a:pos x="40" y="72"/>
                  </a:cxn>
                  <a:cxn ang="0">
                    <a:pos x="13" y="23"/>
                  </a:cxn>
                  <a:cxn ang="0">
                    <a:pos x="0" y="0"/>
                  </a:cxn>
                </a:cxnLst>
                <a:rect l="0" t="0" r="r" b="b"/>
                <a:pathLst>
                  <a:path w="217" h="567">
                    <a:moveTo>
                      <a:pt x="0" y="0"/>
                    </a:moveTo>
                    <a:lnTo>
                      <a:pt x="210" y="295"/>
                    </a:lnTo>
                    <a:lnTo>
                      <a:pt x="207" y="487"/>
                    </a:lnTo>
                    <a:lnTo>
                      <a:pt x="217" y="525"/>
                    </a:lnTo>
                    <a:lnTo>
                      <a:pt x="197" y="567"/>
                    </a:lnTo>
                    <a:lnTo>
                      <a:pt x="192" y="522"/>
                    </a:lnTo>
                    <a:lnTo>
                      <a:pt x="196" y="322"/>
                    </a:lnTo>
                    <a:lnTo>
                      <a:pt x="195" y="321"/>
                    </a:lnTo>
                    <a:lnTo>
                      <a:pt x="192" y="316"/>
                    </a:lnTo>
                    <a:lnTo>
                      <a:pt x="186" y="308"/>
                    </a:lnTo>
                    <a:lnTo>
                      <a:pt x="179" y="298"/>
                    </a:lnTo>
                    <a:lnTo>
                      <a:pt x="171" y="285"/>
                    </a:lnTo>
                    <a:lnTo>
                      <a:pt x="161" y="270"/>
                    </a:lnTo>
                    <a:lnTo>
                      <a:pt x="150" y="252"/>
                    </a:lnTo>
                    <a:lnTo>
                      <a:pt x="138" y="234"/>
                    </a:lnTo>
                    <a:lnTo>
                      <a:pt x="126" y="213"/>
                    </a:lnTo>
                    <a:lnTo>
                      <a:pt x="111" y="192"/>
                    </a:lnTo>
                    <a:lnTo>
                      <a:pt x="97" y="169"/>
                    </a:lnTo>
                    <a:lnTo>
                      <a:pt x="83" y="145"/>
                    </a:lnTo>
                    <a:lnTo>
                      <a:pt x="69" y="121"/>
                    </a:lnTo>
                    <a:lnTo>
                      <a:pt x="54" y="97"/>
                    </a:lnTo>
                    <a:lnTo>
                      <a:pt x="40" y="72"/>
                    </a:lnTo>
                    <a:lnTo>
                      <a:pt x="13" y="23"/>
                    </a:lnTo>
                    <a:lnTo>
                      <a:pt x="0" y="0"/>
                    </a:lnTo>
                    <a:close/>
                  </a:path>
                </a:pathLst>
              </a:custGeom>
              <a:solidFill>
                <a:schemeClr val="tx1">
                  <a:lumMod val="95000"/>
                  <a:lumOff val="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22"/>
              <p:cNvSpPr>
                <a:spLocks/>
              </p:cNvSpPr>
              <p:nvPr/>
            </p:nvSpPr>
            <p:spPr bwMode="auto">
              <a:xfrm>
                <a:off x="4683126" y="2754313"/>
                <a:ext cx="612775" cy="1397000"/>
              </a:xfrm>
              <a:custGeom>
                <a:avLst/>
                <a:gdLst/>
                <a:ahLst/>
                <a:cxnLst>
                  <a:cxn ang="0">
                    <a:pos x="159" y="2"/>
                  </a:cxn>
                  <a:cxn ang="0">
                    <a:pos x="163" y="20"/>
                  </a:cxn>
                  <a:cxn ang="0">
                    <a:pos x="170" y="53"/>
                  </a:cxn>
                  <a:cxn ang="0">
                    <a:pos x="178" y="97"/>
                  </a:cxn>
                  <a:cxn ang="0">
                    <a:pos x="189" y="149"/>
                  </a:cxn>
                  <a:cxn ang="0">
                    <a:pos x="211" y="252"/>
                  </a:cxn>
                  <a:cxn ang="0">
                    <a:pos x="230" y="337"/>
                  </a:cxn>
                  <a:cxn ang="0">
                    <a:pos x="249" y="408"/>
                  </a:cxn>
                  <a:cxn ang="0">
                    <a:pos x="265" y="452"/>
                  </a:cxn>
                  <a:cxn ang="0">
                    <a:pos x="278" y="482"/>
                  </a:cxn>
                  <a:cxn ang="0">
                    <a:pos x="294" y="518"/>
                  </a:cxn>
                  <a:cxn ang="0">
                    <a:pos x="322" y="578"/>
                  </a:cxn>
                  <a:cxn ang="0">
                    <a:pos x="351" y="636"/>
                  </a:cxn>
                  <a:cxn ang="0">
                    <a:pos x="367" y="669"/>
                  </a:cxn>
                  <a:cxn ang="0">
                    <a:pos x="378" y="693"/>
                  </a:cxn>
                  <a:cxn ang="0">
                    <a:pos x="385" y="708"/>
                  </a:cxn>
                  <a:cxn ang="0">
                    <a:pos x="273" y="767"/>
                  </a:cxn>
                  <a:cxn ang="0">
                    <a:pos x="269" y="759"/>
                  </a:cxn>
                  <a:cxn ang="0">
                    <a:pos x="259" y="740"/>
                  </a:cxn>
                  <a:cxn ang="0">
                    <a:pos x="244" y="711"/>
                  </a:cxn>
                  <a:cxn ang="0">
                    <a:pos x="226" y="674"/>
                  </a:cxn>
                  <a:cxn ang="0">
                    <a:pos x="196" y="611"/>
                  </a:cxn>
                  <a:cxn ang="0">
                    <a:pos x="176" y="567"/>
                  </a:cxn>
                  <a:cxn ang="0">
                    <a:pos x="159" y="525"/>
                  </a:cxn>
                  <a:cxn ang="0">
                    <a:pos x="145" y="487"/>
                  </a:cxn>
                  <a:cxn ang="0">
                    <a:pos x="137" y="456"/>
                  </a:cxn>
                  <a:cxn ang="0">
                    <a:pos x="138" y="466"/>
                  </a:cxn>
                  <a:cxn ang="0">
                    <a:pos x="141" y="491"/>
                  </a:cxn>
                  <a:cxn ang="0">
                    <a:pos x="145" y="528"/>
                  </a:cxn>
                  <a:cxn ang="0">
                    <a:pos x="149" y="575"/>
                  </a:cxn>
                  <a:cxn ang="0">
                    <a:pos x="156" y="654"/>
                  </a:cxn>
                  <a:cxn ang="0">
                    <a:pos x="159" y="708"/>
                  </a:cxn>
                  <a:cxn ang="0">
                    <a:pos x="160" y="803"/>
                  </a:cxn>
                  <a:cxn ang="0">
                    <a:pos x="159" y="839"/>
                  </a:cxn>
                  <a:cxn ang="0">
                    <a:pos x="158" y="865"/>
                  </a:cxn>
                  <a:cxn ang="0">
                    <a:pos x="16" y="880"/>
                  </a:cxn>
                  <a:cxn ang="0">
                    <a:pos x="6" y="606"/>
                  </a:cxn>
                  <a:cxn ang="0">
                    <a:pos x="9" y="602"/>
                  </a:cxn>
                  <a:cxn ang="0">
                    <a:pos x="16" y="589"/>
                  </a:cxn>
                  <a:cxn ang="0">
                    <a:pos x="27" y="567"/>
                  </a:cxn>
                  <a:cxn ang="0">
                    <a:pos x="40" y="534"/>
                  </a:cxn>
                  <a:cxn ang="0">
                    <a:pos x="53" y="491"/>
                  </a:cxn>
                  <a:cxn ang="0">
                    <a:pos x="66" y="435"/>
                  </a:cxn>
                  <a:cxn ang="0">
                    <a:pos x="76" y="367"/>
                  </a:cxn>
                  <a:cxn ang="0">
                    <a:pos x="81" y="285"/>
                  </a:cxn>
                  <a:cxn ang="0">
                    <a:pos x="83" y="189"/>
                  </a:cxn>
                  <a:cxn ang="0">
                    <a:pos x="77" y="78"/>
                  </a:cxn>
                  <a:cxn ang="0">
                    <a:pos x="158" y="0"/>
                  </a:cxn>
                </a:cxnLst>
                <a:rect l="0" t="0" r="r" b="b"/>
                <a:pathLst>
                  <a:path w="386" h="880">
                    <a:moveTo>
                      <a:pt x="158" y="0"/>
                    </a:moveTo>
                    <a:lnTo>
                      <a:pt x="159" y="2"/>
                    </a:lnTo>
                    <a:lnTo>
                      <a:pt x="160" y="9"/>
                    </a:lnTo>
                    <a:lnTo>
                      <a:pt x="163" y="20"/>
                    </a:lnTo>
                    <a:lnTo>
                      <a:pt x="166" y="35"/>
                    </a:lnTo>
                    <a:lnTo>
                      <a:pt x="170" y="53"/>
                    </a:lnTo>
                    <a:lnTo>
                      <a:pt x="174" y="75"/>
                    </a:lnTo>
                    <a:lnTo>
                      <a:pt x="178" y="97"/>
                    </a:lnTo>
                    <a:lnTo>
                      <a:pt x="184" y="123"/>
                    </a:lnTo>
                    <a:lnTo>
                      <a:pt x="189" y="149"/>
                    </a:lnTo>
                    <a:lnTo>
                      <a:pt x="200" y="204"/>
                    </a:lnTo>
                    <a:lnTo>
                      <a:pt x="211" y="252"/>
                    </a:lnTo>
                    <a:lnTo>
                      <a:pt x="220" y="297"/>
                    </a:lnTo>
                    <a:lnTo>
                      <a:pt x="230" y="337"/>
                    </a:lnTo>
                    <a:lnTo>
                      <a:pt x="239" y="374"/>
                    </a:lnTo>
                    <a:lnTo>
                      <a:pt x="249" y="408"/>
                    </a:lnTo>
                    <a:lnTo>
                      <a:pt x="260" y="440"/>
                    </a:lnTo>
                    <a:lnTo>
                      <a:pt x="265" y="452"/>
                    </a:lnTo>
                    <a:lnTo>
                      <a:pt x="270" y="466"/>
                    </a:lnTo>
                    <a:lnTo>
                      <a:pt x="278" y="482"/>
                    </a:lnTo>
                    <a:lnTo>
                      <a:pt x="285" y="499"/>
                    </a:lnTo>
                    <a:lnTo>
                      <a:pt x="294" y="518"/>
                    </a:lnTo>
                    <a:lnTo>
                      <a:pt x="304" y="537"/>
                    </a:lnTo>
                    <a:lnTo>
                      <a:pt x="322" y="578"/>
                    </a:lnTo>
                    <a:lnTo>
                      <a:pt x="341" y="618"/>
                    </a:lnTo>
                    <a:lnTo>
                      <a:pt x="351" y="636"/>
                    </a:lnTo>
                    <a:lnTo>
                      <a:pt x="359" y="653"/>
                    </a:lnTo>
                    <a:lnTo>
                      <a:pt x="367" y="669"/>
                    </a:lnTo>
                    <a:lnTo>
                      <a:pt x="373" y="682"/>
                    </a:lnTo>
                    <a:lnTo>
                      <a:pt x="378" y="693"/>
                    </a:lnTo>
                    <a:lnTo>
                      <a:pt x="383" y="702"/>
                    </a:lnTo>
                    <a:lnTo>
                      <a:pt x="385" y="708"/>
                    </a:lnTo>
                    <a:lnTo>
                      <a:pt x="386" y="709"/>
                    </a:lnTo>
                    <a:lnTo>
                      <a:pt x="273" y="767"/>
                    </a:lnTo>
                    <a:lnTo>
                      <a:pt x="272" y="765"/>
                    </a:lnTo>
                    <a:lnTo>
                      <a:pt x="269" y="759"/>
                    </a:lnTo>
                    <a:lnTo>
                      <a:pt x="265" y="751"/>
                    </a:lnTo>
                    <a:lnTo>
                      <a:pt x="259" y="740"/>
                    </a:lnTo>
                    <a:lnTo>
                      <a:pt x="252" y="726"/>
                    </a:lnTo>
                    <a:lnTo>
                      <a:pt x="244" y="711"/>
                    </a:lnTo>
                    <a:lnTo>
                      <a:pt x="235" y="693"/>
                    </a:lnTo>
                    <a:lnTo>
                      <a:pt x="226" y="674"/>
                    </a:lnTo>
                    <a:lnTo>
                      <a:pt x="216" y="653"/>
                    </a:lnTo>
                    <a:lnTo>
                      <a:pt x="196" y="611"/>
                    </a:lnTo>
                    <a:lnTo>
                      <a:pt x="186" y="589"/>
                    </a:lnTo>
                    <a:lnTo>
                      <a:pt x="176" y="567"/>
                    </a:lnTo>
                    <a:lnTo>
                      <a:pt x="167" y="545"/>
                    </a:lnTo>
                    <a:lnTo>
                      <a:pt x="159" y="525"/>
                    </a:lnTo>
                    <a:lnTo>
                      <a:pt x="152" y="505"/>
                    </a:lnTo>
                    <a:lnTo>
                      <a:pt x="145" y="487"/>
                    </a:lnTo>
                    <a:lnTo>
                      <a:pt x="141" y="471"/>
                    </a:lnTo>
                    <a:lnTo>
                      <a:pt x="137" y="456"/>
                    </a:lnTo>
                    <a:lnTo>
                      <a:pt x="137" y="459"/>
                    </a:lnTo>
                    <a:lnTo>
                      <a:pt x="138" y="466"/>
                    </a:lnTo>
                    <a:lnTo>
                      <a:pt x="140" y="476"/>
                    </a:lnTo>
                    <a:lnTo>
                      <a:pt x="141" y="491"/>
                    </a:lnTo>
                    <a:lnTo>
                      <a:pt x="143" y="508"/>
                    </a:lnTo>
                    <a:lnTo>
                      <a:pt x="145" y="528"/>
                    </a:lnTo>
                    <a:lnTo>
                      <a:pt x="147" y="551"/>
                    </a:lnTo>
                    <a:lnTo>
                      <a:pt x="149" y="575"/>
                    </a:lnTo>
                    <a:lnTo>
                      <a:pt x="152" y="600"/>
                    </a:lnTo>
                    <a:lnTo>
                      <a:pt x="156" y="654"/>
                    </a:lnTo>
                    <a:lnTo>
                      <a:pt x="158" y="682"/>
                    </a:lnTo>
                    <a:lnTo>
                      <a:pt x="159" y="708"/>
                    </a:lnTo>
                    <a:lnTo>
                      <a:pt x="160" y="725"/>
                    </a:lnTo>
                    <a:lnTo>
                      <a:pt x="160" y="803"/>
                    </a:lnTo>
                    <a:lnTo>
                      <a:pt x="159" y="822"/>
                    </a:lnTo>
                    <a:lnTo>
                      <a:pt x="159" y="839"/>
                    </a:lnTo>
                    <a:lnTo>
                      <a:pt x="159" y="854"/>
                    </a:lnTo>
                    <a:lnTo>
                      <a:pt x="158" y="865"/>
                    </a:lnTo>
                    <a:lnTo>
                      <a:pt x="158" y="875"/>
                    </a:lnTo>
                    <a:lnTo>
                      <a:pt x="16" y="880"/>
                    </a:lnTo>
                    <a:lnTo>
                      <a:pt x="0" y="814"/>
                    </a:lnTo>
                    <a:lnTo>
                      <a:pt x="6" y="606"/>
                    </a:lnTo>
                    <a:lnTo>
                      <a:pt x="7" y="605"/>
                    </a:lnTo>
                    <a:lnTo>
                      <a:pt x="9" y="602"/>
                    </a:lnTo>
                    <a:lnTo>
                      <a:pt x="12" y="596"/>
                    </a:lnTo>
                    <a:lnTo>
                      <a:pt x="16" y="589"/>
                    </a:lnTo>
                    <a:lnTo>
                      <a:pt x="22" y="579"/>
                    </a:lnTo>
                    <a:lnTo>
                      <a:pt x="27" y="567"/>
                    </a:lnTo>
                    <a:lnTo>
                      <a:pt x="33" y="552"/>
                    </a:lnTo>
                    <a:lnTo>
                      <a:pt x="40" y="534"/>
                    </a:lnTo>
                    <a:lnTo>
                      <a:pt x="47" y="514"/>
                    </a:lnTo>
                    <a:lnTo>
                      <a:pt x="53" y="491"/>
                    </a:lnTo>
                    <a:lnTo>
                      <a:pt x="59" y="464"/>
                    </a:lnTo>
                    <a:lnTo>
                      <a:pt x="66" y="435"/>
                    </a:lnTo>
                    <a:lnTo>
                      <a:pt x="71" y="403"/>
                    </a:lnTo>
                    <a:lnTo>
                      <a:pt x="76" y="367"/>
                    </a:lnTo>
                    <a:lnTo>
                      <a:pt x="79" y="328"/>
                    </a:lnTo>
                    <a:lnTo>
                      <a:pt x="81" y="285"/>
                    </a:lnTo>
                    <a:lnTo>
                      <a:pt x="83" y="239"/>
                    </a:lnTo>
                    <a:lnTo>
                      <a:pt x="83" y="189"/>
                    </a:lnTo>
                    <a:lnTo>
                      <a:pt x="81" y="135"/>
                    </a:lnTo>
                    <a:lnTo>
                      <a:pt x="77" y="78"/>
                    </a:lnTo>
                    <a:lnTo>
                      <a:pt x="71" y="16"/>
                    </a:lnTo>
                    <a:lnTo>
                      <a:pt x="158" y="0"/>
                    </a:lnTo>
                    <a:close/>
                  </a:path>
                </a:pathLst>
              </a:cu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23"/>
              <p:cNvSpPr>
                <a:spLocks/>
              </p:cNvSpPr>
              <p:nvPr/>
            </p:nvSpPr>
            <p:spPr bwMode="auto">
              <a:xfrm>
                <a:off x="4675188" y="2763838"/>
                <a:ext cx="246063" cy="952500"/>
              </a:xfrm>
              <a:custGeom>
                <a:avLst/>
                <a:gdLst/>
                <a:ahLst/>
                <a:cxnLst>
                  <a:cxn ang="0">
                    <a:pos x="146" y="0"/>
                  </a:cxn>
                  <a:cxn ang="0">
                    <a:pos x="155" y="168"/>
                  </a:cxn>
                  <a:cxn ang="0">
                    <a:pos x="115" y="188"/>
                  </a:cxn>
                  <a:cxn ang="0">
                    <a:pos x="148" y="196"/>
                  </a:cxn>
                  <a:cxn ang="0">
                    <a:pos x="147" y="198"/>
                  </a:cxn>
                  <a:cxn ang="0">
                    <a:pos x="146" y="206"/>
                  </a:cxn>
                  <a:cxn ang="0">
                    <a:pos x="144" y="217"/>
                  </a:cxn>
                  <a:cxn ang="0">
                    <a:pos x="140" y="232"/>
                  </a:cxn>
                  <a:cxn ang="0">
                    <a:pos x="136" y="251"/>
                  </a:cxn>
                  <a:cxn ang="0">
                    <a:pos x="131" y="272"/>
                  </a:cxn>
                  <a:cxn ang="0">
                    <a:pos x="125" y="296"/>
                  </a:cxn>
                  <a:cxn ang="0">
                    <a:pos x="119" y="323"/>
                  </a:cxn>
                  <a:cxn ang="0">
                    <a:pos x="111" y="350"/>
                  </a:cxn>
                  <a:cxn ang="0">
                    <a:pos x="103" y="379"/>
                  </a:cxn>
                  <a:cxn ang="0">
                    <a:pos x="84" y="439"/>
                  </a:cxn>
                  <a:cxn ang="0">
                    <a:pos x="73" y="468"/>
                  </a:cxn>
                  <a:cxn ang="0">
                    <a:pos x="62" y="498"/>
                  </a:cxn>
                  <a:cxn ang="0">
                    <a:pos x="50" y="526"/>
                  </a:cxn>
                  <a:cxn ang="0">
                    <a:pos x="38" y="553"/>
                  </a:cxn>
                  <a:cxn ang="0">
                    <a:pos x="24" y="577"/>
                  </a:cxn>
                  <a:cxn ang="0">
                    <a:pos x="11" y="600"/>
                  </a:cxn>
                  <a:cxn ang="0">
                    <a:pos x="0" y="555"/>
                  </a:cxn>
                  <a:cxn ang="0">
                    <a:pos x="1" y="553"/>
                  </a:cxn>
                  <a:cxn ang="0">
                    <a:pos x="3" y="546"/>
                  </a:cxn>
                  <a:cxn ang="0">
                    <a:pos x="6" y="537"/>
                  </a:cxn>
                  <a:cxn ang="0">
                    <a:pos x="11" y="524"/>
                  </a:cxn>
                  <a:cxn ang="0">
                    <a:pos x="16" y="506"/>
                  </a:cxn>
                  <a:cxn ang="0">
                    <a:pos x="21" y="487"/>
                  </a:cxn>
                  <a:cxn ang="0">
                    <a:pos x="27" y="465"/>
                  </a:cxn>
                  <a:cxn ang="0">
                    <a:pos x="34" y="439"/>
                  </a:cxn>
                  <a:cxn ang="0">
                    <a:pos x="40" y="412"/>
                  </a:cxn>
                  <a:cxn ang="0">
                    <a:pos x="46" y="383"/>
                  </a:cxn>
                  <a:cxn ang="0">
                    <a:pos x="51" y="352"/>
                  </a:cxn>
                  <a:cxn ang="0">
                    <a:pos x="55" y="320"/>
                  </a:cxn>
                  <a:cxn ang="0">
                    <a:pos x="59" y="287"/>
                  </a:cxn>
                  <a:cxn ang="0">
                    <a:pos x="62" y="242"/>
                  </a:cxn>
                  <a:cxn ang="0">
                    <a:pos x="64" y="201"/>
                  </a:cxn>
                  <a:cxn ang="0">
                    <a:pos x="65" y="163"/>
                  </a:cxn>
                  <a:cxn ang="0">
                    <a:pos x="65" y="129"/>
                  </a:cxn>
                  <a:cxn ang="0">
                    <a:pos x="64" y="99"/>
                  </a:cxn>
                  <a:cxn ang="0">
                    <a:pos x="63" y="74"/>
                  </a:cxn>
                  <a:cxn ang="0">
                    <a:pos x="61" y="53"/>
                  </a:cxn>
                  <a:cxn ang="0">
                    <a:pos x="60" y="35"/>
                  </a:cxn>
                  <a:cxn ang="0">
                    <a:pos x="59" y="24"/>
                  </a:cxn>
                  <a:cxn ang="0">
                    <a:pos x="57" y="16"/>
                  </a:cxn>
                  <a:cxn ang="0">
                    <a:pos x="57" y="13"/>
                  </a:cxn>
                  <a:cxn ang="0">
                    <a:pos x="146" y="0"/>
                  </a:cxn>
                </a:cxnLst>
                <a:rect l="0" t="0" r="r" b="b"/>
                <a:pathLst>
                  <a:path w="155" h="600">
                    <a:moveTo>
                      <a:pt x="146" y="0"/>
                    </a:moveTo>
                    <a:lnTo>
                      <a:pt x="155" y="168"/>
                    </a:lnTo>
                    <a:lnTo>
                      <a:pt x="115" y="188"/>
                    </a:lnTo>
                    <a:lnTo>
                      <a:pt x="148" y="196"/>
                    </a:lnTo>
                    <a:lnTo>
                      <a:pt x="147" y="198"/>
                    </a:lnTo>
                    <a:lnTo>
                      <a:pt x="146" y="206"/>
                    </a:lnTo>
                    <a:lnTo>
                      <a:pt x="144" y="217"/>
                    </a:lnTo>
                    <a:lnTo>
                      <a:pt x="140" y="232"/>
                    </a:lnTo>
                    <a:lnTo>
                      <a:pt x="136" y="251"/>
                    </a:lnTo>
                    <a:lnTo>
                      <a:pt x="131" y="272"/>
                    </a:lnTo>
                    <a:lnTo>
                      <a:pt x="125" y="296"/>
                    </a:lnTo>
                    <a:lnTo>
                      <a:pt x="119" y="323"/>
                    </a:lnTo>
                    <a:lnTo>
                      <a:pt x="111" y="350"/>
                    </a:lnTo>
                    <a:lnTo>
                      <a:pt x="103" y="379"/>
                    </a:lnTo>
                    <a:lnTo>
                      <a:pt x="84" y="439"/>
                    </a:lnTo>
                    <a:lnTo>
                      <a:pt x="73" y="468"/>
                    </a:lnTo>
                    <a:lnTo>
                      <a:pt x="62" y="498"/>
                    </a:lnTo>
                    <a:lnTo>
                      <a:pt x="50" y="526"/>
                    </a:lnTo>
                    <a:lnTo>
                      <a:pt x="38" y="553"/>
                    </a:lnTo>
                    <a:lnTo>
                      <a:pt x="24" y="577"/>
                    </a:lnTo>
                    <a:lnTo>
                      <a:pt x="11" y="600"/>
                    </a:lnTo>
                    <a:lnTo>
                      <a:pt x="0" y="555"/>
                    </a:lnTo>
                    <a:lnTo>
                      <a:pt x="1" y="553"/>
                    </a:lnTo>
                    <a:lnTo>
                      <a:pt x="3" y="546"/>
                    </a:lnTo>
                    <a:lnTo>
                      <a:pt x="6" y="537"/>
                    </a:lnTo>
                    <a:lnTo>
                      <a:pt x="11" y="524"/>
                    </a:lnTo>
                    <a:lnTo>
                      <a:pt x="16" y="506"/>
                    </a:lnTo>
                    <a:lnTo>
                      <a:pt x="21" y="487"/>
                    </a:lnTo>
                    <a:lnTo>
                      <a:pt x="27" y="465"/>
                    </a:lnTo>
                    <a:lnTo>
                      <a:pt x="34" y="439"/>
                    </a:lnTo>
                    <a:lnTo>
                      <a:pt x="40" y="412"/>
                    </a:lnTo>
                    <a:lnTo>
                      <a:pt x="46" y="383"/>
                    </a:lnTo>
                    <a:lnTo>
                      <a:pt x="51" y="352"/>
                    </a:lnTo>
                    <a:lnTo>
                      <a:pt x="55" y="320"/>
                    </a:lnTo>
                    <a:lnTo>
                      <a:pt x="59" y="287"/>
                    </a:lnTo>
                    <a:lnTo>
                      <a:pt x="62" y="242"/>
                    </a:lnTo>
                    <a:lnTo>
                      <a:pt x="64" y="201"/>
                    </a:lnTo>
                    <a:lnTo>
                      <a:pt x="65" y="163"/>
                    </a:lnTo>
                    <a:lnTo>
                      <a:pt x="65" y="129"/>
                    </a:lnTo>
                    <a:lnTo>
                      <a:pt x="64" y="99"/>
                    </a:lnTo>
                    <a:lnTo>
                      <a:pt x="63" y="74"/>
                    </a:lnTo>
                    <a:lnTo>
                      <a:pt x="61" y="53"/>
                    </a:lnTo>
                    <a:lnTo>
                      <a:pt x="60" y="35"/>
                    </a:lnTo>
                    <a:lnTo>
                      <a:pt x="59" y="24"/>
                    </a:lnTo>
                    <a:lnTo>
                      <a:pt x="57" y="16"/>
                    </a:lnTo>
                    <a:lnTo>
                      <a:pt x="57" y="13"/>
                    </a:lnTo>
                    <a:lnTo>
                      <a:pt x="146" y="0"/>
                    </a:lnTo>
                    <a:close/>
                  </a:path>
                </a:pathLst>
              </a:custGeom>
              <a:solidFill>
                <a:srgbClr val="3C535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24"/>
              <p:cNvSpPr>
                <a:spLocks/>
              </p:cNvSpPr>
              <p:nvPr/>
            </p:nvSpPr>
            <p:spPr bwMode="auto">
              <a:xfrm>
                <a:off x="4249738" y="2824163"/>
                <a:ext cx="442913" cy="892175"/>
              </a:xfrm>
              <a:custGeom>
                <a:avLst/>
                <a:gdLst/>
                <a:ahLst/>
                <a:cxnLst>
                  <a:cxn ang="0">
                    <a:pos x="93" y="2"/>
                  </a:cxn>
                  <a:cxn ang="0">
                    <a:pos x="98" y="19"/>
                  </a:cxn>
                  <a:cxn ang="0">
                    <a:pos x="107" y="50"/>
                  </a:cxn>
                  <a:cxn ang="0">
                    <a:pos x="119" y="92"/>
                  </a:cxn>
                  <a:cxn ang="0">
                    <a:pos x="134" y="140"/>
                  </a:cxn>
                  <a:cxn ang="0">
                    <a:pos x="158" y="218"/>
                  </a:cxn>
                  <a:cxn ang="0">
                    <a:pos x="175" y="267"/>
                  </a:cxn>
                  <a:cxn ang="0">
                    <a:pos x="192" y="317"/>
                  </a:cxn>
                  <a:cxn ang="0">
                    <a:pos x="212" y="366"/>
                  </a:cxn>
                  <a:cxn ang="0">
                    <a:pos x="231" y="411"/>
                  </a:cxn>
                  <a:cxn ang="0">
                    <a:pos x="249" y="449"/>
                  </a:cxn>
                  <a:cxn ang="0">
                    <a:pos x="263" y="479"/>
                  </a:cxn>
                  <a:cxn ang="0">
                    <a:pos x="273" y="499"/>
                  </a:cxn>
                  <a:cxn ang="0">
                    <a:pos x="277" y="506"/>
                  </a:cxn>
                  <a:cxn ang="0">
                    <a:pos x="277" y="560"/>
                  </a:cxn>
                  <a:cxn ang="0">
                    <a:pos x="269" y="548"/>
                  </a:cxn>
                  <a:cxn ang="0">
                    <a:pos x="254" y="525"/>
                  </a:cxn>
                  <a:cxn ang="0">
                    <a:pos x="234" y="497"/>
                  </a:cxn>
                  <a:cxn ang="0">
                    <a:pos x="200" y="449"/>
                  </a:cxn>
                  <a:cxn ang="0">
                    <a:pos x="179" y="419"/>
                  </a:cxn>
                  <a:cxn ang="0">
                    <a:pos x="160" y="395"/>
                  </a:cxn>
                  <a:cxn ang="0">
                    <a:pos x="140" y="367"/>
                  </a:cxn>
                  <a:cxn ang="0">
                    <a:pos x="97" y="302"/>
                  </a:cxn>
                  <a:cxn ang="0">
                    <a:pos x="77" y="271"/>
                  </a:cxn>
                  <a:cxn ang="0">
                    <a:pos x="61" y="245"/>
                  </a:cxn>
                  <a:cxn ang="0">
                    <a:pos x="49" y="227"/>
                  </a:cxn>
                  <a:cxn ang="0">
                    <a:pos x="45" y="220"/>
                  </a:cxn>
                  <a:cxn ang="0">
                    <a:pos x="36" y="190"/>
                  </a:cxn>
                  <a:cxn ang="0">
                    <a:pos x="33" y="181"/>
                  </a:cxn>
                  <a:cxn ang="0">
                    <a:pos x="28" y="157"/>
                  </a:cxn>
                  <a:cxn ang="0">
                    <a:pos x="21" y="125"/>
                  </a:cxn>
                  <a:cxn ang="0">
                    <a:pos x="10" y="68"/>
                  </a:cxn>
                  <a:cxn ang="0">
                    <a:pos x="4" y="31"/>
                  </a:cxn>
                  <a:cxn ang="0">
                    <a:pos x="0" y="2"/>
                  </a:cxn>
                </a:cxnLst>
                <a:rect l="0" t="0" r="r" b="b"/>
                <a:pathLst>
                  <a:path w="279" h="562">
                    <a:moveTo>
                      <a:pt x="92" y="0"/>
                    </a:moveTo>
                    <a:lnTo>
                      <a:pt x="93" y="2"/>
                    </a:lnTo>
                    <a:lnTo>
                      <a:pt x="95" y="8"/>
                    </a:lnTo>
                    <a:lnTo>
                      <a:pt x="98" y="19"/>
                    </a:lnTo>
                    <a:lnTo>
                      <a:pt x="102" y="34"/>
                    </a:lnTo>
                    <a:lnTo>
                      <a:pt x="107" y="50"/>
                    </a:lnTo>
                    <a:lnTo>
                      <a:pt x="113" y="70"/>
                    </a:lnTo>
                    <a:lnTo>
                      <a:pt x="119" y="92"/>
                    </a:lnTo>
                    <a:lnTo>
                      <a:pt x="126" y="116"/>
                    </a:lnTo>
                    <a:lnTo>
                      <a:pt x="134" y="140"/>
                    </a:lnTo>
                    <a:lnTo>
                      <a:pt x="150" y="192"/>
                    </a:lnTo>
                    <a:lnTo>
                      <a:pt x="158" y="218"/>
                    </a:lnTo>
                    <a:lnTo>
                      <a:pt x="166" y="243"/>
                    </a:lnTo>
                    <a:lnTo>
                      <a:pt x="175" y="267"/>
                    </a:lnTo>
                    <a:lnTo>
                      <a:pt x="183" y="291"/>
                    </a:lnTo>
                    <a:lnTo>
                      <a:pt x="192" y="317"/>
                    </a:lnTo>
                    <a:lnTo>
                      <a:pt x="202" y="341"/>
                    </a:lnTo>
                    <a:lnTo>
                      <a:pt x="212" y="366"/>
                    </a:lnTo>
                    <a:lnTo>
                      <a:pt x="221" y="389"/>
                    </a:lnTo>
                    <a:lnTo>
                      <a:pt x="231" y="411"/>
                    </a:lnTo>
                    <a:lnTo>
                      <a:pt x="240" y="431"/>
                    </a:lnTo>
                    <a:lnTo>
                      <a:pt x="249" y="449"/>
                    </a:lnTo>
                    <a:lnTo>
                      <a:pt x="256" y="466"/>
                    </a:lnTo>
                    <a:lnTo>
                      <a:pt x="263" y="479"/>
                    </a:lnTo>
                    <a:lnTo>
                      <a:pt x="269" y="491"/>
                    </a:lnTo>
                    <a:lnTo>
                      <a:pt x="273" y="499"/>
                    </a:lnTo>
                    <a:lnTo>
                      <a:pt x="276" y="504"/>
                    </a:lnTo>
                    <a:lnTo>
                      <a:pt x="277" y="506"/>
                    </a:lnTo>
                    <a:lnTo>
                      <a:pt x="279" y="562"/>
                    </a:lnTo>
                    <a:lnTo>
                      <a:pt x="277" y="560"/>
                    </a:lnTo>
                    <a:lnTo>
                      <a:pt x="274" y="555"/>
                    </a:lnTo>
                    <a:lnTo>
                      <a:pt x="269" y="548"/>
                    </a:lnTo>
                    <a:lnTo>
                      <a:pt x="262" y="538"/>
                    </a:lnTo>
                    <a:lnTo>
                      <a:pt x="254" y="525"/>
                    </a:lnTo>
                    <a:lnTo>
                      <a:pt x="244" y="512"/>
                    </a:lnTo>
                    <a:lnTo>
                      <a:pt x="234" y="497"/>
                    </a:lnTo>
                    <a:lnTo>
                      <a:pt x="212" y="465"/>
                    </a:lnTo>
                    <a:lnTo>
                      <a:pt x="200" y="449"/>
                    </a:lnTo>
                    <a:lnTo>
                      <a:pt x="189" y="434"/>
                    </a:lnTo>
                    <a:lnTo>
                      <a:pt x="179" y="419"/>
                    </a:lnTo>
                    <a:lnTo>
                      <a:pt x="169" y="407"/>
                    </a:lnTo>
                    <a:lnTo>
                      <a:pt x="160" y="395"/>
                    </a:lnTo>
                    <a:lnTo>
                      <a:pt x="150" y="382"/>
                    </a:lnTo>
                    <a:lnTo>
                      <a:pt x="140" y="367"/>
                    </a:lnTo>
                    <a:lnTo>
                      <a:pt x="130" y="352"/>
                    </a:lnTo>
                    <a:lnTo>
                      <a:pt x="97" y="302"/>
                    </a:lnTo>
                    <a:lnTo>
                      <a:pt x="87" y="286"/>
                    </a:lnTo>
                    <a:lnTo>
                      <a:pt x="77" y="271"/>
                    </a:lnTo>
                    <a:lnTo>
                      <a:pt x="68" y="257"/>
                    </a:lnTo>
                    <a:lnTo>
                      <a:pt x="61" y="245"/>
                    </a:lnTo>
                    <a:lnTo>
                      <a:pt x="54" y="234"/>
                    </a:lnTo>
                    <a:lnTo>
                      <a:pt x="49" y="227"/>
                    </a:lnTo>
                    <a:lnTo>
                      <a:pt x="46" y="222"/>
                    </a:lnTo>
                    <a:lnTo>
                      <a:pt x="45" y="220"/>
                    </a:lnTo>
                    <a:lnTo>
                      <a:pt x="87" y="190"/>
                    </a:lnTo>
                    <a:lnTo>
                      <a:pt x="36" y="190"/>
                    </a:lnTo>
                    <a:lnTo>
                      <a:pt x="35" y="187"/>
                    </a:lnTo>
                    <a:lnTo>
                      <a:pt x="33" y="181"/>
                    </a:lnTo>
                    <a:lnTo>
                      <a:pt x="32" y="171"/>
                    </a:lnTo>
                    <a:lnTo>
                      <a:pt x="28" y="157"/>
                    </a:lnTo>
                    <a:lnTo>
                      <a:pt x="25" y="142"/>
                    </a:lnTo>
                    <a:lnTo>
                      <a:pt x="21" y="125"/>
                    </a:lnTo>
                    <a:lnTo>
                      <a:pt x="13" y="87"/>
                    </a:lnTo>
                    <a:lnTo>
                      <a:pt x="10" y="68"/>
                    </a:lnTo>
                    <a:lnTo>
                      <a:pt x="6" y="49"/>
                    </a:lnTo>
                    <a:lnTo>
                      <a:pt x="4" y="31"/>
                    </a:lnTo>
                    <a:lnTo>
                      <a:pt x="2" y="16"/>
                    </a:lnTo>
                    <a:lnTo>
                      <a:pt x="0" y="2"/>
                    </a:lnTo>
                    <a:lnTo>
                      <a:pt x="92" y="0"/>
                    </a:lnTo>
                    <a:close/>
                  </a:path>
                </a:pathLst>
              </a:custGeom>
              <a:solidFill>
                <a:srgbClr val="3C535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25"/>
              <p:cNvSpPr>
                <a:spLocks/>
              </p:cNvSpPr>
              <p:nvPr/>
            </p:nvSpPr>
            <p:spPr bwMode="auto">
              <a:xfrm>
                <a:off x="3967163" y="1524000"/>
                <a:ext cx="874713" cy="842963"/>
              </a:xfrm>
              <a:custGeom>
                <a:avLst/>
                <a:gdLst/>
                <a:ahLst/>
                <a:cxnLst>
                  <a:cxn ang="0">
                    <a:pos x="300" y="2"/>
                  </a:cxn>
                  <a:cxn ang="0">
                    <a:pos x="369" y="20"/>
                  </a:cxn>
                  <a:cxn ang="0">
                    <a:pos x="436" y="52"/>
                  </a:cxn>
                  <a:cxn ang="0">
                    <a:pos x="497" y="100"/>
                  </a:cxn>
                  <a:cxn ang="0">
                    <a:pos x="551" y="161"/>
                  </a:cxn>
                  <a:cxn ang="0">
                    <a:pos x="543" y="200"/>
                  </a:cxn>
                  <a:cxn ang="0">
                    <a:pos x="522" y="238"/>
                  </a:cxn>
                  <a:cxn ang="0">
                    <a:pos x="489" y="271"/>
                  </a:cxn>
                  <a:cxn ang="0">
                    <a:pos x="446" y="296"/>
                  </a:cxn>
                  <a:cxn ang="0">
                    <a:pos x="393" y="311"/>
                  </a:cxn>
                  <a:cxn ang="0">
                    <a:pos x="321" y="316"/>
                  </a:cxn>
                  <a:cxn ang="0">
                    <a:pos x="258" y="309"/>
                  </a:cxn>
                  <a:cxn ang="0">
                    <a:pos x="206" y="295"/>
                  </a:cxn>
                  <a:cxn ang="0">
                    <a:pos x="164" y="279"/>
                  </a:cxn>
                  <a:cxn ang="0">
                    <a:pos x="132" y="261"/>
                  </a:cxn>
                  <a:cxn ang="0">
                    <a:pos x="113" y="249"/>
                  </a:cxn>
                  <a:cxn ang="0">
                    <a:pos x="107" y="243"/>
                  </a:cxn>
                  <a:cxn ang="0">
                    <a:pos x="123" y="312"/>
                  </a:cxn>
                  <a:cxn ang="0">
                    <a:pos x="126" y="372"/>
                  </a:cxn>
                  <a:cxn ang="0">
                    <a:pos x="119" y="424"/>
                  </a:cxn>
                  <a:cxn ang="0">
                    <a:pos x="106" y="468"/>
                  </a:cxn>
                  <a:cxn ang="0">
                    <a:pos x="88" y="503"/>
                  </a:cxn>
                  <a:cxn ang="0">
                    <a:pos x="69" y="531"/>
                  </a:cxn>
                  <a:cxn ang="0">
                    <a:pos x="51" y="502"/>
                  </a:cxn>
                  <a:cxn ang="0">
                    <a:pos x="25" y="442"/>
                  </a:cxn>
                  <a:cxn ang="0">
                    <a:pos x="8" y="380"/>
                  </a:cxn>
                  <a:cxn ang="0">
                    <a:pos x="0" y="316"/>
                  </a:cxn>
                  <a:cxn ang="0">
                    <a:pos x="2" y="252"/>
                  </a:cxn>
                  <a:cxn ang="0">
                    <a:pos x="13" y="191"/>
                  </a:cxn>
                  <a:cxn ang="0">
                    <a:pos x="35" y="135"/>
                  </a:cxn>
                  <a:cxn ang="0">
                    <a:pos x="65" y="87"/>
                  </a:cxn>
                  <a:cxn ang="0">
                    <a:pos x="106" y="48"/>
                  </a:cxn>
                  <a:cxn ang="0">
                    <a:pos x="163" y="18"/>
                  </a:cxn>
                  <a:cxn ang="0">
                    <a:pos x="231" y="2"/>
                  </a:cxn>
                </a:cxnLst>
                <a:rect l="0" t="0" r="r" b="b"/>
                <a:pathLst>
                  <a:path w="551" h="531">
                    <a:moveTo>
                      <a:pt x="265" y="0"/>
                    </a:moveTo>
                    <a:lnTo>
                      <a:pt x="300" y="2"/>
                    </a:lnTo>
                    <a:lnTo>
                      <a:pt x="335" y="9"/>
                    </a:lnTo>
                    <a:lnTo>
                      <a:pt x="369" y="20"/>
                    </a:lnTo>
                    <a:lnTo>
                      <a:pt x="403" y="34"/>
                    </a:lnTo>
                    <a:lnTo>
                      <a:pt x="436" y="52"/>
                    </a:lnTo>
                    <a:lnTo>
                      <a:pt x="467" y="74"/>
                    </a:lnTo>
                    <a:lnTo>
                      <a:pt x="497" y="100"/>
                    </a:lnTo>
                    <a:lnTo>
                      <a:pt x="525" y="129"/>
                    </a:lnTo>
                    <a:lnTo>
                      <a:pt x="551" y="161"/>
                    </a:lnTo>
                    <a:lnTo>
                      <a:pt x="549" y="181"/>
                    </a:lnTo>
                    <a:lnTo>
                      <a:pt x="543" y="200"/>
                    </a:lnTo>
                    <a:lnTo>
                      <a:pt x="535" y="219"/>
                    </a:lnTo>
                    <a:lnTo>
                      <a:pt x="522" y="238"/>
                    </a:lnTo>
                    <a:lnTo>
                      <a:pt x="507" y="255"/>
                    </a:lnTo>
                    <a:lnTo>
                      <a:pt x="489" y="271"/>
                    </a:lnTo>
                    <a:lnTo>
                      <a:pt x="469" y="284"/>
                    </a:lnTo>
                    <a:lnTo>
                      <a:pt x="446" y="296"/>
                    </a:lnTo>
                    <a:lnTo>
                      <a:pt x="421" y="305"/>
                    </a:lnTo>
                    <a:lnTo>
                      <a:pt x="393" y="311"/>
                    </a:lnTo>
                    <a:lnTo>
                      <a:pt x="355" y="315"/>
                    </a:lnTo>
                    <a:lnTo>
                      <a:pt x="321" y="316"/>
                    </a:lnTo>
                    <a:lnTo>
                      <a:pt x="288" y="313"/>
                    </a:lnTo>
                    <a:lnTo>
                      <a:pt x="258" y="309"/>
                    </a:lnTo>
                    <a:lnTo>
                      <a:pt x="231" y="303"/>
                    </a:lnTo>
                    <a:lnTo>
                      <a:pt x="206" y="295"/>
                    </a:lnTo>
                    <a:lnTo>
                      <a:pt x="184" y="287"/>
                    </a:lnTo>
                    <a:lnTo>
                      <a:pt x="164" y="279"/>
                    </a:lnTo>
                    <a:lnTo>
                      <a:pt x="147" y="269"/>
                    </a:lnTo>
                    <a:lnTo>
                      <a:pt x="132" y="261"/>
                    </a:lnTo>
                    <a:lnTo>
                      <a:pt x="121" y="254"/>
                    </a:lnTo>
                    <a:lnTo>
                      <a:pt x="113" y="249"/>
                    </a:lnTo>
                    <a:lnTo>
                      <a:pt x="109" y="245"/>
                    </a:lnTo>
                    <a:lnTo>
                      <a:pt x="107" y="243"/>
                    </a:lnTo>
                    <a:lnTo>
                      <a:pt x="117" y="279"/>
                    </a:lnTo>
                    <a:lnTo>
                      <a:pt x="123" y="312"/>
                    </a:lnTo>
                    <a:lnTo>
                      <a:pt x="126" y="342"/>
                    </a:lnTo>
                    <a:lnTo>
                      <a:pt x="126" y="372"/>
                    </a:lnTo>
                    <a:lnTo>
                      <a:pt x="124" y="399"/>
                    </a:lnTo>
                    <a:lnTo>
                      <a:pt x="119" y="424"/>
                    </a:lnTo>
                    <a:lnTo>
                      <a:pt x="113" y="447"/>
                    </a:lnTo>
                    <a:lnTo>
                      <a:pt x="106" y="468"/>
                    </a:lnTo>
                    <a:lnTo>
                      <a:pt x="97" y="487"/>
                    </a:lnTo>
                    <a:lnTo>
                      <a:pt x="88" y="503"/>
                    </a:lnTo>
                    <a:lnTo>
                      <a:pt x="79" y="518"/>
                    </a:lnTo>
                    <a:lnTo>
                      <a:pt x="69" y="531"/>
                    </a:lnTo>
                    <a:lnTo>
                      <a:pt x="60" y="516"/>
                    </a:lnTo>
                    <a:lnTo>
                      <a:pt x="51" y="502"/>
                    </a:lnTo>
                    <a:lnTo>
                      <a:pt x="37" y="472"/>
                    </a:lnTo>
                    <a:lnTo>
                      <a:pt x="25" y="442"/>
                    </a:lnTo>
                    <a:lnTo>
                      <a:pt x="15" y="412"/>
                    </a:lnTo>
                    <a:lnTo>
                      <a:pt x="8" y="380"/>
                    </a:lnTo>
                    <a:lnTo>
                      <a:pt x="3" y="348"/>
                    </a:lnTo>
                    <a:lnTo>
                      <a:pt x="0" y="316"/>
                    </a:lnTo>
                    <a:lnTo>
                      <a:pt x="0" y="283"/>
                    </a:lnTo>
                    <a:lnTo>
                      <a:pt x="2" y="252"/>
                    </a:lnTo>
                    <a:lnTo>
                      <a:pt x="6" y="221"/>
                    </a:lnTo>
                    <a:lnTo>
                      <a:pt x="13" y="191"/>
                    </a:lnTo>
                    <a:lnTo>
                      <a:pt x="23" y="162"/>
                    </a:lnTo>
                    <a:lnTo>
                      <a:pt x="35" y="135"/>
                    </a:lnTo>
                    <a:lnTo>
                      <a:pt x="49" y="110"/>
                    </a:lnTo>
                    <a:lnTo>
                      <a:pt x="65" y="87"/>
                    </a:lnTo>
                    <a:lnTo>
                      <a:pt x="85" y="66"/>
                    </a:lnTo>
                    <a:lnTo>
                      <a:pt x="106" y="48"/>
                    </a:lnTo>
                    <a:lnTo>
                      <a:pt x="131" y="33"/>
                    </a:lnTo>
                    <a:lnTo>
                      <a:pt x="163" y="18"/>
                    </a:lnTo>
                    <a:lnTo>
                      <a:pt x="196" y="8"/>
                    </a:lnTo>
                    <a:lnTo>
                      <a:pt x="231" y="2"/>
                    </a:lnTo>
                    <a:lnTo>
                      <a:pt x="265"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26"/>
              <p:cNvSpPr>
                <a:spLocks/>
              </p:cNvSpPr>
              <p:nvPr/>
            </p:nvSpPr>
            <p:spPr bwMode="auto">
              <a:xfrm>
                <a:off x="4721226" y="3819525"/>
                <a:ext cx="26988" cy="26988"/>
              </a:xfrm>
              <a:custGeom>
                <a:avLst/>
                <a:gdLst/>
                <a:ahLst/>
                <a:cxnLst>
                  <a:cxn ang="0">
                    <a:pos x="9" y="0"/>
                  </a:cxn>
                  <a:cxn ang="0">
                    <a:pos x="13" y="2"/>
                  </a:cxn>
                  <a:cxn ang="0">
                    <a:pos x="15" y="3"/>
                  </a:cxn>
                  <a:cxn ang="0">
                    <a:pos x="17" y="6"/>
                  </a:cxn>
                  <a:cxn ang="0">
                    <a:pos x="17" y="11"/>
                  </a:cxn>
                  <a:cxn ang="0">
                    <a:pos x="13" y="15"/>
                  </a:cxn>
                  <a:cxn ang="0">
                    <a:pos x="9" y="17"/>
                  </a:cxn>
                  <a:cxn ang="0">
                    <a:pos x="4" y="15"/>
                  </a:cxn>
                  <a:cxn ang="0">
                    <a:pos x="2" y="13"/>
                  </a:cxn>
                  <a:cxn ang="0">
                    <a:pos x="0" y="8"/>
                  </a:cxn>
                  <a:cxn ang="0">
                    <a:pos x="2" y="3"/>
                  </a:cxn>
                  <a:cxn ang="0">
                    <a:pos x="4" y="2"/>
                  </a:cxn>
                  <a:cxn ang="0">
                    <a:pos x="9" y="0"/>
                  </a:cxn>
                </a:cxnLst>
                <a:rect l="0" t="0" r="r" b="b"/>
                <a:pathLst>
                  <a:path w="17" h="17">
                    <a:moveTo>
                      <a:pt x="9" y="0"/>
                    </a:moveTo>
                    <a:lnTo>
                      <a:pt x="13" y="2"/>
                    </a:lnTo>
                    <a:lnTo>
                      <a:pt x="15" y="3"/>
                    </a:lnTo>
                    <a:lnTo>
                      <a:pt x="17" y="6"/>
                    </a:lnTo>
                    <a:lnTo>
                      <a:pt x="17" y="11"/>
                    </a:lnTo>
                    <a:lnTo>
                      <a:pt x="13" y="15"/>
                    </a:lnTo>
                    <a:lnTo>
                      <a:pt x="9" y="17"/>
                    </a:lnTo>
                    <a:lnTo>
                      <a:pt x="4" y="15"/>
                    </a:lnTo>
                    <a:lnTo>
                      <a:pt x="2" y="13"/>
                    </a:lnTo>
                    <a:lnTo>
                      <a:pt x="0" y="8"/>
                    </a:lnTo>
                    <a:lnTo>
                      <a:pt x="2" y="3"/>
                    </a:lnTo>
                    <a:lnTo>
                      <a:pt x="4" y="2"/>
                    </a:lnTo>
                    <a:lnTo>
                      <a:pt x="9" y="0"/>
                    </a:lnTo>
                    <a:close/>
                  </a:path>
                </a:pathLst>
              </a:custGeom>
              <a:solidFill>
                <a:schemeClr val="tx1">
                  <a:lumMod val="95000"/>
                  <a:lumOff val="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27"/>
              <p:cNvSpPr>
                <a:spLocks/>
              </p:cNvSpPr>
              <p:nvPr/>
            </p:nvSpPr>
            <p:spPr bwMode="auto">
              <a:xfrm>
                <a:off x="4718051" y="3941763"/>
                <a:ext cx="25400" cy="26988"/>
              </a:xfrm>
              <a:custGeom>
                <a:avLst/>
                <a:gdLst/>
                <a:ahLst/>
                <a:cxnLst>
                  <a:cxn ang="0">
                    <a:pos x="7" y="0"/>
                  </a:cxn>
                  <a:cxn ang="0">
                    <a:pos x="12" y="2"/>
                  </a:cxn>
                  <a:cxn ang="0">
                    <a:pos x="15" y="4"/>
                  </a:cxn>
                  <a:cxn ang="0">
                    <a:pos x="16" y="8"/>
                  </a:cxn>
                  <a:cxn ang="0">
                    <a:pos x="15" y="13"/>
                  </a:cxn>
                  <a:cxn ang="0">
                    <a:pos x="12" y="15"/>
                  </a:cxn>
                  <a:cxn ang="0">
                    <a:pos x="7" y="17"/>
                  </a:cxn>
                  <a:cxn ang="0">
                    <a:pos x="3" y="15"/>
                  </a:cxn>
                  <a:cxn ang="0">
                    <a:pos x="1" y="13"/>
                  </a:cxn>
                  <a:cxn ang="0">
                    <a:pos x="0" y="8"/>
                  </a:cxn>
                  <a:cxn ang="0">
                    <a:pos x="0" y="5"/>
                  </a:cxn>
                  <a:cxn ang="0">
                    <a:pos x="2" y="3"/>
                  </a:cxn>
                  <a:cxn ang="0">
                    <a:pos x="4" y="1"/>
                  </a:cxn>
                  <a:cxn ang="0">
                    <a:pos x="7" y="0"/>
                  </a:cxn>
                </a:cxnLst>
                <a:rect l="0" t="0" r="r" b="b"/>
                <a:pathLst>
                  <a:path w="16" h="17">
                    <a:moveTo>
                      <a:pt x="7" y="0"/>
                    </a:moveTo>
                    <a:lnTo>
                      <a:pt x="12" y="2"/>
                    </a:lnTo>
                    <a:lnTo>
                      <a:pt x="15" y="4"/>
                    </a:lnTo>
                    <a:lnTo>
                      <a:pt x="16" y="8"/>
                    </a:lnTo>
                    <a:lnTo>
                      <a:pt x="15" y="13"/>
                    </a:lnTo>
                    <a:lnTo>
                      <a:pt x="12" y="15"/>
                    </a:lnTo>
                    <a:lnTo>
                      <a:pt x="7" y="17"/>
                    </a:lnTo>
                    <a:lnTo>
                      <a:pt x="3" y="15"/>
                    </a:lnTo>
                    <a:lnTo>
                      <a:pt x="1" y="13"/>
                    </a:lnTo>
                    <a:lnTo>
                      <a:pt x="0" y="8"/>
                    </a:lnTo>
                    <a:lnTo>
                      <a:pt x="0" y="5"/>
                    </a:lnTo>
                    <a:lnTo>
                      <a:pt x="2" y="3"/>
                    </a:lnTo>
                    <a:lnTo>
                      <a:pt x="4" y="1"/>
                    </a:lnTo>
                    <a:lnTo>
                      <a:pt x="7" y="0"/>
                    </a:lnTo>
                    <a:close/>
                  </a:path>
                </a:pathLst>
              </a:custGeom>
              <a:solidFill>
                <a:schemeClr val="tx1">
                  <a:lumMod val="95000"/>
                  <a:lumOff val="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28"/>
              <p:cNvSpPr>
                <a:spLocks noEditPoints="1"/>
              </p:cNvSpPr>
              <p:nvPr/>
            </p:nvSpPr>
            <p:spPr bwMode="auto">
              <a:xfrm>
                <a:off x="4864101" y="1873250"/>
                <a:ext cx="87313" cy="465138"/>
              </a:xfrm>
              <a:custGeom>
                <a:avLst/>
                <a:gdLst/>
                <a:ahLst/>
                <a:cxnLst>
                  <a:cxn ang="0">
                    <a:pos x="35" y="291"/>
                  </a:cxn>
                  <a:cxn ang="0">
                    <a:pos x="34" y="293"/>
                  </a:cxn>
                  <a:cxn ang="0">
                    <a:pos x="35" y="291"/>
                  </a:cxn>
                  <a:cxn ang="0">
                    <a:pos x="0" y="0"/>
                  </a:cxn>
                  <a:cxn ang="0">
                    <a:pos x="1" y="1"/>
                  </a:cxn>
                  <a:cxn ang="0">
                    <a:pos x="4" y="6"/>
                  </a:cxn>
                  <a:cxn ang="0">
                    <a:pos x="9" y="14"/>
                  </a:cxn>
                  <a:cxn ang="0">
                    <a:pos x="16" y="25"/>
                  </a:cxn>
                  <a:cxn ang="0">
                    <a:pos x="23" y="38"/>
                  </a:cxn>
                  <a:cxn ang="0">
                    <a:pos x="30" y="54"/>
                  </a:cxn>
                  <a:cxn ang="0">
                    <a:pos x="37" y="73"/>
                  </a:cxn>
                  <a:cxn ang="0">
                    <a:pos x="44" y="94"/>
                  </a:cxn>
                  <a:cxn ang="0">
                    <a:pos x="49" y="117"/>
                  </a:cxn>
                  <a:cxn ang="0">
                    <a:pos x="53" y="142"/>
                  </a:cxn>
                  <a:cxn ang="0">
                    <a:pos x="55" y="169"/>
                  </a:cxn>
                  <a:cxn ang="0">
                    <a:pos x="55" y="198"/>
                  </a:cxn>
                  <a:cxn ang="0">
                    <a:pos x="52" y="228"/>
                  </a:cxn>
                  <a:cxn ang="0">
                    <a:pos x="45" y="260"/>
                  </a:cxn>
                  <a:cxn ang="0">
                    <a:pos x="35" y="291"/>
                  </a:cxn>
                  <a:cxn ang="0">
                    <a:pos x="36" y="285"/>
                  </a:cxn>
                  <a:cxn ang="0">
                    <a:pos x="38" y="274"/>
                  </a:cxn>
                  <a:cxn ang="0">
                    <a:pos x="41" y="260"/>
                  </a:cxn>
                  <a:cxn ang="0">
                    <a:pos x="42" y="244"/>
                  </a:cxn>
                  <a:cxn ang="0">
                    <a:pos x="44" y="223"/>
                  </a:cxn>
                  <a:cxn ang="0">
                    <a:pos x="45" y="201"/>
                  </a:cxn>
                  <a:cxn ang="0">
                    <a:pos x="44" y="176"/>
                  </a:cxn>
                  <a:cxn ang="0">
                    <a:pos x="42" y="150"/>
                  </a:cxn>
                  <a:cxn ang="0">
                    <a:pos x="38" y="122"/>
                  </a:cxn>
                  <a:cxn ang="0">
                    <a:pos x="33" y="92"/>
                  </a:cxn>
                  <a:cxn ang="0">
                    <a:pos x="25" y="62"/>
                  </a:cxn>
                  <a:cxn ang="0">
                    <a:pos x="14" y="31"/>
                  </a:cxn>
                  <a:cxn ang="0">
                    <a:pos x="0" y="0"/>
                  </a:cxn>
                </a:cxnLst>
                <a:rect l="0" t="0" r="r" b="b"/>
                <a:pathLst>
                  <a:path w="55" h="293">
                    <a:moveTo>
                      <a:pt x="35" y="291"/>
                    </a:moveTo>
                    <a:lnTo>
                      <a:pt x="34" y="293"/>
                    </a:lnTo>
                    <a:lnTo>
                      <a:pt x="35" y="291"/>
                    </a:lnTo>
                    <a:close/>
                    <a:moveTo>
                      <a:pt x="0" y="0"/>
                    </a:moveTo>
                    <a:lnTo>
                      <a:pt x="1" y="1"/>
                    </a:lnTo>
                    <a:lnTo>
                      <a:pt x="4" y="6"/>
                    </a:lnTo>
                    <a:lnTo>
                      <a:pt x="9" y="14"/>
                    </a:lnTo>
                    <a:lnTo>
                      <a:pt x="16" y="25"/>
                    </a:lnTo>
                    <a:lnTo>
                      <a:pt x="23" y="38"/>
                    </a:lnTo>
                    <a:lnTo>
                      <a:pt x="30" y="54"/>
                    </a:lnTo>
                    <a:lnTo>
                      <a:pt x="37" y="73"/>
                    </a:lnTo>
                    <a:lnTo>
                      <a:pt x="44" y="94"/>
                    </a:lnTo>
                    <a:lnTo>
                      <a:pt x="49" y="117"/>
                    </a:lnTo>
                    <a:lnTo>
                      <a:pt x="53" y="142"/>
                    </a:lnTo>
                    <a:lnTo>
                      <a:pt x="55" y="169"/>
                    </a:lnTo>
                    <a:lnTo>
                      <a:pt x="55" y="198"/>
                    </a:lnTo>
                    <a:lnTo>
                      <a:pt x="52" y="228"/>
                    </a:lnTo>
                    <a:lnTo>
                      <a:pt x="45" y="260"/>
                    </a:lnTo>
                    <a:lnTo>
                      <a:pt x="35" y="291"/>
                    </a:lnTo>
                    <a:lnTo>
                      <a:pt x="36" y="285"/>
                    </a:lnTo>
                    <a:lnTo>
                      <a:pt x="38" y="274"/>
                    </a:lnTo>
                    <a:lnTo>
                      <a:pt x="41" y="260"/>
                    </a:lnTo>
                    <a:lnTo>
                      <a:pt x="42" y="244"/>
                    </a:lnTo>
                    <a:lnTo>
                      <a:pt x="44" y="223"/>
                    </a:lnTo>
                    <a:lnTo>
                      <a:pt x="45" y="201"/>
                    </a:lnTo>
                    <a:lnTo>
                      <a:pt x="44" y="176"/>
                    </a:lnTo>
                    <a:lnTo>
                      <a:pt x="42" y="150"/>
                    </a:lnTo>
                    <a:lnTo>
                      <a:pt x="38" y="122"/>
                    </a:lnTo>
                    <a:lnTo>
                      <a:pt x="33" y="92"/>
                    </a:lnTo>
                    <a:lnTo>
                      <a:pt x="25" y="62"/>
                    </a:lnTo>
                    <a:lnTo>
                      <a:pt x="14" y="31"/>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29"/>
              <p:cNvSpPr>
                <a:spLocks/>
              </p:cNvSpPr>
              <p:nvPr/>
            </p:nvSpPr>
            <p:spPr bwMode="auto">
              <a:xfrm>
                <a:off x="4332288" y="1682750"/>
                <a:ext cx="409575" cy="303213"/>
              </a:xfrm>
              <a:custGeom>
                <a:avLst/>
                <a:gdLst/>
                <a:ahLst/>
                <a:cxnLst>
                  <a:cxn ang="0">
                    <a:pos x="208" y="0"/>
                  </a:cxn>
                  <a:cxn ang="0">
                    <a:pos x="210" y="1"/>
                  </a:cxn>
                  <a:cxn ang="0">
                    <a:pos x="219" y="10"/>
                  </a:cxn>
                  <a:cxn ang="0">
                    <a:pos x="225" y="17"/>
                  </a:cxn>
                  <a:cxn ang="0">
                    <a:pos x="232" y="26"/>
                  </a:cxn>
                  <a:cxn ang="0">
                    <a:pos x="240" y="36"/>
                  </a:cxn>
                  <a:cxn ang="0">
                    <a:pos x="247" y="48"/>
                  </a:cxn>
                  <a:cxn ang="0">
                    <a:pos x="253" y="61"/>
                  </a:cxn>
                  <a:cxn ang="0">
                    <a:pos x="257" y="74"/>
                  </a:cxn>
                  <a:cxn ang="0">
                    <a:pos x="258" y="88"/>
                  </a:cxn>
                  <a:cxn ang="0">
                    <a:pos x="257" y="102"/>
                  </a:cxn>
                  <a:cxn ang="0">
                    <a:pos x="252" y="118"/>
                  </a:cxn>
                  <a:cxn ang="0">
                    <a:pos x="243" y="133"/>
                  </a:cxn>
                  <a:cxn ang="0">
                    <a:pos x="229" y="148"/>
                  </a:cxn>
                  <a:cxn ang="0">
                    <a:pos x="212" y="162"/>
                  </a:cxn>
                  <a:cxn ang="0">
                    <a:pos x="192" y="173"/>
                  </a:cxn>
                  <a:cxn ang="0">
                    <a:pos x="171" y="181"/>
                  </a:cxn>
                  <a:cxn ang="0">
                    <a:pos x="149" y="187"/>
                  </a:cxn>
                  <a:cxn ang="0">
                    <a:pos x="127" y="191"/>
                  </a:cxn>
                  <a:cxn ang="0">
                    <a:pos x="104" y="191"/>
                  </a:cxn>
                  <a:cxn ang="0">
                    <a:pos x="83" y="191"/>
                  </a:cxn>
                  <a:cxn ang="0">
                    <a:pos x="62" y="188"/>
                  </a:cxn>
                  <a:cxn ang="0">
                    <a:pos x="43" y="183"/>
                  </a:cxn>
                  <a:cxn ang="0">
                    <a:pos x="26" y="178"/>
                  </a:cxn>
                  <a:cxn ang="0">
                    <a:pos x="11" y="171"/>
                  </a:cxn>
                  <a:cxn ang="0">
                    <a:pos x="0" y="163"/>
                  </a:cxn>
                  <a:cxn ang="0">
                    <a:pos x="2" y="163"/>
                  </a:cxn>
                  <a:cxn ang="0">
                    <a:pos x="9" y="164"/>
                  </a:cxn>
                  <a:cxn ang="0">
                    <a:pos x="18" y="165"/>
                  </a:cxn>
                  <a:cxn ang="0">
                    <a:pos x="30" y="165"/>
                  </a:cxn>
                  <a:cxn ang="0">
                    <a:pos x="45" y="165"/>
                  </a:cxn>
                  <a:cxn ang="0">
                    <a:pos x="61" y="165"/>
                  </a:cxn>
                  <a:cxn ang="0">
                    <a:pos x="79" y="162"/>
                  </a:cxn>
                  <a:cxn ang="0">
                    <a:pos x="98" y="158"/>
                  </a:cxn>
                  <a:cxn ang="0">
                    <a:pos x="116" y="152"/>
                  </a:cxn>
                  <a:cxn ang="0">
                    <a:pos x="133" y="143"/>
                  </a:cxn>
                  <a:cxn ang="0">
                    <a:pos x="150" y="132"/>
                  </a:cxn>
                  <a:cxn ang="0">
                    <a:pos x="165" y="118"/>
                  </a:cxn>
                  <a:cxn ang="0">
                    <a:pos x="163" y="119"/>
                  </a:cxn>
                  <a:cxn ang="0">
                    <a:pos x="158" y="120"/>
                  </a:cxn>
                  <a:cxn ang="0">
                    <a:pos x="149" y="121"/>
                  </a:cxn>
                  <a:cxn ang="0">
                    <a:pos x="138" y="122"/>
                  </a:cxn>
                  <a:cxn ang="0">
                    <a:pos x="124" y="122"/>
                  </a:cxn>
                  <a:cxn ang="0">
                    <a:pos x="110" y="120"/>
                  </a:cxn>
                  <a:cxn ang="0">
                    <a:pos x="96" y="116"/>
                  </a:cxn>
                  <a:cxn ang="0">
                    <a:pos x="82" y="109"/>
                  </a:cxn>
                  <a:cxn ang="0">
                    <a:pos x="69" y="99"/>
                  </a:cxn>
                  <a:cxn ang="0">
                    <a:pos x="75" y="99"/>
                  </a:cxn>
                  <a:cxn ang="0">
                    <a:pos x="82" y="98"/>
                  </a:cxn>
                  <a:cxn ang="0">
                    <a:pos x="91" y="98"/>
                  </a:cxn>
                  <a:cxn ang="0">
                    <a:pos x="102" y="97"/>
                  </a:cxn>
                  <a:cxn ang="0">
                    <a:pos x="114" y="94"/>
                  </a:cxn>
                  <a:cxn ang="0">
                    <a:pos x="127" y="91"/>
                  </a:cxn>
                  <a:cxn ang="0">
                    <a:pos x="140" y="87"/>
                  </a:cxn>
                  <a:cxn ang="0">
                    <a:pos x="153" y="82"/>
                  </a:cxn>
                  <a:cxn ang="0">
                    <a:pos x="166" y="76"/>
                  </a:cxn>
                  <a:cxn ang="0">
                    <a:pos x="178" y="68"/>
                  </a:cxn>
                  <a:cxn ang="0">
                    <a:pos x="188" y="58"/>
                  </a:cxn>
                  <a:cxn ang="0">
                    <a:pos x="197" y="46"/>
                  </a:cxn>
                  <a:cxn ang="0">
                    <a:pos x="203" y="33"/>
                  </a:cxn>
                  <a:cxn ang="0">
                    <a:pos x="207" y="18"/>
                  </a:cxn>
                  <a:cxn ang="0">
                    <a:pos x="208" y="0"/>
                  </a:cxn>
                </a:cxnLst>
                <a:rect l="0" t="0" r="r" b="b"/>
                <a:pathLst>
                  <a:path w="258" h="191">
                    <a:moveTo>
                      <a:pt x="208" y="0"/>
                    </a:moveTo>
                    <a:lnTo>
                      <a:pt x="210" y="1"/>
                    </a:lnTo>
                    <a:lnTo>
                      <a:pt x="219" y="10"/>
                    </a:lnTo>
                    <a:lnTo>
                      <a:pt x="225" y="17"/>
                    </a:lnTo>
                    <a:lnTo>
                      <a:pt x="232" y="26"/>
                    </a:lnTo>
                    <a:lnTo>
                      <a:pt x="240" y="36"/>
                    </a:lnTo>
                    <a:lnTo>
                      <a:pt x="247" y="48"/>
                    </a:lnTo>
                    <a:lnTo>
                      <a:pt x="253" y="61"/>
                    </a:lnTo>
                    <a:lnTo>
                      <a:pt x="257" y="74"/>
                    </a:lnTo>
                    <a:lnTo>
                      <a:pt x="258" y="88"/>
                    </a:lnTo>
                    <a:lnTo>
                      <a:pt x="257" y="102"/>
                    </a:lnTo>
                    <a:lnTo>
                      <a:pt x="252" y="118"/>
                    </a:lnTo>
                    <a:lnTo>
                      <a:pt x="243" y="133"/>
                    </a:lnTo>
                    <a:lnTo>
                      <a:pt x="229" y="148"/>
                    </a:lnTo>
                    <a:lnTo>
                      <a:pt x="212" y="162"/>
                    </a:lnTo>
                    <a:lnTo>
                      <a:pt x="192" y="173"/>
                    </a:lnTo>
                    <a:lnTo>
                      <a:pt x="171" y="181"/>
                    </a:lnTo>
                    <a:lnTo>
                      <a:pt x="149" y="187"/>
                    </a:lnTo>
                    <a:lnTo>
                      <a:pt x="127" y="191"/>
                    </a:lnTo>
                    <a:lnTo>
                      <a:pt x="104" y="191"/>
                    </a:lnTo>
                    <a:lnTo>
                      <a:pt x="83" y="191"/>
                    </a:lnTo>
                    <a:lnTo>
                      <a:pt x="62" y="188"/>
                    </a:lnTo>
                    <a:lnTo>
                      <a:pt x="43" y="183"/>
                    </a:lnTo>
                    <a:lnTo>
                      <a:pt x="26" y="178"/>
                    </a:lnTo>
                    <a:lnTo>
                      <a:pt x="11" y="171"/>
                    </a:lnTo>
                    <a:lnTo>
                      <a:pt x="0" y="163"/>
                    </a:lnTo>
                    <a:lnTo>
                      <a:pt x="2" y="163"/>
                    </a:lnTo>
                    <a:lnTo>
                      <a:pt x="9" y="164"/>
                    </a:lnTo>
                    <a:lnTo>
                      <a:pt x="18" y="165"/>
                    </a:lnTo>
                    <a:lnTo>
                      <a:pt x="30" y="165"/>
                    </a:lnTo>
                    <a:lnTo>
                      <a:pt x="45" y="165"/>
                    </a:lnTo>
                    <a:lnTo>
                      <a:pt x="61" y="165"/>
                    </a:lnTo>
                    <a:lnTo>
                      <a:pt x="79" y="162"/>
                    </a:lnTo>
                    <a:lnTo>
                      <a:pt x="98" y="158"/>
                    </a:lnTo>
                    <a:lnTo>
                      <a:pt x="116" y="152"/>
                    </a:lnTo>
                    <a:lnTo>
                      <a:pt x="133" y="143"/>
                    </a:lnTo>
                    <a:lnTo>
                      <a:pt x="150" y="132"/>
                    </a:lnTo>
                    <a:lnTo>
                      <a:pt x="165" y="118"/>
                    </a:lnTo>
                    <a:lnTo>
                      <a:pt x="163" y="119"/>
                    </a:lnTo>
                    <a:lnTo>
                      <a:pt x="158" y="120"/>
                    </a:lnTo>
                    <a:lnTo>
                      <a:pt x="149" y="121"/>
                    </a:lnTo>
                    <a:lnTo>
                      <a:pt x="138" y="122"/>
                    </a:lnTo>
                    <a:lnTo>
                      <a:pt x="124" y="122"/>
                    </a:lnTo>
                    <a:lnTo>
                      <a:pt x="110" y="120"/>
                    </a:lnTo>
                    <a:lnTo>
                      <a:pt x="96" y="116"/>
                    </a:lnTo>
                    <a:lnTo>
                      <a:pt x="82" y="109"/>
                    </a:lnTo>
                    <a:lnTo>
                      <a:pt x="69" y="99"/>
                    </a:lnTo>
                    <a:lnTo>
                      <a:pt x="75" y="99"/>
                    </a:lnTo>
                    <a:lnTo>
                      <a:pt x="82" y="98"/>
                    </a:lnTo>
                    <a:lnTo>
                      <a:pt x="91" y="98"/>
                    </a:lnTo>
                    <a:lnTo>
                      <a:pt x="102" y="97"/>
                    </a:lnTo>
                    <a:lnTo>
                      <a:pt x="114" y="94"/>
                    </a:lnTo>
                    <a:lnTo>
                      <a:pt x="127" y="91"/>
                    </a:lnTo>
                    <a:lnTo>
                      <a:pt x="140" y="87"/>
                    </a:lnTo>
                    <a:lnTo>
                      <a:pt x="153" y="82"/>
                    </a:lnTo>
                    <a:lnTo>
                      <a:pt x="166" y="76"/>
                    </a:lnTo>
                    <a:lnTo>
                      <a:pt x="178" y="68"/>
                    </a:lnTo>
                    <a:lnTo>
                      <a:pt x="188" y="58"/>
                    </a:lnTo>
                    <a:lnTo>
                      <a:pt x="197" y="46"/>
                    </a:lnTo>
                    <a:lnTo>
                      <a:pt x="203" y="33"/>
                    </a:lnTo>
                    <a:lnTo>
                      <a:pt x="207" y="18"/>
                    </a:lnTo>
                    <a:lnTo>
                      <a:pt x="208" y="0"/>
                    </a:lnTo>
                    <a:close/>
                  </a:path>
                </a:pathLst>
              </a:custGeom>
              <a:solidFill>
                <a:srgbClr val="36363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5" name="Oval 124"/>
            <p:cNvSpPr/>
            <p:nvPr/>
          </p:nvSpPr>
          <p:spPr>
            <a:xfrm>
              <a:off x="4446428" y="5487640"/>
              <a:ext cx="2011680" cy="270141"/>
            </a:xfrm>
            <a:prstGeom prst="ellipse">
              <a:avLst/>
            </a:prstGeom>
            <a:gradFill flip="none" rotWithShape="1">
              <a:gsLst>
                <a:gs pos="0">
                  <a:schemeClr val="tx1">
                    <a:lumMod val="65000"/>
                    <a:lumOff val="35000"/>
                  </a:schemeClr>
                </a:gs>
                <a:gs pos="67000">
                  <a:schemeClr val="tx1">
                    <a:lumMod val="65000"/>
                    <a:lumOff val="35000"/>
                    <a:alpha val="0"/>
                  </a:scheme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grpSp>
    </p:spTree>
    <p:extLst>
      <p:ext uri="{BB962C8B-B14F-4D97-AF65-F5344CB8AC3E}">
        <p14:creationId xmlns:p14="http://schemas.microsoft.com/office/powerpoint/2010/main" val="9791076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hape 88"/>
          <p:cNvPicPr preferRelativeResize="0"/>
          <p:nvPr/>
        </p:nvPicPr>
        <p:blipFill rotWithShape="1">
          <a:blip r:embed="rId2">
            <a:alphaModFix/>
          </a:blip>
          <a:srcRect/>
          <a:stretch/>
        </p:blipFill>
        <p:spPr>
          <a:xfrm>
            <a:off x="6588224" y="-35057"/>
            <a:ext cx="2088232" cy="169553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Shape 85"/>
          <p:cNvSpPr txBox="1">
            <a:spLocks/>
          </p:cNvSpPr>
          <p:nvPr/>
        </p:nvSpPr>
        <p:spPr>
          <a:xfrm>
            <a:off x="1856159" y="884466"/>
            <a:ext cx="5760640" cy="3043157"/>
          </a:xfrm>
          <a:prstGeom prst="rect">
            <a:avLst/>
          </a:prstGeom>
          <a:noFill/>
          <a:ln>
            <a:noFill/>
          </a:ln>
        </p:spPr>
        <p:txBody>
          <a:bodyPr lIns="91425" tIns="91425" rIns="91425" bIns="91425" anchor="t" anchorCtr="0">
            <a:noAutofit/>
          </a:bodyPr>
          <a:lstStyle>
            <a:lvl1pPr marL="0" indent="0" algn="l" defTabSz="914400" rtl="0" eaLnBrk="1" latinLnBrk="1" hangingPunct="1">
              <a:spcBef>
                <a:spcPct val="20000"/>
              </a:spcBef>
              <a:buFont typeface="Arial" pitchFamily="34" charset="0"/>
              <a:buNone/>
              <a:defRPr sz="2000" kern="120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latinLnBrk="0">
              <a:buClr>
                <a:srgbClr val="FFFFFF"/>
              </a:buClr>
              <a:buSzPct val="25000"/>
            </a:pPr>
            <a:r>
              <a:rPr lang="en-US" sz="1600" dirty="0">
                <a:solidFill>
                  <a:schemeClr val="tx1"/>
                </a:solidFill>
                <a:sym typeface="Cousine"/>
              </a:rPr>
              <a:t>Problem statement:</a:t>
            </a:r>
          </a:p>
          <a:p>
            <a:pPr latinLnBrk="0">
              <a:buClr>
                <a:srgbClr val="FFFFFF"/>
              </a:buClr>
              <a:buSzPct val="25000"/>
            </a:pPr>
            <a:endParaRPr lang="en-US" sz="1600" dirty="0">
              <a:solidFill>
                <a:schemeClr val="tx1"/>
              </a:solidFill>
              <a:sym typeface="Cousine"/>
            </a:endParaRPr>
          </a:p>
          <a:p>
            <a:pPr latinLnBrk="0">
              <a:buClr>
                <a:srgbClr val="FFFFFF"/>
              </a:buClr>
              <a:buSzPct val="100000"/>
            </a:pPr>
            <a:r>
              <a:rPr lang="en-US" sz="1600" dirty="0">
                <a:solidFill>
                  <a:schemeClr val="tx1"/>
                </a:solidFill>
                <a:sym typeface="Cousine"/>
              </a:rPr>
              <a:t>Oil and gas industry- discovering, producing and </a:t>
            </a:r>
          </a:p>
          <a:p>
            <a:pPr latinLnBrk="0">
              <a:buClr>
                <a:srgbClr val="FFFFFF"/>
              </a:buClr>
              <a:buSzPct val="100000"/>
            </a:pPr>
            <a:r>
              <a:rPr lang="en-US" sz="1600" dirty="0">
                <a:solidFill>
                  <a:schemeClr val="tx1"/>
                </a:solidFill>
                <a:sym typeface="Cousine"/>
              </a:rPr>
              <a:t>transporting the natural gas. Throughout these </a:t>
            </a:r>
          </a:p>
          <a:p>
            <a:pPr latinLnBrk="0">
              <a:buClr>
                <a:srgbClr val="FFFFFF"/>
              </a:buClr>
              <a:buSzPct val="100000"/>
            </a:pPr>
            <a:r>
              <a:rPr lang="en-US" sz="1600" dirty="0">
                <a:solidFill>
                  <a:schemeClr val="tx1"/>
                </a:solidFill>
                <a:sym typeface="Cousine"/>
              </a:rPr>
              <a:t>processes, they face a real challenge with natural gas.</a:t>
            </a:r>
          </a:p>
          <a:p>
            <a:pPr latinLnBrk="0">
              <a:buClr>
                <a:srgbClr val="FFFFFF"/>
              </a:buClr>
              <a:buSzPct val="25000"/>
            </a:pPr>
            <a:endParaRPr lang="en-US" sz="1600" dirty="0">
              <a:solidFill>
                <a:schemeClr val="tx1"/>
              </a:solidFill>
              <a:sym typeface="Cousine"/>
            </a:endParaRPr>
          </a:p>
          <a:p>
            <a:pPr latinLnBrk="0">
              <a:buClr>
                <a:srgbClr val="FFFFFF"/>
              </a:buClr>
              <a:buSzPct val="100000"/>
            </a:pPr>
            <a:r>
              <a:rPr lang="en-US" sz="1600" dirty="0">
                <a:solidFill>
                  <a:schemeClr val="tx1"/>
                </a:solidFill>
                <a:sym typeface="Cousine"/>
              </a:rPr>
              <a:t>Natural gas is most often mixed with significant </a:t>
            </a:r>
          </a:p>
          <a:p>
            <a:pPr latinLnBrk="0">
              <a:buClr>
                <a:srgbClr val="FFFFFF"/>
              </a:buClr>
              <a:buSzPct val="100000"/>
            </a:pPr>
            <a:r>
              <a:rPr lang="en-US" sz="1600" dirty="0">
                <a:solidFill>
                  <a:schemeClr val="tx1"/>
                </a:solidFill>
                <a:sym typeface="Cousine"/>
              </a:rPr>
              <a:t>quantities of water and others unwanted solid particles.</a:t>
            </a:r>
          </a:p>
          <a:p>
            <a:pPr latinLnBrk="0">
              <a:buClr>
                <a:srgbClr val="FFFFFF"/>
              </a:buClr>
              <a:buSzPct val="100000"/>
            </a:pPr>
            <a:endParaRPr lang="en-US" sz="1600" dirty="0">
              <a:solidFill>
                <a:schemeClr val="tx1"/>
              </a:solidFill>
              <a:sym typeface="Cousine"/>
            </a:endParaRPr>
          </a:p>
          <a:p>
            <a:pPr latinLnBrk="0">
              <a:buClr>
                <a:srgbClr val="FFFFFF"/>
              </a:buClr>
              <a:buSzPct val="100000"/>
            </a:pPr>
            <a:r>
              <a:rPr lang="en-US" sz="1600" dirty="0">
                <a:solidFill>
                  <a:schemeClr val="tx1"/>
                </a:solidFill>
                <a:sym typeface="Cousine"/>
              </a:rPr>
              <a:t>These unwanted particles can cause many serious problems during expansion process of natural gas:</a:t>
            </a:r>
          </a:p>
          <a:p>
            <a:pPr latinLnBrk="0">
              <a:buClr>
                <a:srgbClr val="FFFFFF"/>
              </a:buClr>
              <a:buSzPct val="25000"/>
            </a:pPr>
            <a:r>
              <a:rPr lang="en-US" sz="1600" dirty="0">
                <a:solidFill>
                  <a:schemeClr val="tx1"/>
                </a:solidFill>
                <a:sym typeface="Cousine"/>
              </a:rPr>
              <a:t>corrosion, excessive pressure drop, hydrate, the decrease of its heating value and the reduction in gas transmission </a:t>
            </a:r>
          </a:p>
          <a:p>
            <a:pPr latinLnBrk="0">
              <a:buClr>
                <a:srgbClr val="FFFFFF"/>
              </a:buClr>
              <a:buSzPct val="25000"/>
            </a:pPr>
            <a:r>
              <a:rPr lang="en-US" sz="1600" dirty="0">
                <a:solidFill>
                  <a:schemeClr val="tx1"/>
                </a:solidFill>
                <a:sym typeface="Cousine"/>
              </a:rPr>
              <a:t>efficiency.</a:t>
            </a:r>
          </a:p>
          <a:p>
            <a:pPr latinLnBrk="0">
              <a:buClr>
                <a:srgbClr val="FFFFFF"/>
              </a:buClr>
              <a:buSzPct val="100000"/>
            </a:pPr>
            <a:endParaRPr lang="en-US" sz="1600" dirty="0">
              <a:solidFill>
                <a:schemeClr val="tx1"/>
              </a:solidFill>
              <a:sym typeface="Cousine"/>
            </a:endParaRPr>
          </a:p>
          <a:p>
            <a:pPr latinLnBrk="0">
              <a:buClr>
                <a:srgbClr val="FFFFFF"/>
              </a:buClr>
              <a:buSzPct val="25000"/>
            </a:pPr>
            <a:endParaRPr lang="en-US" sz="1600" dirty="0">
              <a:solidFill>
                <a:schemeClr val="tx1"/>
              </a:solidFill>
              <a:sym typeface="Cousine"/>
            </a:endParaRPr>
          </a:p>
          <a:p>
            <a:pPr latinLnBrk="0">
              <a:buClr>
                <a:srgbClr val="FFFFFF"/>
              </a:buClr>
              <a:buSzPct val="25000"/>
            </a:pPr>
            <a:endParaRPr lang="en-US" sz="1600" dirty="0">
              <a:solidFill>
                <a:schemeClr val="tx1"/>
              </a:solidFill>
              <a:sym typeface="Cousine"/>
            </a:endParaRPr>
          </a:p>
        </p:txBody>
      </p:sp>
      <p:sp>
        <p:nvSpPr>
          <p:cNvPr id="10" name="Title 2"/>
          <p:cNvSpPr txBox="1">
            <a:spLocks/>
          </p:cNvSpPr>
          <p:nvPr/>
        </p:nvSpPr>
        <p:spPr>
          <a:xfrm>
            <a:off x="1619672" y="0"/>
            <a:ext cx="7524328" cy="884466"/>
          </a:xfrm>
          <a:prstGeom prst="rect">
            <a:avLst/>
          </a:prstGeom>
        </p:spPr>
        <p:txBody>
          <a:bodyPr anchor="ctr"/>
          <a:lstStyle>
            <a:lvl1pPr algn="l" defTabSz="914400" rtl="0" eaLnBrk="1" latinLnBrk="1" hangingPunct="1">
              <a:spcBef>
                <a:spcPct val="0"/>
              </a:spcBef>
              <a:buNone/>
              <a:defRPr sz="3600" b="1" kern="1200">
                <a:solidFill>
                  <a:schemeClr val="tx1">
                    <a:lumMod val="75000"/>
                    <a:lumOff val="25000"/>
                  </a:schemeClr>
                </a:solidFill>
                <a:latin typeface="Arial" pitchFamily="34" charset="0"/>
                <a:ea typeface="+mj-ea"/>
                <a:cs typeface="Arial" pitchFamily="34" charset="0"/>
              </a:defRPr>
            </a:lvl1pPr>
          </a:lstStyle>
          <a:p>
            <a:r>
              <a:rPr lang="en-US" altLang="ko-KR" dirty="0" smtClean="0">
                <a:latin typeface="+mj-lt"/>
              </a:rPr>
              <a:t>Background</a:t>
            </a:r>
            <a:endParaRPr lang="ko-KR" altLang="en-US" dirty="0">
              <a:latin typeface="+mj-lt"/>
            </a:endParaRPr>
          </a:p>
        </p:txBody>
      </p:sp>
    </p:spTree>
    <p:extLst>
      <p:ext uri="{BB962C8B-B14F-4D97-AF65-F5344CB8AC3E}">
        <p14:creationId xmlns:p14="http://schemas.microsoft.com/office/powerpoint/2010/main" val="2284801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85"/>
          <p:cNvSpPr txBox="1">
            <a:spLocks/>
          </p:cNvSpPr>
          <p:nvPr/>
        </p:nvSpPr>
        <p:spPr>
          <a:xfrm>
            <a:off x="1835696" y="987574"/>
            <a:ext cx="5544616" cy="3043157"/>
          </a:xfrm>
          <a:prstGeom prst="rect">
            <a:avLst/>
          </a:prstGeom>
          <a:noFill/>
          <a:ln>
            <a:noFill/>
          </a:ln>
        </p:spPr>
        <p:txBody>
          <a:bodyPr lIns="91425" tIns="91425" rIns="91425" bIns="91425" anchor="t" anchorCtr="0">
            <a:noAutofit/>
          </a:bodyPr>
          <a:lstStyle>
            <a:lvl1pPr marL="0" indent="0" algn="l" defTabSz="914400" rtl="0" eaLnBrk="1" latinLnBrk="1" hangingPunct="1">
              <a:spcBef>
                <a:spcPct val="20000"/>
              </a:spcBef>
              <a:buFont typeface="Arial" pitchFamily="34" charset="0"/>
              <a:buNone/>
              <a:defRPr sz="2000" kern="120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latinLnBrk="0">
              <a:buClr>
                <a:srgbClr val="FFFFFF"/>
              </a:buClr>
              <a:buSzPct val="25000"/>
            </a:pPr>
            <a:r>
              <a:rPr lang="en-US" sz="1600" dirty="0">
                <a:solidFill>
                  <a:schemeClr val="tx1"/>
                </a:solidFill>
                <a:sym typeface="Cousine"/>
              </a:rPr>
              <a:t>Project description:</a:t>
            </a:r>
          </a:p>
          <a:p>
            <a:pPr latinLnBrk="0">
              <a:buClr>
                <a:srgbClr val="FFFFFF"/>
              </a:buClr>
              <a:buSzPct val="25000"/>
            </a:pPr>
            <a:endParaRPr lang="en-US" sz="1600" dirty="0">
              <a:solidFill>
                <a:schemeClr val="tx1"/>
              </a:solidFill>
              <a:sym typeface="Cousine"/>
            </a:endParaRPr>
          </a:p>
          <a:p>
            <a:pPr latinLnBrk="0">
              <a:buClr>
                <a:srgbClr val="FFFFFF"/>
              </a:buClr>
              <a:buSzPct val="100000"/>
            </a:pPr>
            <a:r>
              <a:rPr lang="en-US" sz="1600" dirty="0">
                <a:solidFill>
                  <a:schemeClr val="tx1"/>
                </a:solidFill>
                <a:sym typeface="Cousine"/>
              </a:rPr>
              <a:t>Supersonic </a:t>
            </a:r>
            <a:r>
              <a:rPr lang="en-US" sz="1600" dirty="0">
                <a:solidFill>
                  <a:schemeClr val="tx1"/>
                </a:solidFill>
                <a:sym typeface="Cousine"/>
              </a:rPr>
              <a:t>nozzle is a reliable technology for oil and gas industry for its compatibility and feasibility.</a:t>
            </a:r>
          </a:p>
          <a:p>
            <a:pPr latinLnBrk="0">
              <a:buClr>
                <a:srgbClr val="FFFFFF"/>
              </a:buClr>
              <a:buSzPct val="25000"/>
            </a:pPr>
            <a:endParaRPr lang="en-US" sz="1600" dirty="0">
              <a:solidFill>
                <a:schemeClr val="tx1"/>
              </a:solidFill>
              <a:sym typeface="Cousine"/>
            </a:endParaRPr>
          </a:p>
          <a:p>
            <a:pPr latinLnBrk="0">
              <a:buClr>
                <a:srgbClr val="FFFFFF"/>
              </a:buClr>
              <a:buSzPct val="100000"/>
            </a:pPr>
            <a:r>
              <a:rPr lang="en-US" sz="1600" dirty="0">
                <a:solidFill>
                  <a:schemeClr val="tx1"/>
                </a:solidFill>
                <a:sym typeface="Cousine"/>
              </a:rPr>
              <a:t>It is employed to overcome the deficit of the traditional method, related to gas dynamics, thermodynamics and fluid dynamics theories.</a:t>
            </a:r>
            <a:endParaRPr lang="en-US" sz="1600" dirty="0">
              <a:solidFill>
                <a:schemeClr val="tx1"/>
              </a:solidFill>
              <a:sym typeface="Cousine"/>
            </a:endParaRPr>
          </a:p>
          <a:p>
            <a:pPr latinLnBrk="0">
              <a:buClr>
                <a:srgbClr val="FFFFFF"/>
              </a:buClr>
              <a:buSzPct val="100000"/>
            </a:pPr>
            <a:endParaRPr lang="en-US" sz="1600" dirty="0">
              <a:solidFill>
                <a:schemeClr val="tx1"/>
              </a:solidFill>
              <a:sym typeface="Cousine"/>
            </a:endParaRPr>
          </a:p>
          <a:p>
            <a:pPr latinLnBrk="0">
              <a:buClr>
                <a:srgbClr val="FFFFFF"/>
              </a:buClr>
              <a:buSzPct val="100000"/>
            </a:pPr>
            <a:r>
              <a:rPr lang="en-US" sz="1600" dirty="0" smtClean="0">
                <a:solidFill>
                  <a:schemeClr val="tx1"/>
                </a:solidFill>
                <a:sym typeface="Cousine"/>
              </a:rPr>
              <a:t>The </a:t>
            </a:r>
            <a:r>
              <a:rPr lang="en-US" sz="1600" dirty="0">
                <a:solidFill>
                  <a:schemeClr val="tx1"/>
                </a:solidFill>
                <a:sym typeface="Cousine"/>
              </a:rPr>
              <a:t>studies and results showed positive impact on the separation technology due to: </a:t>
            </a:r>
          </a:p>
          <a:p>
            <a:pPr marL="342900" indent="-342900">
              <a:spcBef>
                <a:spcPts val="0"/>
              </a:spcBef>
              <a:buClr>
                <a:srgbClr val="FFFFFF"/>
              </a:buClr>
              <a:buSzPct val="100000"/>
              <a:buFont typeface="+mj-lt"/>
              <a:buAutoNum type="arabicPeriod"/>
            </a:pPr>
            <a:r>
              <a:rPr lang="en-US" sz="1600" dirty="0" smtClean="0">
                <a:solidFill>
                  <a:schemeClr val="tx1"/>
                </a:solidFill>
                <a:latin typeface="+mj-lt"/>
                <a:ea typeface="Cousine"/>
                <a:cs typeface="Cousine"/>
                <a:sym typeface="Cousine"/>
              </a:rPr>
              <a:t>	1-Simplicity </a:t>
            </a:r>
            <a:r>
              <a:rPr lang="en-US" sz="1600" dirty="0">
                <a:solidFill>
                  <a:schemeClr val="tx1"/>
                </a:solidFill>
                <a:latin typeface="+mj-lt"/>
                <a:ea typeface="Cousine"/>
                <a:cs typeface="Cousine"/>
                <a:sym typeface="Cousine"/>
              </a:rPr>
              <a:t>in designing</a:t>
            </a:r>
          </a:p>
          <a:p>
            <a:pPr marL="342900" indent="-342900">
              <a:spcBef>
                <a:spcPts val="0"/>
              </a:spcBef>
              <a:buClr>
                <a:srgbClr val="FFFFFF"/>
              </a:buClr>
              <a:buSzPct val="100000"/>
              <a:buFont typeface="+mj-lt"/>
              <a:buAutoNum type="arabicPeriod"/>
            </a:pPr>
            <a:r>
              <a:rPr lang="en-US" sz="1600" dirty="0" smtClean="0">
                <a:solidFill>
                  <a:schemeClr val="tx1"/>
                </a:solidFill>
                <a:latin typeface="+mj-lt"/>
                <a:ea typeface="Cousine"/>
                <a:cs typeface="Cousine"/>
                <a:sym typeface="Cousine"/>
              </a:rPr>
              <a:t>	2-Cost </a:t>
            </a:r>
            <a:r>
              <a:rPr lang="en-US" sz="1600" dirty="0">
                <a:solidFill>
                  <a:schemeClr val="tx1"/>
                </a:solidFill>
                <a:latin typeface="+mj-lt"/>
                <a:ea typeface="Cousine"/>
                <a:cs typeface="Cousine"/>
                <a:sym typeface="Cousine"/>
              </a:rPr>
              <a:t>effective in manufacturing</a:t>
            </a:r>
          </a:p>
          <a:p>
            <a:pPr marL="342900" indent="-342900">
              <a:spcBef>
                <a:spcPts val="0"/>
              </a:spcBef>
              <a:buClr>
                <a:srgbClr val="FFFFFF"/>
              </a:buClr>
              <a:buSzPct val="100000"/>
              <a:buFont typeface="+mj-lt"/>
              <a:buAutoNum type="arabicPeriod"/>
            </a:pPr>
            <a:r>
              <a:rPr lang="en-US" sz="1600" dirty="0" smtClean="0">
                <a:solidFill>
                  <a:schemeClr val="tx1"/>
                </a:solidFill>
                <a:latin typeface="+mj-lt"/>
                <a:ea typeface="Cousine"/>
                <a:cs typeface="Cousine"/>
                <a:sym typeface="Cousine"/>
              </a:rPr>
              <a:t>	3-Feasibility </a:t>
            </a:r>
            <a:r>
              <a:rPr lang="en-US" sz="1600" dirty="0">
                <a:solidFill>
                  <a:schemeClr val="tx1"/>
                </a:solidFill>
                <a:latin typeface="+mj-lt"/>
                <a:ea typeface="Cousine"/>
                <a:cs typeface="Cousine"/>
                <a:sym typeface="Cousine"/>
              </a:rPr>
              <a:t>in maintenance. </a:t>
            </a:r>
          </a:p>
          <a:p>
            <a:pPr marL="285750" indent="-285750">
              <a:spcBef>
                <a:spcPts val="0"/>
              </a:spcBef>
              <a:buClr>
                <a:srgbClr val="FFFFFF"/>
              </a:buClr>
              <a:buSzPct val="100000"/>
            </a:pPr>
            <a:endParaRPr lang="en-US" sz="1600" dirty="0">
              <a:solidFill>
                <a:schemeClr val="tx1"/>
              </a:solidFill>
              <a:latin typeface="+mj-lt"/>
              <a:ea typeface="Cousine"/>
              <a:cs typeface="Cousine"/>
              <a:sym typeface="Cousine"/>
            </a:endParaRPr>
          </a:p>
          <a:p>
            <a:pPr marL="285750" indent="-285750">
              <a:spcBef>
                <a:spcPts val="0"/>
              </a:spcBef>
              <a:buClr>
                <a:srgbClr val="FFFFFF"/>
              </a:buClr>
              <a:buSzPct val="100000"/>
              <a:buFont typeface="Noto Sans Symbols"/>
              <a:buNone/>
            </a:pPr>
            <a:endParaRPr lang="en-US" sz="1600" dirty="0" smtClean="0">
              <a:solidFill>
                <a:schemeClr val="tx1"/>
              </a:solidFill>
              <a:latin typeface="+mj-lt"/>
              <a:ea typeface="Cousine"/>
              <a:cs typeface="Cousine"/>
              <a:sym typeface="Cousine"/>
            </a:endParaRPr>
          </a:p>
          <a:p>
            <a:pPr>
              <a:spcBef>
                <a:spcPts val="0"/>
              </a:spcBef>
              <a:buClr>
                <a:srgbClr val="FFFFFF"/>
              </a:buClr>
              <a:buSzPct val="25000"/>
              <a:buFont typeface="Cousine"/>
              <a:buNone/>
            </a:pPr>
            <a:endParaRPr lang="en-US" sz="1600" b="1" dirty="0" smtClean="0">
              <a:solidFill>
                <a:schemeClr val="tx1"/>
              </a:solidFill>
              <a:latin typeface="+mj-lt"/>
              <a:ea typeface="Cousine"/>
              <a:cs typeface="Cousine"/>
              <a:sym typeface="Cousine"/>
            </a:endParaRPr>
          </a:p>
          <a:p>
            <a:pPr>
              <a:spcBef>
                <a:spcPts val="0"/>
              </a:spcBef>
              <a:buClr>
                <a:srgbClr val="FFFFFF"/>
              </a:buClr>
              <a:buSzPct val="25000"/>
              <a:buFont typeface="Cousine"/>
              <a:buNone/>
            </a:pPr>
            <a:endParaRPr lang="en-US" sz="1600" b="1" dirty="0">
              <a:solidFill>
                <a:schemeClr val="tx1"/>
              </a:solidFill>
              <a:latin typeface="+mj-lt"/>
              <a:ea typeface="Cousine"/>
              <a:cs typeface="Cousine"/>
              <a:sym typeface="Cousine"/>
            </a:endParaRPr>
          </a:p>
        </p:txBody>
      </p:sp>
      <p:sp>
        <p:nvSpPr>
          <p:cNvPr id="8" name="Title 2"/>
          <p:cNvSpPr txBox="1">
            <a:spLocks/>
          </p:cNvSpPr>
          <p:nvPr/>
        </p:nvSpPr>
        <p:spPr>
          <a:xfrm>
            <a:off x="1619672" y="0"/>
            <a:ext cx="7524328" cy="884466"/>
          </a:xfrm>
          <a:prstGeom prst="rect">
            <a:avLst/>
          </a:prstGeom>
        </p:spPr>
        <p:txBody>
          <a:bodyPr anchor="ctr"/>
          <a:lstStyle>
            <a:lvl1pPr algn="l" defTabSz="914400" rtl="0" eaLnBrk="1" latinLnBrk="1" hangingPunct="1">
              <a:spcBef>
                <a:spcPct val="0"/>
              </a:spcBef>
              <a:buNone/>
              <a:defRPr sz="3600" b="1" kern="1200">
                <a:solidFill>
                  <a:schemeClr val="tx1">
                    <a:lumMod val="75000"/>
                    <a:lumOff val="25000"/>
                  </a:schemeClr>
                </a:solidFill>
                <a:latin typeface="Arial" pitchFamily="34" charset="0"/>
                <a:ea typeface="+mj-ea"/>
                <a:cs typeface="Arial" pitchFamily="34" charset="0"/>
              </a:defRPr>
            </a:lvl1pPr>
          </a:lstStyle>
          <a:p>
            <a:r>
              <a:rPr lang="en-US" altLang="ko-KR" dirty="0" smtClean="0">
                <a:latin typeface="+mj-lt"/>
              </a:rPr>
              <a:t>Background</a:t>
            </a:r>
            <a:endParaRPr lang="ko-KR" altLang="en-US" dirty="0">
              <a:latin typeface="+mj-lt"/>
            </a:endParaRPr>
          </a:p>
        </p:txBody>
      </p:sp>
      <p:pic>
        <p:nvPicPr>
          <p:cNvPr id="9" name="Shape 97" descr="twister-supersonic-separator2.jpg"/>
          <p:cNvPicPr preferRelativeResize="0"/>
          <p:nvPr/>
        </p:nvPicPr>
        <p:blipFill rotWithShape="1">
          <a:blip r:embed="rId2">
            <a:alphaModFix/>
          </a:blip>
          <a:srcRect/>
          <a:stretch/>
        </p:blipFill>
        <p:spPr>
          <a:xfrm>
            <a:off x="6372200" y="0"/>
            <a:ext cx="2390964" cy="15636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84797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1619672" y="0"/>
            <a:ext cx="7524328" cy="884466"/>
          </a:xfrm>
          <a:prstGeom prst="rect">
            <a:avLst/>
          </a:prstGeom>
        </p:spPr>
        <p:txBody>
          <a:bodyPr anchor="ctr"/>
          <a:lstStyle>
            <a:lvl1pPr algn="l" defTabSz="914400" rtl="0" eaLnBrk="1" latinLnBrk="1" hangingPunct="1">
              <a:spcBef>
                <a:spcPct val="0"/>
              </a:spcBef>
              <a:buNone/>
              <a:defRPr sz="3600" b="1" kern="1200">
                <a:solidFill>
                  <a:schemeClr val="tx1">
                    <a:lumMod val="75000"/>
                    <a:lumOff val="25000"/>
                  </a:schemeClr>
                </a:solidFill>
                <a:latin typeface="Arial" pitchFamily="34" charset="0"/>
                <a:ea typeface="+mj-ea"/>
                <a:cs typeface="Arial" pitchFamily="34" charset="0"/>
              </a:defRPr>
            </a:lvl1pPr>
          </a:lstStyle>
          <a:p>
            <a:r>
              <a:rPr lang="en-US" altLang="ko-KR" dirty="0" smtClean="0">
                <a:latin typeface="+mj-lt"/>
              </a:rPr>
              <a:t>Background</a:t>
            </a:r>
            <a:endParaRPr lang="ko-KR" altLang="en-US" dirty="0">
              <a:latin typeface="+mj-lt"/>
            </a:endParaRPr>
          </a:p>
        </p:txBody>
      </p:sp>
      <p:sp>
        <p:nvSpPr>
          <p:cNvPr id="6" name="Shape 102"/>
          <p:cNvSpPr txBox="1"/>
          <p:nvPr/>
        </p:nvSpPr>
        <p:spPr>
          <a:xfrm>
            <a:off x="1475656" y="4020169"/>
            <a:ext cx="7330370" cy="10464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FFFFFF"/>
              </a:buClr>
              <a:buSzPct val="25000"/>
              <a:buFont typeface="Cousine"/>
              <a:buNone/>
            </a:pPr>
            <a:r>
              <a:rPr lang="en-US" sz="2400" b="0" i="0" u="none" strike="noStrike" cap="none" dirty="0">
                <a:solidFill>
                  <a:schemeClr val="tx1">
                    <a:lumMod val="75000"/>
                    <a:lumOff val="25000"/>
                  </a:schemeClr>
                </a:solidFill>
                <a:latin typeface="+mj-lt"/>
                <a:ea typeface="Cousine"/>
                <a:cs typeface="Cousine"/>
                <a:sym typeface="Cousine"/>
              </a:rPr>
              <a:t>Typical Supersonic Nozzle Separator </a:t>
            </a:r>
            <a:r>
              <a:rPr lang="en-US" sz="2400" b="0" i="0" u="none" strike="noStrike" cap="none" dirty="0" smtClean="0">
                <a:solidFill>
                  <a:schemeClr val="tx1">
                    <a:lumMod val="75000"/>
                    <a:lumOff val="25000"/>
                  </a:schemeClr>
                </a:solidFill>
                <a:latin typeface="+mj-lt"/>
                <a:ea typeface="Cousine"/>
                <a:cs typeface="Cousine"/>
                <a:sym typeface="Cousine"/>
              </a:rPr>
              <a:t>system </a:t>
            </a:r>
            <a:endParaRPr lang="en-US" sz="2400" b="0" i="0" u="none" strike="noStrike" cap="none" dirty="0">
              <a:solidFill>
                <a:schemeClr val="tx1">
                  <a:lumMod val="75000"/>
                  <a:lumOff val="25000"/>
                </a:schemeClr>
              </a:solidFill>
              <a:latin typeface="+mj-lt"/>
              <a:ea typeface="Cousine"/>
              <a:cs typeface="Cousine"/>
              <a:sym typeface="Cousine"/>
            </a:endParaRPr>
          </a:p>
        </p:txBody>
      </p:sp>
      <p:grpSp>
        <p:nvGrpSpPr>
          <p:cNvPr id="10" name="Shape 120"/>
          <p:cNvGrpSpPr/>
          <p:nvPr/>
        </p:nvGrpSpPr>
        <p:grpSpPr>
          <a:xfrm>
            <a:off x="1547664" y="987574"/>
            <a:ext cx="7200800" cy="3032595"/>
            <a:chOff x="744218" y="1064075"/>
            <a:chExt cx="7015213" cy="2888673"/>
          </a:xfrm>
        </p:grpSpPr>
        <p:sp>
          <p:nvSpPr>
            <p:cNvPr id="11" name="Shape 121"/>
            <p:cNvSpPr/>
            <p:nvPr/>
          </p:nvSpPr>
          <p:spPr>
            <a:xfrm>
              <a:off x="1361592" y="1665507"/>
              <a:ext cx="6099298" cy="2283299"/>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 name="Shape 122"/>
            <p:cNvSpPr/>
            <p:nvPr/>
          </p:nvSpPr>
          <p:spPr>
            <a:xfrm>
              <a:off x="7623181" y="1661600"/>
              <a:ext cx="136250" cy="2275725"/>
            </a:xfrm>
            <a:custGeom>
              <a:avLst/>
              <a:gdLst/>
              <a:ahLst/>
              <a:cxnLst/>
              <a:rect l="0" t="0" r="0" b="0"/>
              <a:pathLst>
                <a:path w="120000" h="120000" extrusionOk="0">
                  <a:moveTo>
                    <a:pt x="0" y="0"/>
                  </a:moveTo>
                  <a:lnTo>
                    <a:pt x="119999" y="0"/>
                  </a:lnTo>
                  <a:lnTo>
                    <a:pt x="119999" y="120000"/>
                  </a:lnTo>
                  <a:lnTo>
                    <a:pt x="0" y="120000"/>
                  </a:lnTo>
                </a:path>
              </a:pathLst>
            </a:custGeom>
            <a:ln>
              <a:headEnd type="none" w="med" len="med"/>
              <a:tailEnd type="none" w="med" len="med"/>
            </a:ln>
          </p:spPr>
          <p:style>
            <a:lnRef idx="2">
              <a:schemeClr val="dk1"/>
            </a:lnRef>
            <a:fillRef idx="1">
              <a:schemeClr val="lt1"/>
            </a:fillRef>
            <a:effectRef idx="0">
              <a:schemeClr val="dk1"/>
            </a:effectRef>
            <a:fontRef idx="minor">
              <a:schemeClr val="dk1"/>
            </a:fontRef>
          </p:style>
        </p:sp>
        <p:sp>
          <p:nvSpPr>
            <p:cNvPr id="13" name="Shape 123"/>
            <p:cNvSpPr/>
            <p:nvPr/>
          </p:nvSpPr>
          <p:spPr>
            <a:xfrm rot="-5400000">
              <a:off x="4334135" y="-1576458"/>
              <a:ext cx="123449" cy="6078916"/>
            </a:xfrm>
            <a:custGeom>
              <a:avLst/>
              <a:gdLst/>
              <a:ahLst/>
              <a:cxnLst/>
              <a:rect l="0" t="0" r="0" b="0"/>
              <a:pathLst>
                <a:path w="120000" h="120000" extrusionOk="0">
                  <a:moveTo>
                    <a:pt x="0" y="0"/>
                  </a:moveTo>
                  <a:lnTo>
                    <a:pt x="119999" y="0"/>
                  </a:lnTo>
                  <a:lnTo>
                    <a:pt x="119999" y="120000"/>
                  </a:lnTo>
                  <a:lnTo>
                    <a:pt x="0" y="120000"/>
                  </a:lnTo>
                </a:path>
              </a:pathLst>
            </a:custGeom>
            <a:ln>
              <a:headEnd type="none" w="med" len="med"/>
              <a:tailEnd type="none" w="med" len="med"/>
            </a:ln>
          </p:spPr>
          <p:style>
            <a:lnRef idx="2">
              <a:schemeClr val="dk1"/>
            </a:lnRef>
            <a:fillRef idx="1">
              <a:schemeClr val="lt1"/>
            </a:fillRef>
            <a:effectRef idx="0">
              <a:schemeClr val="dk1"/>
            </a:effectRef>
            <a:fontRef idx="minor">
              <a:schemeClr val="dk1"/>
            </a:fontRef>
          </p:style>
        </p:sp>
        <p:sp>
          <p:nvSpPr>
            <p:cNvPr id="14" name="Shape 124"/>
            <p:cNvSpPr/>
            <p:nvPr/>
          </p:nvSpPr>
          <p:spPr>
            <a:xfrm rot="-5400000">
              <a:off x="744218" y="1064075"/>
              <a:ext cx="1326898" cy="1326898"/>
            </a:xfrm>
            <a:prstGeom prst="arc">
              <a:avLst>
                <a:gd name="adj1" fmla="val 16200000"/>
                <a:gd name="adj2" fmla="val 0"/>
              </a:avLst>
            </a:prstGeom>
            <a:ln>
              <a:headEnd type="triangle" w="lg" len="lg"/>
              <a:tailEnd type="triangle" w="lg" len="lg"/>
            </a:ln>
          </p:spPr>
          <p:style>
            <a:lnRef idx="2">
              <a:schemeClr val="dk1"/>
            </a:lnRef>
            <a:fillRef idx="1">
              <a:schemeClr val="lt1"/>
            </a:fillRef>
            <a:effectRef idx="0">
              <a:schemeClr val="dk1"/>
            </a:effectRef>
            <a:fontRef idx="minor">
              <a:schemeClr val="dk1"/>
            </a:fontRef>
          </p:style>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15" name="Shape 125"/>
            <p:cNvCxnSpPr/>
            <p:nvPr/>
          </p:nvCxnSpPr>
          <p:spPr>
            <a:xfrm flipH="1">
              <a:off x="6922735" y="1661526"/>
              <a:ext cx="548699" cy="218998"/>
            </a:xfrm>
            <a:prstGeom prst="straightConnector1">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16" name="Shape 126"/>
            <p:cNvCxnSpPr/>
            <p:nvPr/>
          </p:nvCxnSpPr>
          <p:spPr>
            <a:xfrm>
              <a:off x="1021396" y="1669335"/>
              <a:ext cx="0" cy="2283299"/>
            </a:xfrm>
            <a:prstGeom prst="straightConnector1">
              <a:avLst/>
            </a:prstGeom>
            <a:ln>
              <a:headEnd type="triangle" w="lg" len="lg"/>
              <a:tailEnd type="triangle" w="lg" len="lg"/>
            </a:ln>
          </p:spPr>
          <p:style>
            <a:lnRef idx="2">
              <a:schemeClr val="dk1"/>
            </a:lnRef>
            <a:fillRef idx="1">
              <a:schemeClr val="lt1"/>
            </a:fillRef>
            <a:effectRef idx="0">
              <a:schemeClr val="dk1"/>
            </a:effectRef>
            <a:fontRef idx="minor">
              <a:schemeClr val="dk1"/>
            </a:fontRef>
          </p:style>
        </p:cxnSp>
        <p:cxnSp>
          <p:nvCxnSpPr>
            <p:cNvPr id="17" name="Shape 127"/>
            <p:cNvCxnSpPr/>
            <p:nvPr/>
          </p:nvCxnSpPr>
          <p:spPr>
            <a:xfrm flipH="1">
              <a:off x="1350875" y="3761350"/>
              <a:ext cx="529798" cy="191398"/>
            </a:xfrm>
            <a:prstGeom prst="straightConnector1">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18" name="Shape 128"/>
            <p:cNvCxnSpPr/>
            <p:nvPr/>
          </p:nvCxnSpPr>
          <p:spPr>
            <a:xfrm>
              <a:off x="6941635" y="3761350"/>
              <a:ext cx="529798" cy="191398"/>
            </a:xfrm>
            <a:prstGeom prst="straightConnector1">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cxnSp>
          <p:nvCxnSpPr>
            <p:cNvPr id="19" name="Shape 129"/>
            <p:cNvCxnSpPr/>
            <p:nvPr/>
          </p:nvCxnSpPr>
          <p:spPr>
            <a:xfrm>
              <a:off x="1350875" y="1661526"/>
              <a:ext cx="548699" cy="218998"/>
            </a:xfrm>
            <a:prstGeom prst="straightConnector1">
              <a:avLst/>
            </a:prstGeom>
            <a:ln>
              <a:headEnd type="none" w="med" len="med"/>
              <a:tailEnd type="none" w="med" len="med"/>
            </a:ln>
          </p:spPr>
          <p:style>
            <a:lnRef idx="2">
              <a:schemeClr val="dk1"/>
            </a:lnRef>
            <a:fillRef idx="1">
              <a:schemeClr val="lt1"/>
            </a:fillRef>
            <a:effectRef idx="0">
              <a:schemeClr val="dk1"/>
            </a:effectRef>
            <a:fontRef idx="minor">
              <a:schemeClr val="dk1"/>
            </a:fontRef>
          </p:style>
        </p:cxnSp>
      </p:grpSp>
      <p:pic>
        <p:nvPicPr>
          <p:cNvPr id="37" name="Shape 103"/>
          <p:cNvPicPr preferRelativeResize="0"/>
          <p:nvPr/>
        </p:nvPicPr>
        <p:blipFill rotWithShape="1">
          <a:blip r:embed="rId2">
            <a:alphaModFix/>
          </a:blip>
          <a:srcRect/>
          <a:stretch/>
        </p:blipFill>
        <p:spPr>
          <a:xfrm>
            <a:off x="2406124" y="2023736"/>
            <a:ext cx="5730875" cy="1917700"/>
          </a:xfrm>
          <a:prstGeom prst="rect">
            <a:avLst/>
          </a:prstGeom>
          <a:noFill/>
          <a:ln>
            <a:noFill/>
          </a:ln>
        </p:spPr>
      </p:pic>
      <p:cxnSp>
        <p:nvCxnSpPr>
          <p:cNvPr id="38" name="Shape 104"/>
          <p:cNvCxnSpPr/>
          <p:nvPr/>
        </p:nvCxnSpPr>
        <p:spPr>
          <a:xfrm>
            <a:off x="2477185" y="2735463"/>
            <a:ext cx="772287" cy="13741"/>
          </a:xfrm>
          <a:prstGeom prst="straightConnector1">
            <a:avLst/>
          </a:prstGeom>
          <a:noFill/>
          <a:ln w="38100" cap="flat" cmpd="sng">
            <a:solidFill>
              <a:schemeClr val="dk1"/>
            </a:solidFill>
            <a:prstDash val="solid"/>
            <a:round/>
            <a:headEnd type="none" w="med" len="med"/>
            <a:tailEnd type="triangle" w="lg" len="lg"/>
          </a:ln>
          <a:effectLst>
            <a:outerShdw blurRad="39999" dist="23000" dir="5400000" rotWithShape="0">
              <a:srgbClr val="000000">
                <a:alpha val="34901"/>
              </a:srgbClr>
            </a:outerShdw>
          </a:effectLst>
        </p:spPr>
      </p:cxnSp>
      <p:cxnSp>
        <p:nvCxnSpPr>
          <p:cNvPr id="39" name="Shape 105"/>
          <p:cNvCxnSpPr/>
          <p:nvPr/>
        </p:nvCxnSpPr>
        <p:spPr>
          <a:xfrm rot="10800000" flipH="1">
            <a:off x="7756127" y="2747345"/>
            <a:ext cx="494692" cy="1858"/>
          </a:xfrm>
          <a:prstGeom prst="straightConnector1">
            <a:avLst/>
          </a:prstGeom>
          <a:noFill/>
          <a:ln w="38100" cap="flat" cmpd="sng">
            <a:solidFill>
              <a:schemeClr val="dk1"/>
            </a:solidFill>
            <a:prstDash val="solid"/>
            <a:round/>
            <a:headEnd type="none" w="med" len="med"/>
            <a:tailEnd type="triangle" w="lg" len="lg"/>
          </a:ln>
          <a:effectLst>
            <a:outerShdw blurRad="39999" dist="23000" dir="5400000" rotWithShape="0">
              <a:srgbClr val="000000">
                <a:alpha val="34901"/>
              </a:srgbClr>
            </a:outerShdw>
          </a:effectLst>
        </p:spPr>
      </p:cxnSp>
      <p:cxnSp>
        <p:nvCxnSpPr>
          <p:cNvPr id="40" name="Shape 106"/>
          <p:cNvCxnSpPr/>
          <p:nvPr/>
        </p:nvCxnSpPr>
        <p:spPr>
          <a:xfrm rot="-5400000">
            <a:off x="4266235" y="2292816"/>
            <a:ext cx="289800" cy="271499"/>
          </a:xfrm>
          <a:prstGeom prst="curvedConnector3">
            <a:avLst>
              <a:gd name="adj1" fmla="val 50023"/>
            </a:avLst>
          </a:prstGeom>
          <a:noFill/>
          <a:ln w="25400" cap="flat" cmpd="sng">
            <a:solidFill>
              <a:schemeClr val="dk1"/>
            </a:solidFill>
            <a:prstDash val="solid"/>
            <a:round/>
            <a:headEnd type="none" w="med" len="med"/>
            <a:tailEnd type="triangle" w="lg" len="lg"/>
          </a:ln>
          <a:effectLst>
            <a:outerShdw blurRad="39999" dist="20000" dir="5400000" rotWithShape="0">
              <a:srgbClr val="000000">
                <a:alpha val="37647"/>
              </a:srgbClr>
            </a:outerShdw>
          </a:effectLst>
        </p:spPr>
      </p:cxnSp>
      <p:cxnSp>
        <p:nvCxnSpPr>
          <p:cNvPr id="41" name="Shape 107"/>
          <p:cNvCxnSpPr/>
          <p:nvPr/>
        </p:nvCxnSpPr>
        <p:spPr>
          <a:xfrm rot="10800000" flipH="1">
            <a:off x="4887012" y="2164441"/>
            <a:ext cx="507300" cy="490799"/>
          </a:xfrm>
          <a:prstGeom prst="curvedConnector3">
            <a:avLst>
              <a:gd name="adj1" fmla="val 32416"/>
            </a:avLst>
          </a:prstGeom>
          <a:noFill/>
          <a:ln w="25400" cap="flat" cmpd="sng">
            <a:solidFill>
              <a:schemeClr val="dk1"/>
            </a:solidFill>
            <a:prstDash val="solid"/>
            <a:round/>
            <a:headEnd type="none" w="med" len="med"/>
            <a:tailEnd type="triangle" w="lg" len="lg"/>
          </a:ln>
          <a:effectLst>
            <a:outerShdw blurRad="39999" dist="20000" dir="5400000" rotWithShape="0">
              <a:srgbClr val="000000">
                <a:alpha val="37647"/>
              </a:srgbClr>
            </a:outerShdw>
          </a:effectLst>
        </p:spPr>
      </p:cxnSp>
      <p:cxnSp>
        <p:nvCxnSpPr>
          <p:cNvPr id="42" name="Shape 108"/>
          <p:cNvCxnSpPr/>
          <p:nvPr/>
        </p:nvCxnSpPr>
        <p:spPr>
          <a:xfrm rot="-5400000">
            <a:off x="5889973" y="2376672"/>
            <a:ext cx="289800" cy="271499"/>
          </a:xfrm>
          <a:prstGeom prst="curvedConnector3">
            <a:avLst>
              <a:gd name="adj1" fmla="val 83372"/>
            </a:avLst>
          </a:prstGeom>
          <a:noFill/>
          <a:ln w="25400" cap="flat" cmpd="sng">
            <a:solidFill>
              <a:schemeClr val="dk1"/>
            </a:solidFill>
            <a:prstDash val="solid"/>
            <a:round/>
            <a:headEnd type="none" w="med" len="med"/>
            <a:tailEnd type="triangle" w="lg" len="lg"/>
          </a:ln>
          <a:effectLst>
            <a:outerShdw blurRad="39999" dist="20000" dir="5400000" rotWithShape="0">
              <a:srgbClr val="000000">
                <a:alpha val="37647"/>
              </a:srgbClr>
            </a:outerShdw>
          </a:effectLst>
        </p:spPr>
      </p:cxnSp>
      <p:cxnSp>
        <p:nvCxnSpPr>
          <p:cNvPr id="43" name="Shape 109"/>
          <p:cNvCxnSpPr/>
          <p:nvPr/>
        </p:nvCxnSpPr>
        <p:spPr>
          <a:xfrm rot="-5400000" flipH="1">
            <a:off x="4413184" y="2909540"/>
            <a:ext cx="410400" cy="181200"/>
          </a:xfrm>
          <a:prstGeom prst="curvedConnector3">
            <a:avLst>
              <a:gd name="adj1" fmla="val 50003"/>
            </a:avLst>
          </a:prstGeom>
          <a:noFill/>
          <a:ln w="25400" cap="flat" cmpd="sng">
            <a:solidFill>
              <a:schemeClr val="dk1"/>
            </a:solidFill>
            <a:prstDash val="solid"/>
            <a:round/>
            <a:headEnd type="none" w="med" len="med"/>
            <a:tailEnd type="triangle" w="lg" len="lg"/>
          </a:ln>
          <a:effectLst>
            <a:outerShdw blurRad="39999" dist="20000" dir="5400000" rotWithShape="0">
              <a:srgbClr val="000000">
                <a:alpha val="37647"/>
              </a:srgbClr>
            </a:outerShdw>
          </a:effectLst>
        </p:spPr>
      </p:cxnSp>
      <p:cxnSp>
        <p:nvCxnSpPr>
          <p:cNvPr id="44" name="Shape 110"/>
          <p:cNvCxnSpPr/>
          <p:nvPr/>
        </p:nvCxnSpPr>
        <p:spPr>
          <a:xfrm rot="-5400000" flipH="1">
            <a:off x="5238019" y="2904591"/>
            <a:ext cx="465000" cy="245700"/>
          </a:xfrm>
          <a:prstGeom prst="curvedConnector3">
            <a:avLst>
              <a:gd name="adj1" fmla="val 49988"/>
            </a:avLst>
          </a:prstGeom>
          <a:noFill/>
          <a:ln w="25400" cap="flat" cmpd="sng">
            <a:solidFill>
              <a:schemeClr val="dk1"/>
            </a:solidFill>
            <a:prstDash val="solid"/>
            <a:round/>
            <a:headEnd type="none" w="med" len="med"/>
            <a:tailEnd type="triangle" w="lg" len="lg"/>
          </a:ln>
          <a:effectLst>
            <a:outerShdw blurRad="39999" dist="20000" dir="5400000" rotWithShape="0">
              <a:srgbClr val="000000">
                <a:alpha val="37647"/>
              </a:srgbClr>
            </a:outerShdw>
          </a:effectLst>
        </p:spPr>
      </p:cxnSp>
      <p:sp>
        <p:nvSpPr>
          <p:cNvPr id="45" name="Shape 111"/>
          <p:cNvSpPr txBox="1"/>
          <p:nvPr/>
        </p:nvSpPr>
        <p:spPr>
          <a:xfrm>
            <a:off x="3932681" y="1867579"/>
            <a:ext cx="862736" cy="52321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Swirling </a:t>
            </a:r>
          </a:p>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Vanes</a:t>
            </a:r>
          </a:p>
        </p:txBody>
      </p:sp>
      <p:sp>
        <p:nvSpPr>
          <p:cNvPr id="46" name="Shape 112"/>
          <p:cNvSpPr txBox="1"/>
          <p:nvPr/>
        </p:nvSpPr>
        <p:spPr>
          <a:xfrm>
            <a:off x="2367501" y="2735463"/>
            <a:ext cx="881972"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Wet Gas</a:t>
            </a:r>
          </a:p>
        </p:txBody>
      </p:sp>
      <p:sp>
        <p:nvSpPr>
          <p:cNvPr id="47" name="Shape 113"/>
          <p:cNvSpPr txBox="1"/>
          <p:nvPr/>
        </p:nvSpPr>
        <p:spPr>
          <a:xfrm>
            <a:off x="5247821" y="1854819"/>
            <a:ext cx="732893"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Nozzle</a:t>
            </a:r>
          </a:p>
        </p:txBody>
      </p:sp>
      <p:sp>
        <p:nvSpPr>
          <p:cNvPr id="48" name="Shape 114"/>
          <p:cNvSpPr txBox="1"/>
          <p:nvPr/>
        </p:nvSpPr>
        <p:spPr>
          <a:xfrm>
            <a:off x="6084600" y="2083022"/>
            <a:ext cx="801822"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Diffuser</a:t>
            </a:r>
          </a:p>
        </p:txBody>
      </p:sp>
      <p:sp>
        <p:nvSpPr>
          <p:cNvPr id="49" name="Shape 116"/>
          <p:cNvSpPr txBox="1"/>
          <p:nvPr/>
        </p:nvSpPr>
        <p:spPr>
          <a:xfrm>
            <a:off x="4115450" y="3134746"/>
            <a:ext cx="761747" cy="52321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Central</a:t>
            </a:r>
          </a:p>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Body</a:t>
            </a:r>
          </a:p>
        </p:txBody>
      </p:sp>
      <p:sp>
        <p:nvSpPr>
          <p:cNvPr id="50" name="Shape 117"/>
          <p:cNvSpPr txBox="1"/>
          <p:nvPr/>
        </p:nvSpPr>
        <p:spPr>
          <a:xfrm>
            <a:off x="7640808" y="2219654"/>
            <a:ext cx="513282" cy="52321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dirty="0">
                <a:solidFill>
                  <a:srgbClr val="000000"/>
                </a:solidFill>
                <a:latin typeface="Arial"/>
                <a:ea typeface="Arial"/>
                <a:cs typeface="Arial"/>
                <a:sym typeface="Arial"/>
              </a:rPr>
              <a:t>Dry</a:t>
            </a:r>
          </a:p>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dirty="0">
                <a:solidFill>
                  <a:srgbClr val="000000"/>
                </a:solidFill>
                <a:latin typeface="Arial"/>
                <a:ea typeface="Arial"/>
                <a:cs typeface="Arial"/>
                <a:sym typeface="Arial"/>
              </a:rPr>
              <a:t>Gas</a:t>
            </a:r>
          </a:p>
        </p:txBody>
      </p:sp>
      <p:cxnSp>
        <p:nvCxnSpPr>
          <p:cNvPr id="51" name="Shape 118"/>
          <p:cNvCxnSpPr/>
          <p:nvPr/>
        </p:nvCxnSpPr>
        <p:spPr>
          <a:xfrm>
            <a:off x="6223246" y="3548568"/>
            <a:ext cx="10543" cy="199509"/>
          </a:xfrm>
          <a:prstGeom prst="straightConnector1">
            <a:avLst/>
          </a:prstGeom>
          <a:noFill/>
          <a:ln w="25400" cap="flat" cmpd="sng">
            <a:solidFill>
              <a:schemeClr val="dk1"/>
            </a:solidFill>
            <a:prstDash val="solid"/>
            <a:round/>
            <a:headEnd type="none" w="med" len="med"/>
            <a:tailEnd type="triangle" w="lg" len="lg"/>
          </a:ln>
          <a:effectLst>
            <a:outerShdw blurRad="39999" dist="20000" dir="5400000" rotWithShape="0">
              <a:srgbClr val="000000">
                <a:alpha val="37647"/>
              </a:srgbClr>
            </a:outerShdw>
          </a:effectLst>
        </p:spPr>
      </p:cxnSp>
      <p:sp>
        <p:nvSpPr>
          <p:cNvPr id="52" name="Shape 119"/>
          <p:cNvSpPr txBox="1"/>
          <p:nvPr/>
        </p:nvSpPr>
        <p:spPr>
          <a:xfrm>
            <a:off x="6272412" y="3568797"/>
            <a:ext cx="1544012"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Liquid + Slip Gas</a:t>
            </a:r>
          </a:p>
        </p:txBody>
      </p:sp>
    </p:spTree>
    <p:extLst>
      <p:ext uri="{BB962C8B-B14F-4D97-AF65-F5344CB8AC3E}">
        <p14:creationId xmlns:p14="http://schemas.microsoft.com/office/powerpoint/2010/main" val="595439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
          <p:cNvSpPr txBox="1">
            <a:spLocks/>
          </p:cNvSpPr>
          <p:nvPr/>
        </p:nvSpPr>
        <p:spPr>
          <a:xfrm>
            <a:off x="1619672" y="0"/>
            <a:ext cx="7524328" cy="884466"/>
          </a:xfrm>
          <a:prstGeom prst="rect">
            <a:avLst/>
          </a:prstGeom>
        </p:spPr>
        <p:txBody>
          <a:bodyPr anchor="ctr"/>
          <a:lstStyle>
            <a:lvl1pPr algn="l" defTabSz="914400" rtl="0" eaLnBrk="1" latinLnBrk="1" hangingPunct="1">
              <a:spcBef>
                <a:spcPct val="0"/>
              </a:spcBef>
              <a:buNone/>
              <a:defRPr sz="3600" b="1" kern="1200">
                <a:solidFill>
                  <a:schemeClr val="tx1">
                    <a:lumMod val="75000"/>
                    <a:lumOff val="25000"/>
                  </a:schemeClr>
                </a:solidFill>
                <a:latin typeface="Arial" pitchFamily="34" charset="0"/>
                <a:ea typeface="+mj-ea"/>
                <a:cs typeface="Arial" pitchFamily="34" charset="0"/>
              </a:defRPr>
            </a:lvl1pPr>
          </a:lstStyle>
          <a:p>
            <a:r>
              <a:rPr lang="en-US" altLang="ko-KR" sz="2800" dirty="0" smtClean="0">
                <a:latin typeface="+mj-lt"/>
              </a:rPr>
              <a:t>Design Specifications and Item Selection</a:t>
            </a:r>
            <a:endParaRPr lang="ko-KR" altLang="en-US" sz="2800" dirty="0">
              <a:latin typeface="+mj-lt"/>
            </a:endParaRPr>
          </a:p>
        </p:txBody>
      </p:sp>
      <p:sp>
        <p:nvSpPr>
          <p:cNvPr id="32" name="Shape 180"/>
          <p:cNvSpPr txBox="1">
            <a:spLocks/>
          </p:cNvSpPr>
          <p:nvPr/>
        </p:nvSpPr>
        <p:spPr>
          <a:xfrm>
            <a:off x="1745432" y="679403"/>
            <a:ext cx="7272808" cy="4456187"/>
          </a:xfrm>
          <a:prstGeom prst="rect">
            <a:avLst/>
          </a:prstGeom>
        </p:spPr>
        <p:txBody>
          <a:bodyPr lIns="121900" tIns="121900" rIns="121900" bIns="121900" anchor="t" anchorCtr="0">
            <a:noAutofit/>
          </a:bodyPr>
          <a:lstStyle>
            <a:lvl1pPr marL="0" indent="0" algn="l" defTabSz="914400" rtl="0" eaLnBrk="1" latinLnBrk="1" hangingPunct="1">
              <a:spcBef>
                <a:spcPct val="20000"/>
              </a:spcBef>
              <a:buFont typeface="Arial" pitchFamily="34" charset="0"/>
              <a:buNone/>
              <a:defRPr sz="2000" kern="120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spcBef>
                <a:spcPts val="0"/>
              </a:spcBef>
              <a:buClr>
                <a:schemeClr val="dk1"/>
              </a:buClr>
              <a:buSzPct val="61111"/>
              <a:buFont typeface="Arial"/>
              <a:buNone/>
            </a:pPr>
            <a:r>
              <a:rPr lang="en-US" sz="1800" dirty="0" smtClean="0">
                <a:solidFill>
                  <a:schemeClr val="dk1"/>
                </a:solidFill>
                <a:latin typeface="+mj-lt"/>
              </a:rPr>
              <a:t>Our system will be consist of two subsystems:</a:t>
            </a:r>
          </a:p>
          <a:p>
            <a:pPr marL="342900" indent="-342900" algn="just">
              <a:lnSpc>
                <a:spcPct val="150000"/>
              </a:lnSpc>
              <a:spcBef>
                <a:spcPts val="0"/>
              </a:spcBef>
              <a:buClr>
                <a:schemeClr val="dk1"/>
              </a:buClr>
              <a:buSzPct val="61111"/>
              <a:buFont typeface="+mj-lt"/>
              <a:buAutoNum type="arabicPeriod"/>
            </a:pPr>
            <a:r>
              <a:rPr lang="en-US" sz="1600" dirty="0" smtClean="0">
                <a:solidFill>
                  <a:schemeClr val="dk1"/>
                </a:solidFill>
                <a:latin typeface="+mj-lt"/>
              </a:rPr>
              <a:t>Supersonic nozzle separator system which consists of </a:t>
            </a:r>
            <a:r>
              <a:rPr lang="en-US" sz="1600" dirty="0" smtClean="0">
                <a:solidFill>
                  <a:schemeClr val="dk1"/>
                </a:solidFill>
                <a:latin typeface="+mj-lt"/>
              </a:rPr>
              <a:t>( </a:t>
            </a:r>
            <a:r>
              <a:rPr lang="en-US" sz="1600" dirty="0" smtClean="0">
                <a:solidFill>
                  <a:schemeClr val="dk1"/>
                </a:solidFill>
                <a:latin typeface="+mj-lt"/>
              </a:rPr>
              <a:t>Nozzle, separator, and diffuser).</a:t>
            </a:r>
          </a:p>
          <a:p>
            <a:pPr marL="342900" indent="-342900" algn="just">
              <a:lnSpc>
                <a:spcPct val="150000"/>
              </a:lnSpc>
              <a:spcBef>
                <a:spcPts val="0"/>
              </a:spcBef>
              <a:buClr>
                <a:schemeClr val="dk1"/>
              </a:buClr>
              <a:buSzPct val="61111"/>
              <a:buFont typeface="+mj-lt"/>
              <a:buAutoNum type="arabicPeriod"/>
            </a:pPr>
            <a:r>
              <a:rPr lang="en-US" sz="1600" dirty="0" smtClean="0">
                <a:solidFill>
                  <a:schemeClr val="dk1"/>
                </a:solidFill>
                <a:latin typeface="+mj-lt"/>
              </a:rPr>
              <a:t>Test stand system </a:t>
            </a:r>
            <a:r>
              <a:rPr lang="en-US" sz="1600" dirty="0" smtClean="0">
                <a:solidFill>
                  <a:schemeClr val="dk1"/>
                </a:solidFill>
                <a:latin typeface="+mj-lt"/>
              </a:rPr>
              <a:t>which consists of </a:t>
            </a:r>
            <a:endParaRPr lang="en-US" sz="1600" dirty="0" smtClean="0">
              <a:solidFill>
                <a:schemeClr val="dk1"/>
              </a:solidFill>
              <a:latin typeface="+mj-lt"/>
            </a:endParaRPr>
          </a:p>
          <a:p>
            <a:pPr algn="just">
              <a:lnSpc>
                <a:spcPct val="150000"/>
              </a:lnSpc>
              <a:spcBef>
                <a:spcPts val="0"/>
              </a:spcBef>
              <a:buClr>
                <a:schemeClr val="dk1"/>
              </a:buClr>
              <a:buSzPct val="61111"/>
            </a:pPr>
            <a:r>
              <a:rPr lang="en-US" sz="1600" dirty="0" smtClean="0">
                <a:solidFill>
                  <a:schemeClr val="dk1"/>
                </a:solidFill>
                <a:latin typeface="+mj-lt"/>
              </a:rPr>
              <a:t>( 220V Air compressor, pressurized tank, pipes, pressure gauge, </a:t>
            </a:r>
          </a:p>
          <a:p>
            <a:pPr algn="just">
              <a:lnSpc>
                <a:spcPct val="150000"/>
              </a:lnSpc>
              <a:spcBef>
                <a:spcPts val="0"/>
              </a:spcBef>
              <a:buClr>
                <a:schemeClr val="dk1"/>
              </a:buClr>
              <a:buSzPct val="61111"/>
            </a:pPr>
            <a:r>
              <a:rPr lang="en-US" sz="1600" dirty="0" smtClean="0">
                <a:solidFill>
                  <a:schemeClr val="dk1"/>
                </a:solidFill>
                <a:latin typeface="+mj-lt"/>
              </a:rPr>
              <a:t>     ball valves, tees, elbow, check valve and water drop let separator).</a:t>
            </a:r>
          </a:p>
          <a:p>
            <a:pPr>
              <a:spcBef>
                <a:spcPts val="0"/>
              </a:spcBef>
            </a:pPr>
            <a:endParaRPr lang="en-US" dirty="0">
              <a:solidFill>
                <a:srgbClr val="000000"/>
              </a:solidFill>
            </a:endParaRPr>
          </a:p>
        </p:txBody>
      </p:sp>
      <p:pic>
        <p:nvPicPr>
          <p:cNvPr id="33" name="Shape 181"/>
          <p:cNvPicPr preferRelativeResize="0"/>
          <p:nvPr/>
        </p:nvPicPr>
        <p:blipFill>
          <a:blip r:embed="rId2">
            <a:alphaModFix/>
          </a:blip>
          <a:stretch>
            <a:fillRect/>
          </a:stretch>
        </p:blipFill>
        <p:spPr>
          <a:xfrm>
            <a:off x="1547664" y="3118020"/>
            <a:ext cx="3094064" cy="1869496"/>
          </a:xfrm>
          <a:prstGeom prst="rect">
            <a:avLst/>
          </a:prstGeom>
          <a:noFill/>
          <a:ln>
            <a:noFill/>
          </a:ln>
        </p:spPr>
      </p:pic>
      <p:pic>
        <p:nvPicPr>
          <p:cNvPr id="34" name="Shape 182"/>
          <p:cNvPicPr preferRelativeResize="0"/>
          <p:nvPr/>
        </p:nvPicPr>
        <p:blipFill>
          <a:blip r:embed="rId3">
            <a:alphaModFix/>
          </a:blip>
          <a:stretch>
            <a:fillRect/>
          </a:stretch>
        </p:blipFill>
        <p:spPr>
          <a:xfrm>
            <a:off x="5899144" y="3058997"/>
            <a:ext cx="1852067" cy="1987541"/>
          </a:xfrm>
          <a:prstGeom prst="rect">
            <a:avLst/>
          </a:prstGeom>
          <a:noFill/>
          <a:ln>
            <a:noFill/>
          </a:ln>
        </p:spPr>
      </p:pic>
    </p:spTree>
    <p:extLst>
      <p:ext uri="{BB962C8B-B14F-4D97-AF65-F5344CB8AC3E}">
        <p14:creationId xmlns:p14="http://schemas.microsoft.com/office/powerpoint/2010/main" val="1323564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Content Placeholder 3"/>
          <p:cNvSpPr>
            <a:spLocks noGrp="1"/>
          </p:cNvSpPr>
          <p:nvPr>
            <p:ph idx="10"/>
          </p:nvPr>
        </p:nvSpPr>
        <p:spPr/>
        <p:txBody>
          <a:bodyPr/>
          <a:lstStyle/>
          <a:p>
            <a:endParaRPr lang="en-US"/>
          </a:p>
        </p:txBody>
      </p:sp>
      <p:pic>
        <p:nvPicPr>
          <p:cNvPr id="1026" name="Picture 2" descr="File_00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6132"/>
            <a:ext cx="8748464" cy="4925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445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
          <p:cNvSpPr txBox="1">
            <a:spLocks/>
          </p:cNvSpPr>
          <p:nvPr/>
        </p:nvSpPr>
        <p:spPr>
          <a:xfrm>
            <a:off x="1619672" y="0"/>
            <a:ext cx="7524328" cy="884466"/>
          </a:xfrm>
          <a:prstGeom prst="rect">
            <a:avLst/>
          </a:prstGeom>
        </p:spPr>
        <p:txBody>
          <a:bodyPr anchor="ctr"/>
          <a:lstStyle>
            <a:lvl1pPr algn="l" defTabSz="914400" rtl="0" eaLnBrk="1" latinLnBrk="1" hangingPunct="1">
              <a:spcBef>
                <a:spcPct val="0"/>
              </a:spcBef>
              <a:buNone/>
              <a:defRPr sz="3600" b="1" kern="1200">
                <a:solidFill>
                  <a:schemeClr val="tx1">
                    <a:lumMod val="75000"/>
                    <a:lumOff val="25000"/>
                  </a:schemeClr>
                </a:solidFill>
                <a:latin typeface="Arial" pitchFamily="34" charset="0"/>
                <a:ea typeface="+mj-ea"/>
                <a:cs typeface="Arial" pitchFamily="34" charset="0"/>
              </a:defRPr>
            </a:lvl1pPr>
          </a:lstStyle>
          <a:p>
            <a:r>
              <a:rPr lang="en-US" altLang="ko-KR" sz="2800" dirty="0" smtClean="0">
                <a:latin typeface="+mj-lt"/>
              </a:rPr>
              <a:t>Design Specifications and Item Selection</a:t>
            </a:r>
            <a:endParaRPr lang="ko-KR" altLang="en-US" sz="2800" dirty="0">
              <a:latin typeface="+mj-lt"/>
            </a:endParaRPr>
          </a:p>
        </p:txBody>
      </p:sp>
      <p:pic>
        <p:nvPicPr>
          <p:cNvPr id="6" name="Shape 187"/>
          <p:cNvPicPr preferRelativeResize="0"/>
          <p:nvPr/>
        </p:nvPicPr>
        <p:blipFill>
          <a:blip r:embed="rId2">
            <a:clrChange>
              <a:clrFrom>
                <a:srgbClr val="FFFFFF"/>
              </a:clrFrom>
              <a:clrTo>
                <a:srgbClr val="FFFFFF">
                  <a:alpha val="0"/>
                </a:srgbClr>
              </a:clrTo>
            </a:clrChange>
            <a:alphaModFix/>
          </a:blip>
          <a:stretch>
            <a:fillRect/>
          </a:stretch>
        </p:blipFill>
        <p:spPr>
          <a:xfrm>
            <a:off x="1763688" y="857437"/>
            <a:ext cx="3240360" cy="1329762"/>
          </a:xfrm>
          <a:prstGeom prst="rect">
            <a:avLst/>
          </a:prstGeom>
          <a:noFill/>
          <a:ln>
            <a:noFill/>
          </a:ln>
        </p:spPr>
      </p:pic>
      <p:pic>
        <p:nvPicPr>
          <p:cNvPr id="7" name="Shape 188"/>
          <p:cNvPicPr preferRelativeResize="0"/>
          <p:nvPr/>
        </p:nvPicPr>
        <p:blipFill>
          <a:blip r:embed="rId3">
            <a:clrChange>
              <a:clrFrom>
                <a:srgbClr val="FFFFFF"/>
              </a:clrFrom>
              <a:clrTo>
                <a:srgbClr val="FFFFFF">
                  <a:alpha val="0"/>
                </a:srgbClr>
              </a:clrTo>
            </a:clrChange>
            <a:alphaModFix/>
          </a:blip>
          <a:stretch>
            <a:fillRect/>
          </a:stretch>
        </p:blipFill>
        <p:spPr>
          <a:xfrm>
            <a:off x="1618660" y="2187199"/>
            <a:ext cx="3385388" cy="1276572"/>
          </a:xfrm>
          <a:prstGeom prst="rect">
            <a:avLst/>
          </a:prstGeom>
          <a:noFill/>
          <a:ln>
            <a:noFill/>
          </a:ln>
        </p:spPr>
      </p:pic>
      <p:pic>
        <p:nvPicPr>
          <p:cNvPr id="8" name="Shape 189"/>
          <p:cNvPicPr preferRelativeResize="0"/>
          <p:nvPr/>
        </p:nvPicPr>
        <p:blipFill>
          <a:blip r:embed="rId4">
            <a:clrChange>
              <a:clrFrom>
                <a:srgbClr val="FFFFFF"/>
              </a:clrFrom>
              <a:clrTo>
                <a:srgbClr val="FFFFFF">
                  <a:alpha val="0"/>
                </a:srgbClr>
              </a:clrTo>
            </a:clrChange>
            <a:alphaModFix/>
          </a:blip>
          <a:stretch>
            <a:fillRect/>
          </a:stretch>
        </p:blipFill>
        <p:spPr>
          <a:xfrm>
            <a:off x="1614240" y="3463771"/>
            <a:ext cx="3389808" cy="1405409"/>
          </a:xfrm>
          <a:prstGeom prst="rect">
            <a:avLst/>
          </a:prstGeom>
          <a:noFill/>
          <a:ln>
            <a:noFill/>
          </a:ln>
        </p:spPr>
      </p:pic>
      <p:pic>
        <p:nvPicPr>
          <p:cNvPr id="9" name="Shape 190"/>
          <p:cNvPicPr preferRelativeResize="0"/>
          <p:nvPr/>
        </p:nvPicPr>
        <p:blipFill>
          <a:blip r:embed="rId5">
            <a:clrChange>
              <a:clrFrom>
                <a:srgbClr val="FFFFFF"/>
              </a:clrFrom>
              <a:clrTo>
                <a:srgbClr val="FFFFFF">
                  <a:alpha val="0"/>
                </a:srgbClr>
              </a:clrTo>
            </a:clrChange>
            <a:alphaModFix/>
          </a:blip>
          <a:stretch>
            <a:fillRect/>
          </a:stretch>
        </p:blipFill>
        <p:spPr>
          <a:xfrm>
            <a:off x="5254117" y="843611"/>
            <a:ext cx="3686896" cy="1783601"/>
          </a:xfrm>
          <a:prstGeom prst="rect">
            <a:avLst/>
          </a:prstGeom>
          <a:noFill/>
          <a:ln>
            <a:noFill/>
          </a:ln>
        </p:spPr>
      </p:pic>
      <p:graphicFrame>
        <p:nvGraphicFramePr>
          <p:cNvPr id="10" name="Shape 191"/>
          <p:cNvGraphicFramePr/>
          <p:nvPr>
            <p:extLst>
              <p:ext uri="{D42A27DB-BD31-4B8C-83A1-F6EECF244321}">
                <p14:modId xmlns:p14="http://schemas.microsoft.com/office/powerpoint/2010/main" val="4186920179"/>
              </p:ext>
            </p:extLst>
          </p:nvPr>
        </p:nvGraphicFramePr>
        <p:xfrm>
          <a:off x="5252445" y="2811900"/>
          <a:ext cx="3688568" cy="2057280"/>
        </p:xfrm>
        <a:graphic>
          <a:graphicData uri="http://schemas.openxmlformats.org/drawingml/2006/table">
            <a:tbl>
              <a:tblPr>
                <a:noFill/>
              </a:tblPr>
              <a:tblGrid>
                <a:gridCol w="1844284"/>
                <a:gridCol w="1844284"/>
              </a:tblGrid>
              <a:tr h="429080">
                <a:tc>
                  <a:txBody>
                    <a:bodyPr/>
                    <a:lstStyle/>
                    <a:p>
                      <a:pPr lvl="0" algn="ctr" rtl="0">
                        <a:spcBef>
                          <a:spcPts val="0"/>
                        </a:spcBef>
                        <a:buNone/>
                      </a:pPr>
                      <a:r>
                        <a:rPr lang="en-US" dirty="0"/>
                        <a:t>ITEM NO. </a:t>
                      </a:r>
                    </a:p>
                  </a:txBody>
                  <a:tcPr marL="91425" marR="91425" marT="91425" marB="91425"/>
                </a:tc>
                <a:tc>
                  <a:txBody>
                    <a:bodyPr/>
                    <a:lstStyle/>
                    <a:p>
                      <a:pPr lvl="0" algn="ctr" rtl="0">
                        <a:spcBef>
                          <a:spcPts val="0"/>
                        </a:spcBef>
                        <a:buClr>
                          <a:schemeClr val="dk1"/>
                        </a:buClr>
                        <a:buSzPct val="78571"/>
                        <a:buFont typeface="Arial"/>
                        <a:buNone/>
                      </a:pPr>
                      <a:r>
                        <a:rPr lang="en-US">
                          <a:solidFill>
                            <a:schemeClr val="dk1"/>
                          </a:solidFill>
                        </a:rPr>
                        <a:t> PART NUMBER</a:t>
                      </a:r>
                    </a:p>
                  </a:txBody>
                  <a:tcPr marL="91425" marR="91425" marT="91425" marB="91425"/>
                </a:tc>
              </a:tr>
              <a:tr h="474197">
                <a:tc>
                  <a:txBody>
                    <a:bodyPr/>
                    <a:lstStyle/>
                    <a:p>
                      <a:pPr lvl="0" algn="ctr" rtl="0">
                        <a:spcBef>
                          <a:spcPts val="0"/>
                        </a:spcBef>
                        <a:buNone/>
                      </a:pPr>
                      <a:r>
                        <a:rPr lang="en-US"/>
                        <a:t>1</a:t>
                      </a:r>
                    </a:p>
                  </a:txBody>
                  <a:tcPr marL="91425" marR="91425" marT="91425" marB="91425"/>
                </a:tc>
                <a:tc>
                  <a:txBody>
                    <a:bodyPr/>
                    <a:lstStyle/>
                    <a:p>
                      <a:pPr lvl="0" algn="ctr" rtl="0">
                        <a:lnSpc>
                          <a:spcPct val="115000"/>
                        </a:lnSpc>
                        <a:spcBef>
                          <a:spcPts val="200"/>
                        </a:spcBef>
                        <a:buNone/>
                      </a:pPr>
                      <a:r>
                        <a:rPr lang="en-US" sz="2000">
                          <a:solidFill>
                            <a:schemeClr val="dk1"/>
                          </a:solidFill>
                          <a:latin typeface="Times New Roman"/>
                          <a:ea typeface="Times New Roman"/>
                          <a:cs typeface="Times New Roman"/>
                          <a:sym typeface="Times New Roman"/>
                        </a:rPr>
                        <a:t>Separator</a:t>
                      </a:r>
                    </a:p>
                  </a:txBody>
                  <a:tcPr marL="91425" marR="91425" marT="91425" marB="91425"/>
                </a:tc>
              </a:tr>
              <a:tr h="474197">
                <a:tc>
                  <a:txBody>
                    <a:bodyPr/>
                    <a:lstStyle/>
                    <a:p>
                      <a:pPr lvl="0" algn="ctr" rtl="0">
                        <a:spcBef>
                          <a:spcPts val="0"/>
                        </a:spcBef>
                        <a:buNone/>
                      </a:pPr>
                      <a:r>
                        <a:rPr lang="en-US"/>
                        <a:t>2</a:t>
                      </a:r>
                    </a:p>
                  </a:txBody>
                  <a:tcPr marL="91425" marR="91425" marT="91425" marB="91425"/>
                </a:tc>
                <a:tc>
                  <a:txBody>
                    <a:bodyPr/>
                    <a:lstStyle/>
                    <a:p>
                      <a:pPr lvl="0" algn="ctr" rtl="0">
                        <a:lnSpc>
                          <a:spcPct val="115000"/>
                        </a:lnSpc>
                        <a:spcBef>
                          <a:spcPts val="200"/>
                        </a:spcBef>
                        <a:buNone/>
                      </a:pPr>
                      <a:r>
                        <a:rPr lang="en-US" sz="2000">
                          <a:solidFill>
                            <a:schemeClr val="dk1"/>
                          </a:solidFill>
                          <a:latin typeface="Times New Roman"/>
                          <a:ea typeface="Times New Roman"/>
                          <a:cs typeface="Times New Roman"/>
                          <a:sym typeface="Times New Roman"/>
                        </a:rPr>
                        <a:t>Diffuser </a:t>
                      </a:r>
                    </a:p>
                  </a:txBody>
                  <a:tcPr marL="91425" marR="91425" marT="91425" marB="91425"/>
                </a:tc>
              </a:tr>
              <a:tr h="474197">
                <a:tc>
                  <a:txBody>
                    <a:bodyPr/>
                    <a:lstStyle/>
                    <a:p>
                      <a:pPr lvl="0" algn="ctr" rtl="0">
                        <a:spcBef>
                          <a:spcPts val="0"/>
                        </a:spcBef>
                        <a:buNone/>
                      </a:pPr>
                      <a:r>
                        <a:rPr lang="en-US"/>
                        <a:t>3</a:t>
                      </a:r>
                    </a:p>
                  </a:txBody>
                  <a:tcPr marL="91425" marR="91425" marT="91425" marB="91425"/>
                </a:tc>
                <a:tc>
                  <a:txBody>
                    <a:bodyPr/>
                    <a:lstStyle/>
                    <a:p>
                      <a:pPr lvl="0" algn="ctr" rtl="0">
                        <a:lnSpc>
                          <a:spcPct val="115000"/>
                        </a:lnSpc>
                        <a:spcBef>
                          <a:spcPts val="200"/>
                        </a:spcBef>
                        <a:buNone/>
                      </a:pPr>
                      <a:r>
                        <a:rPr lang="en-US" sz="2000" dirty="0">
                          <a:solidFill>
                            <a:schemeClr val="dk1"/>
                          </a:solidFill>
                          <a:latin typeface="Times New Roman"/>
                          <a:ea typeface="Times New Roman"/>
                          <a:cs typeface="Times New Roman"/>
                          <a:sym typeface="Times New Roman"/>
                        </a:rPr>
                        <a:t>Nozzle </a:t>
                      </a:r>
                    </a:p>
                  </a:txBody>
                  <a:tcPr marL="91425" marR="91425" marT="91425" marB="91425"/>
                </a:tc>
              </a:tr>
            </a:tbl>
          </a:graphicData>
        </a:graphic>
      </p:graphicFrame>
    </p:spTree>
    <p:extLst>
      <p:ext uri="{BB962C8B-B14F-4D97-AF65-F5344CB8AC3E}">
        <p14:creationId xmlns:p14="http://schemas.microsoft.com/office/powerpoint/2010/main" val="10068570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763</TotalTime>
  <Words>1093</Words>
  <Application>Microsoft Office PowerPoint</Application>
  <PresentationFormat>On-screen Show (16:9)</PresentationFormat>
  <Paragraphs>168</Paragraphs>
  <Slides>20</Slides>
  <Notes>1</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Custom Design</vt:lpstr>
      <vt:lpstr>PowerPoint Presentation</vt:lpstr>
      <vt:lpstr>Outline</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Experimental setup</vt:lpstr>
      <vt:lpstr>PowerPoint Presentation</vt:lpstr>
      <vt:lpstr>Testing</vt:lpstr>
      <vt:lpstr>Equations We Used</vt:lpstr>
      <vt:lpstr>Results</vt:lpstr>
      <vt:lpstr>Challenges and Obstacles</vt:lpstr>
      <vt:lpstr>Summary</vt:lpstr>
      <vt:lpstr>Conclusion </vt:lpstr>
      <vt:lpstr>Future Recommendations</vt:lpstr>
      <vt:lpstr>Thank You </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Abdulrahem Yackob Y Alboainain</cp:lastModifiedBy>
  <cp:revision>52</cp:revision>
  <dcterms:created xsi:type="dcterms:W3CDTF">2014-04-01T16:27:38Z</dcterms:created>
  <dcterms:modified xsi:type="dcterms:W3CDTF">2017-05-29T06:34:50Z</dcterms:modified>
</cp:coreProperties>
</file>