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73" r:id="rId4"/>
    <p:sldId id="274" r:id="rId5"/>
    <p:sldId id="289" r:id="rId6"/>
    <p:sldId id="260" r:id="rId7"/>
    <p:sldId id="275" r:id="rId8"/>
    <p:sldId id="271" r:id="rId9"/>
    <p:sldId id="284" r:id="rId10"/>
    <p:sldId id="276" r:id="rId11"/>
    <p:sldId id="277" r:id="rId12"/>
    <p:sldId id="278" r:id="rId13"/>
    <p:sldId id="290" r:id="rId14"/>
    <p:sldId id="279" r:id="rId15"/>
    <p:sldId id="280" r:id="rId16"/>
    <p:sldId id="286" r:id="rId17"/>
    <p:sldId id="283" r:id="rId18"/>
    <p:sldId id="281" r:id="rId19"/>
    <p:sldId id="288" r:id="rId20"/>
    <p:sldId id="282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7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02" y="-22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58CBA3A-9936-4C67-965C-A8DD3074879B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/>
        <a:lstStyle/>
        <a:p>
          <a:endParaRPr lang="en-US"/>
        </a:p>
      </dgm:t>
    </dgm:pt>
    <dgm:pt modelId="{290E9CBE-1634-47AD-B973-508944073D35}" type="sibTrans" cxnId="{F717B596-7122-4C3F-9238-14763508386B}">
      <dgm:prSet/>
      <dgm:spPr/>
      <dgm:t>
        <a:bodyPr/>
        <a:lstStyle/>
        <a:p>
          <a:endParaRPr lang="en-US"/>
        </a:p>
      </dgm:t>
    </dgm:pt>
    <dgm:pt modelId="{E90264E4-81CE-47E1-80E3-2624D8E5DFEE}">
      <dgm:prSet phldrT="[Text]"/>
      <dgm:spPr/>
      <dgm:t>
        <a:bodyPr/>
        <a:lstStyle/>
        <a:p>
          <a:r>
            <a:rPr lang="en-US" b="0" i="0" dirty="0" smtClean="0"/>
            <a:t>Environmental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/>
        <a:lstStyle/>
        <a:p>
          <a:endParaRPr lang="en-US"/>
        </a:p>
      </dgm:t>
    </dgm:pt>
    <dgm:pt modelId="{F41EE2E3-AB57-4E33-8FAD-2DCFFB467FDC}" type="sibTrans" cxnId="{F3B89C52-602F-49F7-B10E-F3B64BCDF706}">
      <dgm:prSet/>
      <dgm:spPr/>
      <dgm:t>
        <a:bodyPr/>
        <a:lstStyle/>
        <a:p>
          <a:endParaRPr lang="en-US"/>
        </a:p>
      </dgm:t>
    </dgm:pt>
    <dgm:pt modelId="{15031D9C-993C-4715-A26F-56D8831933EB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/>
        <a:lstStyle/>
        <a:p>
          <a:endParaRPr lang="en-US"/>
        </a:p>
      </dgm:t>
    </dgm:pt>
    <dgm:pt modelId="{FB1D36D5-798A-40AA-91C3-3F3E5AF1A86F}" type="sibTrans" cxnId="{C8C2ADA0-316E-46E3-A4D5-49BD4A9A4B0B}">
      <dgm:prSet/>
      <dgm:spPr/>
      <dgm:t>
        <a:bodyPr/>
        <a:lstStyle/>
        <a:p>
          <a:endParaRPr lang="en-US"/>
        </a:p>
      </dgm:t>
    </dgm:pt>
    <dgm:pt modelId="{07B93839-AE15-473C-B47B-27FA5DBEE4E9}">
      <dgm:prSet phldrT="[Text]"/>
      <dgm:spPr/>
      <dgm:t>
        <a:bodyPr/>
        <a:lstStyle/>
        <a:p>
          <a:r>
            <a:rPr lang="en-US" dirty="0" smtClean="0"/>
            <a:t>Economical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/>
        <a:lstStyle/>
        <a:p>
          <a:endParaRPr lang="en-US"/>
        </a:p>
      </dgm:t>
    </dgm:pt>
    <dgm:pt modelId="{0468DBFC-CB2D-4B3A-AAE7-09352D12344E}" type="sibTrans" cxnId="{4D38D698-DC6D-4926-9520-43A255B536D4}">
      <dgm:prSet/>
      <dgm:spPr/>
      <dgm:t>
        <a:bodyPr/>
        <a:lstStyle/>
        <a:p>
          <a:endParaRPr lang="en-US"/>
        </a:p>
      </dgm:t>
    </dgm:pt>
    <dgm:pt modelId="{2936D842-720E-4365-AD39-F6EAEC441633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13139645-28B0-41D9-8ED9-DA67D736E51B}" type="parTrans" cxnId="{3A8ECB28-E23B-45B6-8C84-8AF5114507DE}">
      <dgm:prSet/>
      <dgm:spPr/>
      <dgm:t>
        <a:bodyPr/>
        <a:lstStyle/>
        <a:p>
          <a:endParaRPr lang="en-US"/>
        </a:p>
      </dgm:t>
    </dgm:pt>
    <dgm:pt modelId="{96C19FF6-672B-4588-9D93-2A932D4ACF8D}" type="sibTrans" cxnId="{3A8ECB28-E23B-45B6-8C84-8AF5114507DE}">
      <dgm:prSet/>
      <dgm:spPr/>
      <dgm:t>
        <a:bodyPr/>
        <a:lstStyle/>
        <a:p>
          <a:endParaRPr lang="en-US"/>
        </a:p>
      </dgm:t>
    </dgm:pt>
    <dgm:pt modelId="{A05E8D05-15E6-4BEC-B725-D745A48258D3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9C49A6E-36B2-41D1-83D5-6B58713D5DAF}" type="parTrans" cxnId="{EFE22C42-C667-4B7A-8208-6758BAEC1445}">
      <dgm:prSet/>
      <dgm:spPr/>
      <dgm:t>
        <a:bodyPr/>
        <a:lstStyle/>
        <a:p>
          <a:endParaRPr lang="en-US"/>
        </a:p>
      </dgm:t>
    </dgm:pt>
    <dgm:pt modelId="{EA09E308-F440-47C6-8C86-B63BABC170D9}" type="sibTrans" cxnId="{EFE22C42-C667-4B7A-8208-6758BAEC1445}">
      <dgm:prSet/>
      <dgm:spPr/>
      <dgm:t>
        <a:bodyPr/>
        <a:lstStyle/>
        <a:p>
          <a:endParaRPr lang="en-US"/>
        </a:p>
      </dgm:t>
    </dgm:pt>
    <dgm:pt modelId="{93417636-1CE8-42D0-BBF3-8891B21045D6}">
      <dgm:prSet phldrT="[Text]"/>
      <dgm:spPr/>
      <dgm:t>
        <a:bodyPr/>
        <a:lstStyle/>
        <a:p>
          <a:r>
            <a:rPr lang="en-US" dirty="0" smtClean="0"/>
            <a:t>Un-optimized design</a:t>
          </a:r>
          <a:endParaRPr lang="en-US" dirty="0"/>
        </a:p>
      </dgm:t>
      <dgm:extLst/>
    </dgm:pt>
    <dgm:pt modelId="{DB5C0E22-8270-4C4B-A84B-D55C8A263454}" type="parTrans" cxnId="{4C2F0C6B-C077-41C4-BAD5-0968C7BC7BB0}">
      <dgm:prSet/>
      <dgm:spPr/>
      <dgm:t>
        <a:bodyPr/>
        <a:lstStyle/>
        <a:p>
          <a:endParaRPr lang="en-US"/>
        </a:p>
      </dgm:t>
    </dgm:pt>
    <dgm:pt modelId="{77BFAFCA-DD0D-4B12-8FC9-0993C03F922D}" type="sibTrans" cxnId="{4C2F0C6B-C077-41C4-BAD5-0968C7BC7BB0}">
      <dgm:prSet/>
      <dgm:spPr/>
      <dgm:t>
        <a:bodyPr/>
        <a:lstStyle/>
        <a:p>
          <a:endParaRPr lang="en-US"/>
        </a:p>
      </dgm:t>
    </dgm:pt>
    <dgm:pt modelId="{E78D68FF-02D7-44BA-A0C7-5284853A8F81}">
      <dgm:prSet phldrT="[Text]"/>
      <dgm:spPr/>
      <dgm:t>
        <a:bodyPr/>
        <a:lstStyle/>
        <a:p>
          <a:r>
            <a:rPr lang="en-US" b="0" i="0" dirty="0" smtClean="0"/>
            <a:t>Material Based</a:t>
          </a:r>
          <a:r>
            <a:rPr lang="en-US" dirty="0" smtClean="0"/>
            <a:t> </a:t>
          </a:r>
          <a:endParaRPr lang="en-US" dirty="0"/>
        </a:p>
      </dgm:t>
      <dgm:extLst/>
    </dgm:pt>
    <dgm:pt modelId="{41423040-D772-46CD-9AC7-4A2BC8161F3C}" type="parTrans" cxnId="{893D13BB-D34C-4949-A7AD-892CC0A44514}">
      <dgm:prSet/>
      <dgm:spPr/>
    </dgm:pt>
    <dgm:pt modelId="{4AD2B7FB-7526-4E97-82E3-62513943FF4D}" type="sibTrans" cxnId="{893D13BB-D34C-4949-A7AD-892CC0A44514}">
      <dgm:prSet/>
      <dgm:spPr/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DCCD6-3F31-4095-8E42-5BBFC31B83BE}" type="pres">
      <dgm:prSet presAssocID="{758CBA3A-9936-4C67-965C-A8DD3074879B}" presName="composite" presStyleCnt="0"/>
      <dgm:spPr/>
    </dgm:pt>
    <dgm:pt modelId="{C0AF5CB7-6C4F-49BC-8738-E4DE0AC00B72}" type="pres">
      <dgm:prSet presAssocID="{758CBA3A-9936-4C67-965C-A8DD3074879B}" presName="parentText" presStyleLbl="alignNode1" presStyleIdx="0" presStyleCnt="3" custLinFactNeighborX="-36" custLinFactNeighborY="-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9DE89-66C0-478D-8170-8F0BC920F1EB}" type="pres">
      <dgm:prSet presAssocID="{758CBA3A-9936-4C67-965C-A8DD307487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78D13-8FB5-4AEC-B5C0-881B683FCF22}" type="pres">
      <dgm:prSet presAssocID="{290E9CBE-1634-47AD-B973-508944073D35}" presName="sp" presStyleCnt="0"/>
      <dgm:spPr/>
    </dgm:pt>
    <dgm:pt modelId="{E529DD28-A6C8-4185-BA28-3A73741EACF4}" type="pres">
      <dgm:prSet presAssocID="{15031D9C-993C-4715-A26F-56D8831933EB}" presName="composite" presStyleCnt="0"/>
      <dgm:spPr/>
    </dgm:pt>
    <dgm:pt modelId="{29EA1718-F619-46D8-B505-CF1DDA71B8BF}" type="pres">
      <dgm:prSet presAssocID="{15031D9C-993C-4715-A26F-56D8831933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267EA-EF01-411B-8D37-95F44BBB68D3}" type="pres">
      <dgm:prSet presAssocID="{15031D9C-993C-4715-A26F-56D8831933EB}" presName="descendantText" presStyleLbl="alignAcc1" presStyleIdx="1" presStyleCnt="3" custLinFactNeighborX="-236" custLinFactNeighborY="5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ED8E1-297A-4834-9FC1-39D8E59A67B1}" type="pres">
      <dgm:prSet presAssocID="{FB1D36D5-798A-40AA-91C3-3F3E5AF1A86F}" presName="sp" presStyleCnt="0"/>
      <dgm:spPr/>
    </dgm:pt>
    <dgm:pt modelId="{95036E43-6C97-4BF5-8CB3-7871077B6900}" type="pres">
      <dgm:prSet presAssocID="{2936D842-720E-4365-AD39-F6EAEC441633}" presName="composite" presStyleCnt="0"/>
      <dgm:spPr/>
    </dgm:pt>
    <dgm:pt modelId="{E7C44091-B50A-4CB0-98F0-E70A01DD36F4}" type="pres">
      <dgm:prSet presAssocID="{2936D842-720E-4365-AD39-F6EAEC4416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F0610-07B4-40C7-AD99-F2285099C2E4}" type="pres">
      <dgm:prSet presAssocID="{2936D842-720E-4365-AD39-F6EAEC441633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EFE22C42-C667-4B7A-8208-6758BAEC1445}" srcId="{2936D842-720E-4365-AD39-F6EAEC441633}" destId="{A05E8D05-15E6-4BEC-B725-D745A48258D3}" srcOrd="0" destOrd="0" parTransId="{29C49A6E-36B2-41D1-83D5-6B58713D5DAF}" sibTransId="{EA09E308-F440-47C6-8C86-B63BABC170D9}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4C2F0C6B-C077-41C4-BAD5-0968C7BC7BB0}" srcId="{15031D9C-993C-4715-A26F-56D8831933EB}" destId="{93417636-1CE8-42D0-BBF3-8891B21045D6}" srcOrd="1" destOrd="0" parTransId="{DB5C0E22-8270-4C4B-A84B-D55C8A263454}" sibTransId="{77BFAFCA-DD0D-4B12-8FC9-0993C03F922D}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CC2F2B2A-04B7-4809-A4A4-4104809974E6}" type="presOf" srcId="{A05E8D05-15E6-4BEC-B725-D745A48258D3}" destId="{68EF0610-07B4-40C7-AD99-F2285099C2E4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893D13BB-D34C-4949-A7AD-892CC0A44514}" srcId="{758CBA3A-9936-4C67-965C-A8DD3074879B}" destId="{E78D68FF-02D7-44BA-A0C7-5284853A8F81}" srcOrd="1" destOrd="0" parTransId="{41423040-D772-46CD-9AC7-4A2BC8161F3C}" sibTransId="{4AD2B7FB-7526-4E97-82E3-62513943FF4D}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0C6D4BC1-966C-4728-82DB-8AF303A534F3}" type="presOf" srcId="{E78D68FF-02D7-44BA-A0C7-5284853A8F81}" destId="{0E09DE89-66C0-478D-8170-8F0BC920F1EB}" srcOrd="0" destOrd="1" presId="urn:microsoft.com/office/officeart/2005/8/layout/chevron2"/>
    <dgm:cxn modelId="{008424BB-32D8-49E5-B5EF-138828FC56E1}" type="presOf" srcId="{93417636-1CE8-42D0-BBF3-8891B21045D6}" destId="{C96267EA-EF01-411B-8D37-95F44BBB68D3}" srcOrd="0" destOrd="1" presId="urn:microsoft.com/office/officeart/2005/8/layout/chevron2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247798" y="247798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578196"/>
        <a:ext cx="1156394" cy="495598"/>
      </dsp:txXfrm>
    </dsp:sp>
    <dsp:sp modelId="{0E09DE89-66C0-478D-8170-8F0BC920F1EB}">
      <dsp:nvSpPr>
        <dsp:cNvPr id="0" name=""/>
        <dsp:cNvSpPr/>
      </dsp:nvSpPr>
      <dsp:spPr>
        <a:xfrm rot="5400000">
          <a:off x="2448743" y="-1290781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kern="1200" dirty="0" smtClean="0"/>
            <a:t>Environmental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kern="1200" dirty="0" smtClean="0"/>
            <a:t>Material Based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 rot="-5400000">
        <a:off x="1156394" y="53986"/>
        <a:ext cx="3606075" cy="968958"/>
      </dsp:txXfrm>
    </dsp:sp>
    <dsp:sp modelId="{29EA1718-F619-46D8-B505-CF1DDA71B8BF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2038200"/>
        <a:ext cx="1156394" cy="495598"/>
      </dsp:txXfrm>
    </dsp:sp>
    <dsp:sp modelId="{C96267EA-EF01-411B-8D37-95F44BBB68D3}">
      <dsp:nvSpPr>
        <dsp:cNvPr id="0" name=""/>
        <dsp:cNvSpPr/>
      </dsp:nvSpPr>
      <dsp:spPr>
        <a:xfrm rot="5400000">
          <a:off x="2440109" y="231652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Economical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Un-optimized design</a:t>
          </a:r>
          <a:endParaRPr lang="en-US" sz="2600" kern="1200" dirty="0"/>
        </a:p>
      </dsp:txBody>
      <dsp:txXfrm rot="-5400000">
        <a:off x="1147760" y="1576419"/>
        <a:ext cx="3606075" cy="968958"/>
      </dsp:txXfrm>
    </dsp:sp>
    <dsp:sp modelId="{E7C44091-B50A-4CB0-98F0-E70A01DD36F4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3496636"/>
        <a:ext cx="1156394" cy="495598"/>
      </dsp:txXfrm>
    </dsp:sp>
    <dsp:sp modelId="{68EF0610-07B4-40C7-AD99-F2285099C2E4}">
      <dsp:nvSpPr>
        <dsp:cNvPr id="0" name=""/>
        <dsp:cNvSpPr/>
      </dsp:nvSpPr>
      <dsp:spPr>
        <a:xfrm rot="5400000">
          <a:off x="2448743" y="1626090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Social</a:t>
          </a:r>
          <a:endParaRPr lang="en-US" sz="2600" kern="1200" dirty="0"/>
        </a:p>
      </dsp:txBody>
      <dsp:txXfrm rot="-5400000">
        <a:off x="1156394" y="2970857"/>
        <a:ext cx="3606075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812" y="838200"/>
            <a:ext cx="8329031" cy="268012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Ultrasound Drying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12" y="3629799"/>
            <a:ext cx="7516442" cy="1116085"/>
          </a:xfrm>
        </p:spPr>
        <p:txBody>
          <a:bodyPr>
            <a:noAutofit/>
          </a:bodyPr>
          <a:lstStyle/>
          <a:p>
            <a:pPr marL="0" indent="0" algn="l" defTabSz="914400" rtl="1" eaLnBrk="1" latinLnBrk="0" hangingPunct="1">
              <a:lnSpc>
                <a:spcPct val="170000"/>
              </a:lnSpc>
              <a:spcBef>
                <a:spcPts val="0"/>
              </a:spcBef>
              <a:buFont typeface="Euphemia" pitchFamily="34" charset="0"/>
              <a:buNone/>
            </a:pPr>
            <a:r>
              <a:rPr lang="en-US" sz="1200" dirty="0" smtClean="0"/>
              <a:t>Khalil </a:t>
            </a:r>
            <a:r>
              <a:rPr lang="en-US" sz="1200" dirty="0" err="1" smtClean="0"/>
              <a:t>Alabbasi</a:t>
            </a:r>
            <a:r>
              <a:rPr lang="en-US" sz="1200" dirty="0" smtClean="0"/>
              <a:t>*              201400071</a:t>
            </a:r>
          </a:p>
          <a:p>
            <a:pPr marL="0" indent="0" algn="l" defTabSz="914400" rtl="1" eaLnBrk="1" latinLnBrk="0" hangingPunct="1">
              <a:lnSpc>
                <a:spcPct val="170000"/>
              </a:lnSpc>
              <a:spcBef>
                <a:spcPts val="0"/>
              </a:spcBef>
              <a:buFont typeface="Euphemia" pitchFamily="34" charset="0"/>
              <a:buNone/>
            </a:pPr>
            <a:r>
              <a:rPr lang="en-US" sz="1200" dirty="0" smtClean="0"/>
              <a:t>Mohammad </a:t>
            </a:r>
            <a:r>
              <a:rPr lang="en-US" sz="1200" dirty="0" err="1" smtClean="0"/>
              <a:t>Yousef</a:t>
            </a:r>
            <a:r>
              <a:rPr lang="en-US" sz="1200" dirty="0" smtClean="0"/>
              <a:t>           201301735</a:t>
            </a:r>
          </a:p>
          <a:p>
            <a:pPr marL="0" indent="0" algn="l" defTabSz="914400" rtl="1" eaLnBrk="1" latinLnBrk="0" hangingPunct="1">
              <a:lnSpc>
                <a:spcPct val="170000"/>
              </a:lnSpc>
              <a:spcBef>
                <a:spcPts val="0"/>
              </a:spcBef>
              <a:buFont typeface="Euphemia" pitchFamily="34" charset="0"/>
              <a:buNone/>
            </a:pPr>
            <a:r>
              <a:rPr lang="en-US" sz="1200" dirty="0" err="1" smtClean="0"/>
              <a:t>Abdulaziz</a:t>
            </a:r>
            <a:r>
              <a:rPr lang="en-US" sz="1200" dirty="0" smtClean="0"/>
              <a:t> Al-</a:t>
            </a:r>
            <a:r>
              <a:rPr lang="en-US" sz="1200" dirty="0" err="1" smtClean="0"/>
              <a:t>Homaidan</a:t>
            </a:r>
            <a:r>
              <a:rPr lang="en-US" sz="1200" dirty="0" smtClean="0"/>
              <a:t>       201301605</a:t>
            </a:r>
          </a:p>
          <a:p>
            <a:pPr marL="0" indent="0" algn="l" defTabSz="914400" rtl="1" eaLnBrk="1" latinLnBrk="0" hangingPunct="1">
              <a:lnSpc>
                <a:spcPct val="170000"/>
              </a:lnSpc>
              <a:spcBef>
                <a:spcPts val="0"/>
              </a:spcBef>
              <a:buFont typeface="Euphemia" pitchFamily="34" charset="0"/>
              <a:buNone/>
            </a:pPr>
            <a:r>
              <a:rPr lang="en-US" sz="1200" dirty="0" smtClean="0"/>
              <a:t>Mohammad Al-</a:t>
            </a:r>
            <a:r>
              <a:rPr lang="en-US" sz="1200" dirty="0" err="1" smtClean="0"/>
              <a:t>Otaibi</a:t>
            </a:r>
            <a:r>
              <a:rPr lang="en-US" sz="1200" dirty="0" smtClean="0"/>
              <a:t>         201100964</a:t>
            </a:r>
          </a:p>
          <a:p>
            <a:pPr marL="0" indent="0" algn="l" defTabSz="914400" rtl="1" eaLnBrk="1" latinLnBrk="0" hangingPunct="1">
              <a:lnSpc>
                <a:spcPct val="170000"/>
              </a:lnSpc>
              <a:spcBef>
                <a:spcPts val="0"/>
              </a:spcBef>
              <a:buFont typeface="Euphemia" pitchFamily="34" charset="0"/>
              <a:buNone/>
            </a:pPr>
            <a:r>
              <a:rPr lang="en-US" sz="1200" dirty="0" err="1" smtClean="0"/>
              <a:t>Musab</a:t>
            </a:r>
            <a:r>
              <a:rPr lang="en-US" sz="1200" dirty="0" smtClean="0"/>
              <a:t> </a:t>
            </a:r>
            <a:r>
              <a:rPr lang="en-US" sz="1200" dirty="0" smtClean="0"/>
              <a:t>Al-</a:t>
            </a:r>
            <a:r>
              <a:rPr lang="en-US" sz="1200" dirty="0" err="1" smtClean="0"/>
              <a:t>Khaldi</a:t>
            </a:r>
            <a:r>
              <a:rPr lang="en-US" sz="1200" dirty="0" smtClean="0"/>
              <a:t>    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304800"/>
            <a:ext cx="34671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0"/>
            <a:ext cx="1981200" cy="2658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341665"/>
            <a:ext cx="1622240" cy="1089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8012" y="496089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Advisor: Dr. </a:t>
            </a:r>
            <a:r>
              <a:rPr lang="en-US" sz="1200" dirty="0" err="1" smtClean="0"/>
              <a:t>Panos</a:t>
            </a:r>
            <a:r>
              <a:rPr lang="en-US" sz="1200" dirty="0" smtClean="0"/>
              <a:t> </a:t>
            </a:r>
            <a:r>
              <a:rPr lang="en-US" sz="1200" dirty="0" err="1" smtClean="0"/>
              <a:t>Sphicas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17748" y="3352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94411" y="3352799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812609" y="4960898"/>
            <a:ext cx="10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201302447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&amp; Item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Soldering Iron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52" y="1625301"/>
            <a:ext cx="2404933" cy="18036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1295400"/>
            <a:ext cx="3420954" cy="54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61891"/>
            <a:ext cx="9782801" cy="1239837"/>
          </a:xfrm>
        </p:spPr>
        <p:txBody>
          <a:bodyPr/>
          <a:lstStyle/>
          <a:p>
            <a:r>
              <a:rPr lang="en-US" dirty="0" smtClean="0"/>
              <a:t>Digital Scale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65" y="1866618"/>
            <a:ext cx="4001058" cy="4039164"/>
          </a:xfrm>
        </p:spPr>
      </p:pic>
      <p:sp>
        <p:nvSpPr>
          <p:cNvPr id="3" name="TextBox 2"/>
          <p:cNvSpPr txBox="1"/>
          <p:nvPr/>
        </p:nvSpPr>
        <p:spPr>
          <a:xfrm>
            <a:off x="6399212" y="3124200"/>
            <a:ext cx="397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Range: 0-50 kg/0-551,1</a:t>
            </a:r>
          </a:p>
        </p:txBody>
      </p:sp>
    </p:spTree>
    <p:extLst>
      <p:ext uri="{BB962C8B-B14F-4D97-AF65-F5344CB8AC3E}">
        <p14:creationId xmlns:p14="http://schemas.microsoft.com/office/powerpoint/2010/main" val="15915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004219"/>
            <a:ext cx="4876800" cy="27431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4876800"/>
            <a:ext cx="5601500" cy="1219200"/>
          </a:xfrm>
        </p:spPr>
      </p:pic>
    </p:spTree>
    <p:extLst>
      <p:ext uri="{BB962C8B-B14F-4D97-AF65-F5344CB8AC3E}">
        <p14:creationId xmlns:p14="http://schemas.microsoft.com/office/powerpoint/2010/main" val="37159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600200"/>
            <a:ext cx="2438400" cy="176695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3200400"/>
            <a:ext cx="3848637" cy="240063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209800"/>
            <a:ext cx="5039429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93436" y="1398461"/>
            <a:ext cx="4426804" cy="4584213"/>
          </a:xfrm>
        </p:spPr>
      </p:pic>
      <p:sp>
        <p:nvSpPr>
          <p:cNvPr id="4" name="TextBox 3"/>
          <p:cNvSpPr txBox="1"/>
          <p:nvPr/>
        </p:nvSpPr>
        <p:spPr>
          <a:xfrm>
            <a:off x="7085012" y="12192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in different configurations: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pt-BR" dirty="0" smtClean="0"/>
              <a:t>All </a:t>
            </a:r>
            <a:r>
              <a:rPr lang="en-US" dirty="0" smtClean="0"/>
              <a:t>in series</a:t>
            </a:r>
            <a:r>
              <a:rPr lang="en-US" dirty="0"/>
              <a:t> </a:t>
            </a:r>
            <a:endParaRPr lang="ar-SA" dirty="0" smtClean="0"/>
          </a:p>
          <a:p>
            <a:pPr marL="342900" indent="-342900">
              <a:buAutoNum type="arabicParenR"/>
            </a:pPr>
            <a:r>
              <a:rPr lang="en-US" dirty="0" smtClean="0"/>
              <a:t>Combination two in series and three in</a:t>
            </a:r>
            <a:r>
              <a:rPr lang="ar-SA" dirty="0" smtClean="0"/>
              <a:t> </a:t>
            </a:r>
            <a:r>
              <a:rPr lang="en-US" dirty="0" smtClean="0"/>
              <a:t>parallel</a:t>
            </a:r>
          </a:p>
          <a:p>
            <a:pPr marL="342900" indent="-342900">
              <a:buAutoNum type="arabicParenR"/>
            </a:pPr>
            <a:r>
              <a:rPr lang="en-US" dirty="0"/>
              <a:t>F</a:t>
            </a:r>
            <a:r>
              <a:rPr lang="en-US" dirty="0" smtClean="0"/>
              <a:t>inally all parallel.</a:t>
            </a:r>
          </a:p>
          <a:p>
            <a:endParaRPr lang="en-US" dirty="0"/>
          </a:p>
          <a:p>
            <a:r>
              <a:rPr lang="en-US" dirty="0" smtClean="0"/>
              <a:t>Tested different power and frequency modes continuous and finally burst.</a:t>
            </a:r>
          </a:p>
          <a:p>
            <a:endParaRPr lang="en-US" dirty="0" smtClean="0"/>
          </a:p>
          <a:p>
            <a:r>
              <a:rPr lang="en-US" dirty="0" smtClean="0"/>
              <a:t>We deduced that burst mode was more effective.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Weigh the fabric on the digital scale.</a:t>
            </a:r>
          </a:p>
          <a:p>
            <a:r>
              <a:rPr lang="en-US" dirty="0" smtClean="0"/>
              <a:t>Submerge fabric in water.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1" y="1219200"/>
            <a:ext cx="4055680" cy="4800600"/>
          </a:xfrm>
        </p:spPr>
      </p:pic>
    </p:spTree>
    <p:extLst>
      <p:ext uri="{BB962C8B-B14F-4D97-AF65-F5344CB8AC3E}">
        <p14:creationId xmlns:p14="http://schemas.microsoft.com/office/powerpoint/2010/main" val="841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2</a:t>
            </a:r>
            <a:endParaRPr lang="en-US" dirty="0"/>
          </a:p>
        </p:txBody>
      </p:sp>
      <p:pic>
        <p:nvPicPr>
          <p:cNvPr id="5" name="WhatsApp Video 2018-05-01 at 1.41.52 P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754" end="1488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1212" y="1088789"/>
            <a:ext cx="3048000" cy="53104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296299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Put </a:t>
            </a:r>
            <a:r>
              <a:rPr lang="en-US" dirty="0" smtClean="0"/>
              <a:t>fabric under prototype</a:t>
            </a:r>
          </a:p>
          <a:p>
            <a:r>
              <a:rPr lang="en-US" dirty="0" smtClean="0"/>
              <a:t>Leave it for a 10 minute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3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/>
          <a:p>
            <a:r>
              <a:rPr lang="en-US" dirty="0" smtClean="0"/>
              <a:t>Weigh the fabric on the digital scale.</a:t>
            </a:r>
          </a:p>
          <a:p>
            <a:endParaRPr lang="en-US" dirty="0"/>
          </a:p>
          <a:p>
            <a:r>
              <a:rPr lang="en-US" dirty="0" smtClean="0"/>
              <a:t>Repeat drying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371600"/>
            <a:ext cx="4038599" cy="4572000"/>
          </a:xfrm>
        </p:spPr>
      </p:pic>
    </p:spTree>
    <p:extLst>
      <p:ext uri="{BB962C8B-B14F-4D97-AF65-F5344CB8AC3E}">
        <p14:creationId xmlns:p14="http://schemas.microsoft.com/office/powerpoint/2010/main" val="6135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3" y="1752600"/>
            <a:ext cx="5167071" cy="25194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17" y="1632346"/>
            <a:ext cx="5080197" cy="275998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96" y="4454669"/>
            <a:ext cx="4648200" cy="2403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68648" y="2797061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Weight (g)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460382" y="4323864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Time(Minute)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250248" y="2797061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Weight (g)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78448" y="5525529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Weight (g)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066212" y="4342428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Time(Minute)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8467" y="6581433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Time(Minute)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54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417637"/>
            <a:ext cx="4814586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Cotton </a:t>
            </a:r>
            <a:r>
              <a:rPr lang="en-US" dirty="0"/>
              <a:t>was the slowest to dry.</a:t>
            </a:r>
          </a:p>
          <a:p>
            <a:pPr>
              <a:buFontTx/>
              <a:buChar char="-"/>
            </a:pPr>
            <a:r>
              <a:rPr lang="en-US" dirty="0"/>
              <a:t>Nylon was the fastest. </a:t>
            </a:r>
          </a:p>
          <a:p>
            <a:pPr>
              <a:buFontTx/>
              <a:buChar char="-"/>
            </a:pPr>
            <a:r>
              <a:rPr lang="en-US" dirty="0"/>
              <a:t>Ultrasound drying doesn’t change characteristics of drying (compared to traditional drying procedures.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371600"/>
            <a:ext cx="5319474" cy="3258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7435" y="4782845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Time(Minute)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28603" y="2775481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Weight (g)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27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</a:t>
            </a:r>
          </a:p>
          <a:p>
            <a:r>
              <a:rPr lang="en-US" dirty="0" smtClean="0"/>
              <a:t>Design Constraints, Specifications, Item Selection</a:t>
            </a:r>
          </a:p>
          <a:p>
            <a:r>
              <a:rPr lang="en-US" dirty="0" smtClean="0"/>
              <a:t>Experimental Set up, Testing, Results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1600200"/>
            <a:ext cx="4814586" cy="4572000"/>
          </a:xfrm>
        </p:spPr>
        <p:txBody>
          <a:bodyPr/>
          <a:lstStyle/>
          <a:p>
            <a:r>
              <a:rPr lang="en-US" dirty="0" smtClean="0"/>
              <a:t>Future Recommendations</a:t>
            </a:r>
          </a:p>
          <a:p>
            <a:pPr>
              <a:buFontTx/>
              <a:buChar char="-"/>
            </a:pPr>
            <a:r>
              <a:rPr lang="en-US" dirty="0" smtClean="0"/>
              <a:t>Add sensors to detect fabrics</a:t>
            </a:r>
          </a:p>
          <a:p>
            <a:pPr>
              <a:buFontTx/>
              <a:buChar char="-"/>
            </a:pPr>
            <a:r>
              <a:rPr lang="en-US" dirty="0" smtClean="0"/>
              <a:t>Add humidity sensors</a:t>
            </a:r>
          </a:p>
          <a:p>
            <a:pPr>
              <a:buFontTx/>
              <a:buChar char="-"/>
            </a:pPr>
            <a:r>
              <a:rPr lang="en-US" dirty="0" smtClean="0"/>
              <a:t>Optimize design</a:t>
            </a:r>
          </a:p>
          <a:p>
            <a:pPr>
              <a:buFontTx/>
              <a:buChar char="-"/>
            </a:pPr>
            <a:r>
              <a:rPr lang="en-US" dirty="0" smtClean="0"/>
              <a:t>Change variables to see what other aspects affect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drying device that operates on Ultrasound.</a:t>
            </a:r>
          </a:p>
          <a:p>
            <a:r>
              <a:rPr lang="en-US" dirty="0" smtClean="0"/>
              <a:t>Reduce electricity and power usage.</a:t>
            </a:r>
          </a:p>
          <a:p>
            <a:r>
              <a:rPr lang="en-US" dirty="0" smtClean="0"/>
              <a:t>Show the use of ultrasound applications other than medical.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motivation and relevance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</a:p>
          <a:p>
            <a:r>
              <a:rPr lang="en-US" dirty="0" smtClean="0"/>
              <a:t>Transducers</a:t>
            </a:r>
          </a:p>
          <a:p>
            <a:r>
              <a:rPr lang="en-US" dirty="0" smtClean="0"/>
              <a:t>Piezoelectric Crystals </a:t>
            </a:r>
          </a:p>
          <a:p>
            <a:r>
              <a:rPr lang="en-US" dirty="0" smtClean="0"/>
              <a:t>Viscoelastic Materials </a:t>
            </a:r>
          </a:p>
          <a:p>
            <a:r>
              <a:rPr lang="en-US" dirty="0" smtClean="0"/>
              <a:t>Cellulose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2030</a:t>
            </a:r>
          </a:p>
          <a:p>
            <a:r>
              <a:rPr lang="en-US" dirty="0" smtClean="0"/>
              <a:t>People are more cost conscious</a:t>
            </a:r>
          </a:p>
          <a:p>
            <a:r>
              <a:rPr lang="en-US" dirty="0" smtClean="0"/>
              <a:t>The need to innovate </a:t>
            </a:r>
          </a:p>
          <a:p>
            <a:r>
              <a:rPr lang="en-US" dirty="0" smtClean="0"/>
              <a:t>Growing climate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2D Schematic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84" y="2548682"/>
            <a:ext cx="6386286" cy="33528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3D Solid works drawing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548682"/>
            <a:ext cx="2825042" cy="3636337"/>
          </a:xfrm>
        </p:spPr>
      </p:pic>
    </p:spTree>
    <p:extLst>
      <p:ext uri="{BB962C8B-B14F-4D97-AF65-F5344CB8AC3E}">
        <p14:creationId xmlns:p14="http://schemas.microsoft.com/office/powerpoint/2010/main" val="1061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Wood Prototype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Plastic prototype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565918"/>
            <a:ext cx="3031811" cy="404241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212" y="2590800"/>
            <a:ext cx="3124200" cy="39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Constraints</a:t>
            </a:r>
            <a:endParaRPr lang="en-US" dirty="0"/>
          </a:p>
        </p:txBody>
      </p:sp>
      <p:graphicFrame>
        <p:nvGraphicFramePr>
          <p:cNvPr id="6" name="Content Placeholder 5" descr="Vertical Chevron List diagram showing 3 groups arranged one below the other with bullet pointed tasks in each group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26168"/>
              </p:ext>
            </p:extLst>
          </p:nvPr>
        </p:nvGraphicFramePr>
        <p:xfrm>
          <a:off x="1593850" y="1600200"/>
          <a:ext cx="4814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412" y="164353"/>
            <a:ext cx="3386669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4092128"/>
            <a:ext cx="2209800" cy="1564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6" y="2350011"/>
            <a:ext cx="2133600" cy="1303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5923579"/>
            <a:ext cx="1478280" cy="985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IEEE 1452 Smart Transducer </a:t>
            </a:r>
            <a:r>
              <a:rPr lang="en-US" b="1" dirty="0" smtClean="0"/>
              <a:t>Standard</a:t>
            </a:r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ISP/TC </a:t>
            </a:r>
            <a:r>
              <a:rPr lang="en-US" dirty="0"/>
              <a:t>61 Plastic </a:t>
            </a:r>
            <a:r>
              <a:rPr lang="en-US" dirty="0" smtClean="0"/>
              <a:t>        Standards </a:t>
            </a:r>
          </a:p>
          <a:p>
            <a:r>
              <a:rPr lang="en-US" dirty="0"/>
              <a:t>Standardization of </a:t>
            </a:r>
            <a:r>
              <a:rPr lang="en-US" dirty="0" smtClean="0"/>
              <a:t>nomenclature for products </a:t>
            </a:r>
            <a:r>
              <a:rPr lang="en-US" dirty="0"/>
              <a:t>in the field of plastics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02" y="2527041"/>
            <a:ext cx="511932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966</TotalTime>
  <Words>316</Words>
  <Application>Microsoft Office PowerPoint</Application>
  <PresentationFormat>Custom</PresentationFormat>
  <Paragraphs>93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Math 16x9</vt:lpstr>
      <vt:lpstr>Ultrasound Drying</vt:lpstr>
      <vt:lpstr>Outline</vt:lpstr>
      <vt:lpstr>Objectives</vt:lpstr>
      <vt:lpstr>Background motivation and relevance </vt:lpstr>
      <vt:lpstr>Motivation</vt:lpstr>
      <vt:lpstr>Design</vt:lpstr>
      <vt:lpstr>Prototype</vt:lpstr>
      <vt:lpstr>Design Constraints</vt:lpstr>
      <vt:lpstr>Engineering standards</vt:lpstr>
      <vt:lpstr>Project Specifications &amp; Item Selection</vt:lpstr>
      <vt:lpstr>Digital Scale</vt:lpstr>
      <vt:lpstr>Generator </vt:lpstr>
      <vt:lpstr>Calculations</vt:lpstr>
      <vt:lpstr>Experimental Setup </vt:lpstr>
      <vt:lpstr>Testing</vt:lpstr>
      <vt:lpstr>Testing 2</vt:lpstr>
      <vt:lpstr>Testing 3</vt:lpstr>
      <vt:lpstr>Result</vt:lpstr>
      <vt:lpstr>Discussion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 Drying</dc:title>
  <dc:creator>Khalil Kamal K Alabbasi</dc:creator>
  <cp:lastModifiedBy>Mohammed Saad M Alotaibi</cp:lastModifiedBy>
  <cp:revision>28</cp:revision>
  <dcterms:created xsi:type="dcterms:W3CDTF">2018-05-01T09:29:57Z</dcterms:created>
  <dcterms:modified xsi:type="dcterms:W3CDTF">2018-05-03T06:43:22Z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