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0" r:id="rId5"/>
    <p:sldId id="259" r:id="rId6"/>
    <p:sldId id="261" r:id="rId7"/>
    <p:sldId id="273" r:id="rId8"/>
    <p:sldId id="274" r:id="rId9"/>
    <p:sldId id="275" r:id="rId10"/>
    <p:sldId id="276" r:id="rId11"/>
    <p:sldId id="263" r:id="rId12"/>
    <p:sldId id="267" r:id="rId13"/>
    <p:sldId id="268" r:id="rId14"/>
    <p:sldId id="265" r:id="rId15"/>
    <p:sldId id="271" r:id="rId16"/>
    <p:sldId id="272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16" autoAdjust="0"/>
  </p:normalViewPr>
  <p:slideViewPr>
    <p:cSldViewPr>
      <p:cViewPr>
        <p:scale>
          <a:sx n="90" d="100"/>
          <a:sy n="90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971800"/>
            <a:ext cx="6400800" cy="1752600"/>
          </a:xfrm>
        </p:spPr>
        <p:txBody>
          <a:bodyPr>
            <a:normAutofit/>
          </a:bodyPr>
          <a:lstStyle/>
          <a:p>
            <a:pPr algn="justLow"/>
            <a:r>
              <a:rPr lang="en-GB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Ahmed al ramadan 	201200322</a:t>
            </a:r>
          </a:p>
          <a:p>
            <a:pPr algn="justLow"/>
            <a:r>
              <a:rPr lang="en-GB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Mohammed al sayid 	201300090</a:t>
            </a:r>
          </a:p>
          <a:p>
            <a:pPr algn="justLow"/>
            <a:r>
              <a:rPr lang="en-GB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Mubarak al wesmi 	201202485</a:t>
            </a:r>
          </a:p>
          <a:p>
            <a:pPr algn="justLow"/>
            <a:r>
              <a:rPr lang="en-GB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Ameen al naseer 	201100306</a:t>
            </a:r>
          </a:p>
          <a:p>
            <a:pPr algn="justLow"/>
            <a:r>
              <a:rPr lang="en-GB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Muath al Mansour 	201002152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7772400" cy="762000"/>
          </a:xfrm>
        </p:spPr>
        <p:txBody>
          <a:bodyPr>
            <a:noAutofit/>
          </a:bodyPr>
          <a:lstStyle/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Size Helical Wind Turbine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526132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Advisor: Dr. Nader Sawalhi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7158" y="2890861"/>
            <a:ext cx="387672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Video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Output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9451" y="1450848"/>
            <a:ext cx="8154530" cy="45720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Calculations based on the size of the wind turbine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is function of the wind velocity, surface area, air density. There is an efficiency factor of 55 % 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4191000"/>
            <a:ext cx="3352800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495800" y="2286000"/>
                <a:ext cx="4038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2286000"/>
                <a:ext cx="40386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953000" y="227990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8" y="2723180"/>
            <a:ext cx="8583223" cy="367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4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Design Testing in SolidWorks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Static Loading</a:t>
            </a:r>
          </a:p>
          <a:p>
            <a:pPr lvl="1"/>
            <a:r>
              <a:rPr lang="en-US" sz="1300" dirty="0" smtClean="0"/>
              <a:t>Wind Force on one blade (force calculated as </a:t>
            </a:r>
            <a:r>
              <a:rPr lang="en-US" sz="1300" dirty="0" smtClean="0"/>
              <a:t>5 </a:t>
            </a:r>
            <a:r>
              <a:rPr lang="en-US" sz="1300" dirty="0" smtClean="0"/>
              <a:t>N at a speed of 8 m/s)</a:t>
            </a:r>
          </a:p>
          <a:p>
            <a:pPr lvl="1"/>
            <a:r>
              <a:rPr lang="en-US" sz="1300" dirty="0"/>
              <a:t>Torque </a:t>
            </a:r>
            <a:r>
              <a:rPr lang="en-US" sz="1300" dirty="0" smtClean="0"/>
              <a:t>Load based on Power and angular rotation calculation (Tip speed of 2.25 was used) </a:t>
            </a:r>
            <a:endParaRPr lang="en-US" sz="1300" dirty="0"/>
          </a:p>
          <a:p>
            <a:pPr lvl="1"/>
            <a:endParaRPr lang="en-US" sz="1300" dirty="0" smtClean="0"/>
          </a:p>
          <a:p>
            <a:pPr lvl="1"/>
            <a:endParaRPr lang="en-US" sz="1300" dirty="0"/>
          </a:p>
          <a:p>
            <a:pPr lvl="1"/>
            <a:r>
              <a:rPr lang="en-US" sz="1300" dirty="0" smtClean="0"/>
              <a:t>Factor of Safety: 4				   Von Misses stresses: 5.85 MPA</a:t>
            </a:r>
            <a:endParaRPr lang="en-US" sz="1300" dirty="0"/>
          </a:p>
          <a:p>
            <a:pPr lvl="1"/>
            <a:endParaRPr lang="en-US" sz="13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522961"/>
            <a:ext cx="3657600" cy="2800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05200"/>
            <a:ext cx="3786127" cy="281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0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Design Testing in SolidWorks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Natural Frequencies and Resonances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057400"/>
            <a:ext cx="5269992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8" y="1981200"/>
            <a:ext cx="1844126" cy="261283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128804" y="2514600"/>
            <a:ext cx="1528796" cy="19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561" y="3972244"/>
            <a:ext cx="1921205" cy="235235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2743200" y="2895600"/>
            <a:ext cx="1066800" cy="1295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540" y="4191000"/>
            <a:ext cx="1383656" cy="215160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553712" y="3200400"/>
            <a:ext cx="361256" cy="1382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48400" y="5029201"/>
            <a:ext cx="2819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14.68 Hz corresponds to a wind speed of 116 km/h </a:t>
            </a:r>
          </a:p>
          <a:p>
            <a:endParaRPr lang="en-US" sz="1400" dirty="0" smtClean="0">
              <a:solidFill>
                <a:srgbClr val="0070C0"/>
              </a:solidFill>
            </a:endParaRPr>
          </a:p>
          <a:p>
            <a:r>
              <a:rPr lang="en-US" sz="1400" dirty="0" smtClean="0">
                <a:solidFill>
                  <a:srgbClr val="0070C0"/>
                </a:solidFill>
              </a:rPr>
              <a:t>(with a tip speed of 2.2 this is 52 km/h)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981200"/>
            <a:ext cx="6824472" cy="3276600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turbine is installed on the roof of the university</a:t>
            </a:r>
          </a:p>
          <a:p>
            <a:pPr>
              <a:lnSpc>
                <a:spcPct val="250000"/>
              </a:lnSpc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will Mount the turbine on a 0.16 x 0.08 m shafts.</a:t>
            </a:r>
          </a:p>
          <a:p>
            <a:pPr>
              <a:lnSpc>
                <a:spcPct val="250000"/>
              </a:lnSpc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shaft will be fixed to a wall using heavy duty fixtures.</a:t>
            </a:r>
          </a:p>
          <a:p>
            <a:pPr>
              <a:lnSpc>
                <a:spcPct val="250000"/>
              </a:lnSpc>
            </a:pP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38" y="1320452"/>
            <a:ext cx="2474108" cy="332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2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Experimental </a:t>
            </a:r>
            <a:r>
              <a:rPr lang="en-GB" sz="4000" dirty="0" smtClean="0"/>
              <a:t>Setup </a:t>
            </a:r>
            <a:r>
              <a:rPr lang="en-GB" sz="4000" dirty="0" smtClean="0"/>
              <a:t>and </a:t>
            </a:r>
            <a:r>
              <a:rPr lang="en-GB" sz="4000" dirty="0" smtClean="0"/>
              <a:t>Testing 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dirty="0" smtClean="0"/>
              <a:t>The rotational speed and the vibrations will be measured using sensors.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The parameters then will be compared to the calculations.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The experimental work is still ongoing.</a:t>
            </a:r>
          </a:p>
          <a:p>
            <a:pPr>
              <a:lnSpc>
                <a:spcPct val="2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19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Summary, </a:t>
            </a:r>
            <a:r>
              <a:rPr lang="en-GB" sz="3600" dirty="0" smtClean="0"/>
              <a:t>Conclusions </a:t>
            </a:r>
            <a:r>
              <a:rPr lang="en-GB" sz="3600" dirty="0"/>
              <a:t>and Future </a:t>
            </a:r>
            <a:r>
              <a:rPr lang="en-GB" sz="3600" dirty="0" smtClean="0"/>
              <a:t>Work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/>
              <a:t>The demand for energy is increasing and we must diversify our sources for energy, thus renewable energy is the best option.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the experimental work is still ongoing.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We </a:t>
            </a:r>
            <a:r>
              <a:rPr lang="en-GB" dirty="0" smtClean="0"/>
              <a:t>would like to thank Dr. </a:t>
            </a:r>
            <a:r>
              <a:rPr lang="en-GB" dirty="0" err="1"/>
              <a:t>S</a:t>
            </a:r>
            <a:r>
              <a:rPr lang="en-GB" dirty="0" err="1" smtClean="0"/>
              <a:t>awalhi</a:t>
            </a:r>
            <a:r>
              <a:rPr lang="en-GB" dirty="0" smtClean="0"/>
              <a:t> for his continues guidance throughout this project.</a:t>
            </a:r>
          </a:p>
          <a:p>
            <a:pPr>
              <a:lnSpc>
                <a:spcPct val="150000"/>
              </a:lnSpc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293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3200400"/>
            <a:ext cx="8503920" cy="1444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listening.</a:t>
            </a:r>
          </a:p>
        </p:txBody>
      </p:sp>
    </p:spTree>
    <p:extLst>
      <p:ext uri="{BB962C8B-B14F-4D97-AF65-F5344CB8AC3E}">
        <p14:creationId xmlns:p14="http://schemas.microsoft.com/office/powerpoint/2010/main" val="36462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0"/>
            <a:ext cx="8503920" cy="35783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and Motivation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specification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components.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Design Testing in </a:t>
            </a:r>
            <a:r>
              <a:rPr lang="en-US" sz="2400" dirty="0" smtClean="0"/>
              <a:t>SolidWorks</a:t>
            </a:r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Summary, conclusion and future work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22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fontAlgn="base">
              <a:lnSpc>
                <a:spcPct val="150000"/>
              </a:lnSpc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and construct a </a:t>
            </a:r>
            <a:r>
              <a:rPr lang="en-GB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 turbine (100 to 500 Watts)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produce renewable energy 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cost of lighting street especially on highways and remote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the use of wiring to light the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streets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the demand factor for the whole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</a:p>
          <a:p>
            <a:pPr fontAlgn="base"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 charging stations in walking areas and parks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Motivation 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GB" sz="2800" dirty="0" smtClean="0"/>
              <a:t>Electricity in Saudi Arabia is mainly generated by means of fossil fuels</a:t>
            </a:r>
            <a:r>
              <a:rPr lang="en-GB" sz="2800" dirty="0" smtClean="0"/>
              <a:t>.</a:t>
            </a:r>
          </a:p>
          <a:p>
            <a:endParaRPr lang="en-GB" sz="2800" dirty="0" smtClean="0"/>
          </a:p>
          <a:p>
            <a:r>
              <a:rPr lang="en-GB" sz="2800" dirty="0" smtClean="0"/>
              <a:t>As the fossil fuels </a:t>
            </a:r>
            <a:r>
              <a:rPr lang="en-GB" sz="2800" dirty="0" smtClean="0"/>
              <a:t>increase </a:t>
            </a:r>
            <a:r>
              <a:rPr lang="en-GB" sz="2800" dirty="0" smtClean="0"/>
              <a:t>their cost so does electricity</a:t>
            </a:r>
            <a:r>
              <a:rPr lang="en-GB" sz="2800" dirty="0" smtClean="0"/>
              <a:t>.</a:t>
            </a:r>
          </a:p>
          <a:p>
            <a:pPr marL="0" indent="0">
              <a:buNone/>
            </a:pPr>
            <a:endParaRPr lang="en-GB" sz="2800" dirty="0" smtClean="0"/>
          </a:p>
          <a:p>
            <a:r>
              <a:rPr lang="en-GB" sz="2800" dirty="0" smtClean="0"/>
              <a:t>Thus, we must look for other means to </a:t>
            </a:r>
            <a:r>
              <a:rPr lang="en-GB" sz="2800" dirty="0" smtClean="0"/>
              <a:t>produce energy.</a:t>
            </a:r>
          </a:p>
          <a:p>
            <a:pPr marL="0" indent="0">
              <a:buNone/>
            </a:pPr>
            <a:endParaRPr lang="en-GB" sz="2800" dirty="0" smtClean="0"/>
          </a:p>
          <a:p>
            <a:r>
              <a:rPr lang="en-GB" sz="2800" dirty="0" smtClean="0"/>
              <a:t>Renewable energy is the best candidate to replace conventional energy production methods as it is the most environmentally friendly.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Renewable Energy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turbines</a:t>
            </a:r>
          </a:p>
          <a:p>
            <a:pPr marL="78867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turbine</a:t>
            </a:r>
          </a:p>
          <a:p>
            <a:pPr marL="78867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turbine</a:t>
            </a:r>
          </a:p>
          <a:p>
            <a:pPr lvl="0">
              <a:lnSpc>
                <a:spcPct val="150000"/>
              </a:lnSpc>
              <a:buClr>
                <a:srgbClr val="D16349"/>
              </a:buClr>
            </a:pPr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Gorlov turbine</a:t>
            </a:r>
          </a:p>
          <a:p>
            <a:pPr marL="73152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2339233"/>
            <a:ext cx="2025861" cy="2947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21" y="2339234"/>
            <a:ext cx="1895079" cy="294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1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Specification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398442"/>
            <a:ext cx="3124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dimensions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L: 1.0 m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D: 0.7 m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Blades and blade support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made from Aluminium</a:t>
            </a:r>
          </a:p>
          <a:p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Shaft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Sizing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 aluminium shaft, 1.6 m with two chamfers 0.5 m from the middle. 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bearings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attached at 0.15 m above and below the blade support.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lower is a thrust bearing to take up axial load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48844" y="1567934"/>
            <a:ext cx="2768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Blade profile (NACA 0018)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70" y="1598283"/>
            <a:ext cx="5672856" cy="467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9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The </a:t>
            </a:r>
            <a:r>
              <a:rPr lang="en-GB" sz="4000" dirty="0" smtClean="0"/>
              <a:t>Blades </a:t>
            </a:r>
            <a:endParaRPr lang="en-GB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3323216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86000"/>
            <a:ext cx="5696958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752600"/>
            <a:ext cx="2743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GB" dirty="0" smtClean="0"/>
              <a:t>he blade profile we used is the NACA0018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smtClean="0"/>
              <a:t>profile </a:t>
            </a:r>
            <a:r>
              <a:rPr lang="en-US" dirty="0"/>
              <a:t>is </a:t>
            </a:r>
            <a:r>
              <a:rPr lang="en-US" dirty="0" smtClean="0"/>
              <a:t>efficient </a:t>
            </a:r>
            <a:r>
              <a:rPr lang="en-US" dirty="0"/>
              <a:t>for the design of a vertical turbine functioning at low wind speeds.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The profile offers </a:t>
            </a:r>
            <a:r>
              <a:rPr lang="en-US" dirty="0"/>
              <a:t>medium between the </a:t>
            </a:r>
            <a:r>
              <a:rPr lang="en-US" dirty="0" smtClean="0"/>
              <a:t>performance </a:t>
            </a:r>
            <a:r>
              <a:rPr lang="en-US" dirty="0"/>
              <a:t>of a thin blade and </a:t>
            </a:r>
            <a:r>
              <a:rPr lang="en-US" dirty="0" smtClean="0"/>
              <a:t>the </a:t>
            </a:r>
            <a:r>
              <a:rPr lang="en-US" dirty="0"/>
              <a:t>durability of thick blades profile.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0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The Generator </a:t>
            </a:r>
            <a:endParaRPr lang="en-GB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22" y="1447801"/>
            <a:ext cx="3267333" cy="267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3815653" cy="226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600200"/>
            <a:ext cx="4724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went for a permanent magnet generator (PMG).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PMG eliminates the need for a gearbox.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model we went with is </a:t>
            </a:r>
            <a:r>
              <a:rPr lang="en-GB" dirty="0"/>
              <a:t>Freedom PMG™ Permanent Magnet </a:t>
            </a:r>
            <a:r>
              <a:rPr lang="en-GB" dirty="0" smtClean="0"/>
              <a:t>Generator.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Skewed stator core with high grade electrical steel and heavy duty copper </a:t>
            </a:r>
            <a:r>
              <a:rPr lang="en-GB" dirty="0" smtClean="0"/>
              <a:t>windings.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Zinc plated 14 rare earth neodymium magnet </a:t>
            </a:r>
            <a:r>
              <a:rPr lang="en-GB" dirty="0" smtClean="0"/>
              <a:t>rotor.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7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Breaking Mechanism </a:t>
            </a:r>
            <a:endParaRPr lang="en-GB" sz="4000" dirty="0"/>
          </a:p>
        </p:txBody>
      </p:sp>
      <p:pic>
        <p:nvPicPr>
          <p:cNvPr id="6" name="IMG_776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1447800"/>
            <a:ext cx="3124200" cy="4953000"/>
          </a:xfrm>
          <a:prstGeom prst="rect">
            <a:avLst/>
          </a:prstGeom>
        </p:spPr>
      </p:pic>
      <p:pic>
        <p:nvPicPr>
          <p:cNvPr id="1026" name="Picture 2" descr="D:\Users\201100306.PMU\Downloads\IMG_78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00200"/>
            <a:ext cx="386942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21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1159</TotalTime>
  <Words>579</Words>
  <Application>Microsoft Office PowerPoint</Application>
  <PresentationFormat>On-screen Show (4:3)</PresentationFormat>
  <Paragraphs>97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Civic</vt:lpstr>
      <vt:lpstr>Small Size Helical Wind Turbine</vt:lpstr>
      <vt:lpstr>Outline</vt:lpstr>
      <vt:lpstr>Objectives</vt:lpstr>
      <vt:lpstr>Motivation </vt:lpstr>
      <vt:lpstr>Background</vt:lpstr>
      <vt:lpstr>Design Specification</vt:lpstr>
      <vt:lpstr>The Blades </vt:lpstr>
      <vt:lpstr>The Generator </vt:lpstr>
      <vt:lpstr>Breaking Mechanism </vt:lpstr>
      <vt:lpstr>Video </vt:lpstr>
      <vt:lpstr>Power Output</vt:lpstr>
      <vt:lpstr>Design Testing in SolidWorks </vt:lpstr>
      <vt:lpstr>Design Testing in SolidWorks </vt:lpstr>
      <vt:lpstr>Installation</vt:lpstr>
      <vt:lpstr>Experimental Setup and Testing </vt:lpstr>
      <vt:lpstr>Summary, Conclusions and Future 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Helical Wind Turbine</dc:title>
  <dc:creator>أحمد الرمضان</dc:creator>
  <cp:lastModifiedBy>Ameen Abdulmosen Z Alnaseer</cp:lastModifiedBy>
  <cp:revision>58</cp:revision>
  <dcterms:created xsi:type="dcterms:W3CDTF">2006-08-16T00:00:00Z</dcterms:created>
  <dcterms:modified xsi:type="dcterms:W3CDTF">2017-05-29T09:07:01Z</dcterms:modified>
</cp:coreProperties>
</file>