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gif" ContentType="image/gif"/>
  <Default Extension="MOV" ContentType="video/quicktime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85" r:id="rId4"/>
    <p:sldId id="286" r:id="rId5"/>
    <p:sldId id="287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74" r:id="rId14"/>
    <p:sldId id="275" r:id="rId15"/>
    <p:sldId id="288" r:id="rId16"/>
    <p:sldId id="283" r:id="rId17"/>
    <p:sldId id="284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99"/>
    <p:restoredTop sz="94694"/>
  </p:normalViewPr>
  <p:slideViewPr>
    <p:cSldViewPr snapToGrid="0" snapToObjects="1">
      <p:cViewPr varScale="1">
        <p:scale>
          <a:sx n="78" d="100"/>
          <a:sy n="78" d="100"/>
        </p:scale>
        <p:origin x="184" y="5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Temperature of water out vs. Ignition Angle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Tw out P.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7 BTDC</c:v>
                </c:pt>
                <c:pt idx="1">
                  <c:v>10 BTDC</c:v>
                </c:pt>
                <c:pt idx="2">
                  <c:v>12 BTDC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39.522</c:v>
                </c:pt>
                <c:pt idx="1">
                  <c:v>38.47</c:v>
                </c:pt>
                <c:pt idx="2">
                  <c:v>37.66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3BF-4387-9A78-EEF2574E46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Tw out m.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7 BTDC</c:v>
                </c:pt>
                <c:pt idx="1">
                  <c:v>10 BTDC</c:v>
                </c:pt>
                <c:pt idx="2">
                  <c:v>12 BTDC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45.6</c:v>
                </c:pt>
                <c:pt idx="1">
                  <c:v>37.2</c:v>
                </c:pt>
                <c:pt idx="2">
                  <c:v>34.4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3BF-4387-9A78-EEF2574E46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94301712"/>
        <c:axId val="-1339069216"/>
      </c:lineChart>
      <c:catAx>
        <c:axId val="-129430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39069216"/>
        <c:crosses val="autoZero"/>
        <c:auto val="1"/>
        <c:lblAlgn val="ctr"/>
        <c:lblOffset val="100"/>
        <c:noMultiLvlLbl val="0"/>
      </c:catAx>
      <c:valAx>
        <c:axId val="-133906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9430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Ignition</a:t>
            </a:r>
            <a:r>
              <a:rPr lang="en-US" baseline="0"/>
              <a:t> angle vs. Gases percentage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CO2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7 BTDC</c:v>
                </c:pt>
                <c:pt idx="1">
                  <c:v>10 BTDC</c:v>
                </c:pt>
                <c:pt idx="2">
                  <c:v>12 BTDC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9.44</c:v>
                </c:pt>
                <c:pt idx="1">
                  <c:v>8.65</c:v>
                </c:pt>
                <c:pt idx="2">
                  <c:v>7.91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CD-4940-917E-C8DFC2967D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 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7 BTDC</c:v>
                </c:pt>
                <c:pt idx="1">
                  <c:v>10 BTDC</c:v>
                </c:pt>
                <c:pt idx="2">
                  <c:v>12 BTDC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3CD-4940-917E-C8DFC2967D4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H2O (%)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7 BTDC</c:v>
                </c:pt>
                <c:pt idx="1">
                  <c:v>10 BTDC</c:v>
                </c:pt>
                <c:pt idx="2">
                  <c:v>12 BTDC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15.12</c:v>
                </c:pt>
                <c:pt idx="1">
                  <c:v>15.36</c:v>
                </c:pt>
                <c:pt idx="2">
                  <c:v>15.65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3CD-4940-917E-C8DFC2967D4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N2 (%)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7 BTDC</c:v>
                </c:pt>
                <c:pt idx="1">
                  <c:v>10 BTDC</c:v>
                </c:pt>
                <c:pt idx="2">
                  <c:v>12 BTDC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71.44</c:v>
                </c:pt>
                <c:pt idx="1">
                  <c:v>70.99</c:v>
                </c:pt>
                <c:pt idx="2">
                  <c:v>71.44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3CD-4940-917E-C8DFC2967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1377713552"/>
        <c:axId val="-1292048144"/>
      </c:barChart>
      <c:catAx>
        <c:axId val="-137771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92048144"/>
        <c:crosses val="autoZero"/>
        <c:auto val="1"/>
        <c:lblAlgn val="ctr"/>
        <c:lblOffset val="100"/>
        <c:noMultiLvlLbl val="0"/>
      </c:catAx>
      <c:valAx>
        <c:axId val="-129204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7771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8936C-6C97-5A4F-A9D2-D9B5D5706231}" type="datetimeFigureOut">
              <a:rPr lang="en-US" smtClean="0"/>
              <a:t>5/29/17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3A736-12EB-B84C-986C-F5D5C93D0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9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260E-A31D-9A44-9960-0F6127C827E1}" type="datetimeFigureOut">
              <a:rPr lang="en-US" smtClean="0"/>
              <a:t>5/29/17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460C796-8E1F-B146-AB5E-B8F73E9165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260E-A31D-9A44-9960-0F6127C827E1}" type="datetimeFigureOut">
              <a:rPr lang="en-US" smtClean="0"/>
              <a:t>5/29/17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460C796-8E1F-B146-AB5E-B8F73E9165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260E-A31D-9A44-9960-0F6127C827E1}" type="datetimeFigureOut">
              <a:rPr lang="en-US" smtClean="0"/>
              <a:t>5/29/17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460C796-8E1F-B146-AB5E-B8F73E9165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260E-A31D-9A44-9960-0F6127C827E1}" type="datetimeFigureOut">
              <a:rPr lang="en-US" smtClean="0"/>
              <a:t>5/29/17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460C796-8E1F-B146-AB5E-B8F73E9165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260E-A31D-9A44-9960-0F6127C827E1}" type="datetimeFigureOut">
              <a:rPr lang="en-US" smtClean="0"/>
              <a:t>5/29/17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460C796-8E1F-B146-AB5E-B8F73E9165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260E-A31D-9A44-9960-0F6127C827E1}" type="datetimeFigureOut">
              <a:rPr lang="en-US" smtClean="0"/>
              <a:t>5/29/17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C796-8E1F-B146-AB5E-B8F73E9165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260E-A31D-9A44-9960-0F6127C827E1}" type="datetimeFigureOut">
              <a:rPr lang="en-US" smtClean="0"/>
              <a:t>5/29/17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C796-8E1F-B146-AB5E-B8F73E9165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260E-A31D-9A44-9960-0F6127C827E1}" type="datetimeFigureOut">
              <a:rPr lang="en-US" smtClean="0"/>
              <a:t>5/29/17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C796-8E1F-B146-AB5E-B8F73E9165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214A260E-A31D-9A44-9960-0F6127C827E1}" type="datetimeFigureOut">
              <a:rPr lang="en-US" smtClean="0"/>
              <a:t>5/29/17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460C796-8E1F-B146-AB5E-B8F73E9165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260E-A31D-9A44-9960-0F6127C827E1}" type="datetimeFigureOut">
              <a:rPr lang="en-US" smtClean="0"/>
              <a:t>5/29/17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C796-8E1F-B146-AB5E-B8F73E9165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260E-A31D-9A44-9960-0F6127C827E1}" type="datetimeFigureOut">
              <a:rPr lang="en-US" smtClean="0"/>
              <a:t>5/29/17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460C796-8E1F-B146-AB5E-B8F73E9165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260E-A31D-9A44-9960-0F6127C827E1}" type="datetimeFigureOut">
              <a:rPr lang="en-US" smtClean="0"/>
              <a:t>5/29/17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C796-8E1F-B146-AB5E-B8F73E9165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260E-A31D-9A44-9960-0F6127C827E1}" type="datetimeFigureOut">
              <a:rPr lang="en-US" smtClean="0"/>
              <a:t>5/29/17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C796-8E1F-B146-AB5E-B8F73E9165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260E-A31D-9A44-9960-0F6127C827E1}" type="datetimeFigureOut">
              <a:rPr lang="en-US" smtClean="0"/>
              <a:t>5/29/17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C796-8E1F-B146-AB5E-B8F73E9165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260E-A31D-9A44-9960-0F6127C827E1}" type="datetimeFigureOut">
              <a:rPr lang="en-US" smtClean="0"/>
              <a:t>5/29/17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C796-8E1F-B146-AB5E-B8F73E9165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260E-A31D-9A44-9960-0F6127C827E1}" type="datetimeFigureOut">
              <a:rPr lang="en-US" smtClean="0"/>
              <a:t>5/29/17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C796-8E1F-B146-AB5E-B8F73E9165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260E-A31D-9A44-9960-0F6127C827E1}" type="datetimeFigureOut">
              <a:rPr lang="en-US" smtClean="0"/>
              <a:t>5/29/17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C796-8E1F-B146-AB5E-B8F73E9165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A260E-A31D-9A44-9960-0F6127C827E1}" type="datetimeFigureOut">
              <a:rPr lang="en-US" smtClean="0"/>
              <a:t>5/29/17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0C796-8E1F-B146-AB5E-B8F73E9165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791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tags" Target="../tags/tag15.xml"/><Relationship Id="rId16" Type="http://schemas.openxmlformats.org/officeDocument/2006/relationships/tags" Target="../tags/tag16.xml"/><Relationship Id="rId17" Type="http://schemas.openxmlformats.org/officeDocument/2006/relationships/tags" Target="../tags/tag17.xml"/><Relationship Id="rId18" Type="http://schemas.openxmlformats.org/officeDocument/2006/relationships/tags" Target="../tags/tag18.xml"/><Relationship Id="rId19" Type="http://schemas.openxmlformats.org/officeDocument/2006/relationships/tags" Target="../tags/tag19.xml"/><Relationship Id="rId30" Type="http://schemas.openxmlformats.org/officeDocument/2006/relationships/tags" Target="../tags/tag30.xml"/><Relationship Id="rId31" Type="http://schemas.openxmlformats.org/officeDocument/2006/relationships/tags" Target="../tags/tag31.xml"/><Relationship Id="rId32" Type="http://schemas.openxmlformats.org/officeDocument/2006/relationships/tags" Target="../tags/tag32.xml"/><Relationship Id="rId33" Type="http://schemas.openxmlformats.org/officeDocument/2006/relationships/tags" Target="../tags/tag33.xml"/><Relationship Id="rId34" Type="http://schemas.openxmlformats.org/officeDocument/2006/relationships/tags" Target="../tags/tag34.xml"/><Relationship Id="rId35" Type="http://schemas.openxmlformats.org/officeDocument/2006/relationships/tags" Target="../tags/tag35.xml"/><Relationship Id="rId36" Type="http://schemas.openxmlformats.org/officeDocument/2006/relationships/tags" Target="../tags/tag36.xml"/><Relationship Id="rId37" Type="http://schemas.openxmlformats.org/officeDocument/2006/relationships/tags" Target="../tags/tag37.xml"/><Relationship Id="rId38" Type="http://schemas.openxmlformats.org/officeDocument/2006/relationships/tags" Target="../tags/tag38.xml"/><Relationship Id="rId39" Type="http://schemas.openxmlformats.org/officeDocument/2006/relationships/tags" Target="../tags/tag39.xml"/><Relationship Id="rId50" Type="http://schemas.openxmlformats.org/officeDocument/2006/relationships/tags" Target="../tags/tag50.xml"/><Relationship Id="rId51" Type="http://schemas.openxmlformats.org/officeDocument/2006/relationships/tags" Target="../tags/tag51.xml"/><Relationship Id="rId52" Type="http://schemas.openxmlformats.org/officeDocument/2006/relationships/tags" Target="../tags/tag52.xml"/><Relationship Id="rId53" Type="http://schemas.openxmlformats.org/officeDocument/2006/relationships/tags" Target="../tags/tag53.xml"/><Relationship Id="rId54" Type="http://schemas.openxmlformats.org/officeDocument/2006/relationships/tags" Target="../tags/tag54.xml"/><Relationship Id="rId55" Type="http://schemas.openxmlformats.org/officeDocument/2006/relationships/tags" Target="../tags/tag55.xml"/><Relationship Id="rId56" Type="http://schemas.openxmlformats.org/officeDocument/2006/relationships/tags" Target="../tags/tag56.xml"/><Relationship Id="rId57" Type="http://schemas.openxmlformats.org/officeDocument/2006/relationships/tags" Target="../tags/tag57.xml"/><Relationship Id="rId58" Type="http://schemas.openxmlformats.org/officeDocument/2006/relationships/tags" Target="../tags/tag58.xml"/><Relationship Id="rId59" Type="http://schemas.openxmlformats.org/officeDocument/2006/relationships/tags" Target="../tags/tag59.xml"/><Relationship Id="rId70" Type="http://schemas.openxmlformats.org/officeDocument/2006/relationships/tags" Target="../tags/tag70.xml"/><Relationship Id="rId71" Type="http://schemas.openxmlformats.org/officeDocument/2006/relationships/tags" Target="../tags/tag71.xml"/><Relationship Id="rId72" Type="http://schemas.openxmlformats.org/officeDocument/2006/relationships/tags" Target="../tags/tag72.xml"/><Relationship Id="rId73" Type="http://schemas.openxmlformats.org/officeDocument/2006/relationships/tags" Target="../tags/tag73.xml"/><Relationship Id="rId74" Type="http://schemas.openxmlformats.org/officeDocument/2006/relationships/tags" Target="../tags/tag74.xml"/><Relationship Id="rId75" Type="http://schemas.openxmlformats.org/officeDocument/2006/relationships/tags" Target="../tags/tag75.xml"/><Relationship Id="rId76" Type="http://schemas.openxmlformats.org/officeDocument/2006/relationships/tags" Target="../tags/tag76.xml"/><Relationship Id="rId77" Type="http://schemas.openxmlformats.org/officeDocument/2006/relationships/tags" Target="../tags/tag77.xml"/><Relationship Id="rId78" Type="http://schemas.openxmlformats.org/officeDocument/2006/relationships/tags" Target="../tags/tag78.xml"/><Relationship Id="rId79" Type="http://schemas.openxmlformats.org/officeDocument/2006/relationships/tags" Target="../tags/tag79.xml"/><Relationship Id="rId90" Type="http://schemas.openxmlformats.org/officeDocument/2006/relationships/tags" Target="../tags/tag90.xml"/><Relationship Id="rId91" Type="http://schemas.openxmlformats.org/officeDocument/2006/relationships/tags" Target="../tags/tag91.xml"/><Relationship Id="rId92" Type="http://schemas.openxmlformats.org/officeDocument/2006/relationships/tags" Target="../tags/tag92.xml"/><Relationship Id="rId93" Type="http://schemas.openxmlformats.org/officeDocument/2006/relationships/tags" Target="../tags/tag93.xml"/><Relationship Id="rId94" Type="http://schemas.openxmlformats.org/officeDocument/2006/relationships/tags" Target="../tags/tag94.xml"/><Relationship Id="rId95" Type="http://schemas.openxmlformats.org/officeDocument/2006/relationships/slideLayout" Target="../slideLayouts/slideLayout2.xml"/><Relationship Id="rId96" Type="http://schemas.openxmlformats.org/officeDocument/2006/relationships/image" Target="../media/image15.png"/><Relationship Id="rId20" Type="http://schemas.openxmlformats.org/officeDocument/2006/relationships/tags" Target="../tags/tag20.xml"/><Relationship Id="rId21" Type="http://schemas.openxmlformats.org/officeDocument/2006/relationships/tags" Target="../tags/tag21.xml"/><Relationship Id="rId22" Type="http://schemas.openxmlformats.org/officeDocument/2006/relationships/tags" Target="../tags/tag22.xml"/><Relationship Id="rId23" Type="http://schemas.openxmlformats.org/officeDocument/2006/relationships/tags" Target="../tags/tag23.xml"/><Relationship Id="rId24" Type="http://schemas.openxmlformats.org/officeDocument/2006/relationships/tags" Target="../tags/tag24.xml"/><Relationship Id="rId25" Type="http://schemas.openxmlformats.org/officeDocument/2006/relationships/tags" Target="../tags/tag25.xml"/><Relationship Id="rId26" Type="http://schemas.openxmlformats.org/officeDocument/2006/relationships/tags" Target="../tags/tag26.xml"/><Relationship Id="rId27" Type="http://schemas.openxmlformats.org/officeDocument/2006/relationships/tags" Target="../tags/tag27.xml"/><Relationship Id="rId28" Type="http://schemas.openxmlformats.org/officeDocument/2006/relationships/tags" Target="../tags/tag28.xml"/><Relationship Id="rId29" Type="http://schemas.openxmlformats.org/officeDocument/2006/relationships/tags" Target="../tags/tag29.xml"/><Relationship Id="rId40" Type="http://schemas.openxmlformats.org/officeDocument/2006/relationships/tags" Target="../tags/tag40.xml"/><Relationship Id="rId41" Type="http://schemas.openxmlformats.org/officeDocument/2006/relationships/tags" Target="../tags/tag41.xml"/><Relationship Id="rId42" Type="http://schemas.openxmlformats.org/officeDocument/2006/relationships/tags" Target="../tags/tag42.xml"/><Relationship Id="rId43" Type="http://schemas.openxmlformats.org/officeDocument/2006/relationships/tags" Target="../tags/tag43.xml"/><Relationship Id="rId44" Type="http://schemas.openxmlformats.org/officeDocument/2006/relationships/tags" Target="../tags/tag44.xml"/><Relationship Id="rId45" Type="http://schemas.openxmlformats.org/officeDocument/2006/relationships/tags" Target="../tags/tag45.xml"/><Relationship Id="rId46" Type="http://schemas.openxmlformats.org/officeDocument/2006/relationships/tags" Target="../tags/tag46.xml"/><Relationship Id="rId47" Type="http://schemas.openxmlformats.org/officeDocument/2006/relationships/tags" Target="../tags/tag47.xml"/><Relationship Id="rId48" Type="http://schemas.openxmlformats.org/officeDocument/2006/relationships/tags" Target="../tags/tag48.xml"/><Relationship Id="rId49" Type="http://schemas.openxmlformats.org/officeDocument/2006/relationships/tags" Target="../tags/tag49.xml"/><Relationship Id="rId60" Type="http://schemas.openxmlformats.org/officeDocument/2006/relationships/tags" Target="../tags/tag60.xml"/><Relationship Id="rId61" Type="http://schemas.openxmlformats.org/officeDocument/2006/relationships/tags" Target="../tags/tag61.xml"/><Relationship Id="rId62" Type="http://schemas.openxmlformats.org/officeDocument/2006/relationships/tags" Target="../tags/tag62.xml"/><Relationship Id="rId63" Type="http://schemas.openxmlformats.org/officeDocument/2006/relationships/tags" Target="../tags/tag63.xml"/><Relationship Id="rId64" Type="http://schemas.openxmlformats.org/officeDocument/2006/relationships/tags" Target="../tags/tag64.xml"/><Relationship Id="rId65" Type="http://schemas.openxmlformats.org/officeDocument/2006/relationships/tags" Target="../tags/tag65.xml"/><Relationship Id="rId66" Type="http://schemas.openxmlformats.org/officeDocument/2006/relationships/tags" Target="../tags/tag66.xml"/><Relationship Id="rId67" Type="http://schemas.openxmlformats.org/officeDocument/2006/relationships/tags" Target="../tags/tag67.xml"/><Relationship Id="rId68" Type="http://schemas.openxmlformats.org/officeDocument/2006/relationships/tags" Target="../tags/tag68.xml"/><Relationship Id="rId69" Type="http://schemas.openxmlformats.org/officeDocument/2006/relationships/tags" Target="../tags/tag69.xml"/><Relationship Id="rId80" Type="http://schemas.openxmlformats.org/officeDocument/2006/relationships/tags" Target="../tags/tag80.xml"/><Relationship Id="rId81" Type="http://schemas.openxmlformats.org/officeDocument/2006/relationships/tags" Target="../tags/tag81.xml"/><Relationship Id="rId82" Type="http://schemas.openxmlformats.org/officeDocument/2006/relationships/tags" Target="../tags/tag82.xml"/><Relationship Id="rId83" Type="http://schemas.openxmlformats.org/officeDocument/2006/relationships/tags" Target="../tags/tag83.xml"/><Relationship Id="rId84" Type="http://schemas.openxmlformats.org/officeDocument/2006/relationships/tags" Target="../tags/tag84.xml"/><Relationship Id="rId85" Type="http://schemas.openxmlformats.org/officeDocument/2006/relationships/tags" Target="../tags/tag85.xml"/><Relationship Id="rId86" Type="http://schemas.openxmlformats.org/officeDocument/2006/relationships/tags" Target="../tags/tag86.xml"/><Relationship Id="rId87" Type="http://schemas.openxmlformats.org/officeDocument/2006/relationships/tags" Target="../tags/tag87.xml"/><Relationship Id="rId88" Type="http://schemas.openxmlformats.org/officeDocument/2006/relationships/tags" Target="../tags/tag88.xml"/><Relationship Id="rId89" Type="http://schemas.openxmlformats.org/officeDocument/2006/relationships/tags" Target="../tags/tag8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2.MOV"/><Relationship Id="rId4" Type="http://schemas.openxmlformats.org/officeDocument/2006/relationships/video" Target="../media/media2.MOV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JP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079" y="3022493"/>
            <a:ext cx="8341377" cy="673995"/>
          </a:xfrm>
        </p:spPr>
        <p:txBody>
          <a:bodyPr>
            <a:noAutofit/>
          </a:bodyPr>
          <a:lstStyle/>
          <a:p>
            <a:pPr algn="ctr"/>
            <a:r>
              <a:rPr lang="en-US" sz="2500" b="1" dirty="0"/>
              <a:t>Optimization of ignition timing in spark ignition </a:t>
            </a:r>
            <a:r>
              <a:rPr lang="en-US" sz="2500" b="1" dirty="0" smtClean="0"/>
              <a:t>engine</a:t>
            </a:r>
            <a:endParaRPr lang="en-US" sz="2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4355912" cy="203489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1900" dirty="0" smtClean="0"/>
              <a:t>Group members:</a:t>
            </a:r>
          </a:p>
          <a:p>
            <a:pPr algn="l"/>
            <a:r>
              <a:rPr lang="en-US" sz="1900" dirty="0" smtClean="0"/>
              <a:t>Ibrahim </a:t>
            </a:r>
            <a:r>
              <a:rPr lang="en-US" sz="1900" dirty="0" err="1" smtClean="0"/>
              <a:t>AlAbdulhadi</a:t>
            </a:r>
            <a:r>
              <a:rPr lang="en-US" sz="1900" dirty="0"/>
              <a:t>	</a:t>
            </a:r>
            <a:r>
              <a:rPr lang="en-US" sz="1900" dirty="0" smtClean="0"/>
              <a:t>201101256</a:t>
            </a:r>
          </a:p>
          <a:p>
            <a:pPr algn="l"/>
            <a:r>
              <a:rPr lang="en-US" sz="1900" dirty="0" err="1" smtClean="0"/>
              <a:t>Mushari</a:t>
            </a:r>
            <a:r>
              <a:rPr lang="en-US" sz="1900" dirty="0" smtClean="0"/>
              <a:t> </a:t>
            </a:r>
            <a:r>
              <a:rPr lang="en-US" sz="1900" dirty="0" err="1" smtClean="0"/>
              <a:t>Alharbi</a:t>
            </a:r>
            <a:r>
              <a:rPr lang="en-US" sz="1900" dirty="0" smtClean="0"/>
              <a:t>		201100959</a:t>
            </a:r>
          </a:p>
          <a:p>
            <a:pPr algn="l"/>
            <a:r>
              <a:rPr lang="en-US" sz="1900" dirty="0" err="1"/>
              <a:t>Majed</a:t>
            </a:r>
            <a:r>
              <a:rPr lang="en-US" sz="1900" dirty="0"/>
              <a:t> </a:t>
            </a:r>
            <a:r>
              <a:rPr lang="en-US" sz="1900" smtClean="0"/>
              <a:t>Alotaibi</a:t>
            </a:r>
            <a:r>
              <a:rPr lang="en-US" sz="1900" dirty="0"/>
              <a:t>		</a:t>
            </a:r>
            <a:r>
              <a:rPr lang="en-US" sz="1900" dirty="0" smtClean="0"/>
              <a:t>201100716</a:t>
            </a:r>
          </a:p>
          <a:p>
            <a:pPr algn="l"/>
            <a:r>
              <a:rPr lang="en-US" sz="1900" dirty="0" smtClean="0"/>
              <a:t>Ali Al-Radhi		201101315</a:t>
            </a:r>
          </a:p>
          <a:p>
            <a:pPr algn="l"/>
            <a:r>
              <a:rPr lang="en-US" sz="1900" dirty="0" smtClean="0"/>
              <a:t>Abdullah </a:t>
            </a:r>
            <a:r>
              <a:rPr lang="en-US" sz="1900" dirty="0" err="1" smtClean="0"/>
              <a:t>Bassri</a:t>
            </a:r>
            <a:r>
              <a:rPr lang="en-US" sz="1900" dirty="0" smtClean="0"/>
              <a:t>		201103049</a:t>
            </a:r>
          </a:p>
        </p:txBody>
      </p:sp>
      <p:pic>
        <p:nvPicPr>
          <p:cNvPr id="5" name="Picture 4" descr="C:\Documents and Settings\etanbour\Local Settings\Temporary Internet Files\Content.Outlook\TI5WRGI3\Logo head.JPG"/>
          <p:cNvPicPr/>
          <p:nvPr/>
        </p:nvPicPr>
        <p:blipFill>
          <a:blip r:embed="rId2" cstate="print"/>
          <a:srcRect b="15260"/>
          <a:stretch>
            <a:fillRect/>
          </a:stretch>
        </p:blipFill>
        <p:spPr bwMode="auto">
          <a:xfrm>
            <a:off x="0" y="0"/>
            <a:ext cx="5550535" cy="113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550535" y="5930825"/>
            <a:ext cx="2737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Advisor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Esam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Jassim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526" y="2578964"/>
            <a:ext cx="3146473" cy="16976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2195" y="2136959"/>
            <a:ext cx="2375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latin typeface="Times New Roman" charset="0"/>
                <a:ea typeface="Times New Roman" charset="0"/>
              </a:rPr>
              <a:t>Senior Design </a:t>
            </a:r>
            <a:r>
              <a:rPr lang="en-US" b="1" smtClean="0">
                <a:latin typeface="Times New Roman" charset="0"/>
                <a:ea typeface="Times New Roman" charset="0"/>
              </a:rPr>
              <a:t>Project: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76456" y="10570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>
                <a:latin typeface="Times New Roman" charset="0"/>
                <a:ea typeface="Times New Roman" charset="0"/>
              </a:rPr>
              <a:t>College of </a:t>
            </a:r>
            <a:r>
              <a:rPr lang="en-US" b="1" smtClean="0">
                <a:latin typeface="Times New Roman" charset="0"/>
                <a:ea typeface="Times New Roman" charset="0"/>
              </a:rPr>
              <a:t>Engineering</a:t>
            </a:r>
            <a:endParaRPr lang="en-US" sz="1000">
              <a:latin typeface="Times New Roman" charset="0"/>
              <a:ea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en-US" b="1">
                <a:latin typeface="Times New Roman" charset="0"/>
                <a:ea typeface="Times New Roman" charset="0"/>
              </a:rPr>
              <a:t>Department of Mechanical Engineering</a:t>
            </a:r>
            <a:endParaRPr lang="en-US" sz="1000">
              <a:latin typeface="Times New Roman" charset="0"/>
              <a:ea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en-US">
                <a:latin typeface="Times New Roman" charset="0"/>
                <a:ea typeface="Times New Roman" charset="0"/>
              </a:rPr>
              <a:t> </a:t>
            </a:r>
            <a:r>
              <a:rPr lang="en-US" smtClean="0">
                <a:latin typeface="Times New Roman" charset="0"/>
                <a:ea typeface="Times New Roman" charset="0"/>
              </a:rPr>
              <a:t>Spring </a:t>
            </a:r>
            <a:r>
              <a:rPr lang="en-US">
                <a:latin typeface="Times New Roman" charset="0"/>
                <a:ea typeface="Times New Roman" charset="0"/>
              </a:rPr>
              <a:t>2016-17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493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343" y="753228"/>
            <a:ext cx="9613861" cy="1080938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Results – Part 1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536598" y="2522256"/>
          <a:ext cx="5721350" cy="899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4270">
                  <a:extLst>
                    <a:ext uri="{9D8B030D-6E8A-4147-A177-3AD203B41FA5}">
                      <a16:colId xmlns="" xmlns:a16="http://schemas.microsoft.com/office/drawing/2014/main" val="1937740846"/>
                    </a:ext>
                  </a:extLst>
                </a:gridCol>
                <a:gridCol w="1144270">
                  <a:extLst>
                    <a:ext uri="{9D8B030D-6E8A-4147-A177-3AD203B41FA5}">
                      <a16:colId xmlns="" xmlns:a16="http://schemas.microsoft.com/office/drawing/2014/main" val="921091012"/>
                    </a:ext>
                  </a:extLst>
                </a:gridCol>
                <a:gridCol w="1144270">
                  <a:extLst>
                    <a:ext uri="{9D8B030D-6E8A-4147-A177-3AD203B41FA5}">
                      <a16:colId xmlns="" xmlns:a16="http://schemas.microsoft.com/office/drawing/2014/main" val="94964373"/>
                    </a:ext>
                  </a:extLst>
                </a:gridCol>
                <a:gridCol w="1144270">
                  <a:extLst>
                    <a:ext uri="{9D8B030D-6E8A-4147-A177-3AD203B41FA5}">
                      <a16:colId xmlns="" xmlns:a16="http://schemas.microsoft.com/office/drawing/2014/main" val="1619963720"/>
                    </a:ext>
                  </a:extLst>
                </a:gridCol>
                <a:gridCol w="1144270">
                  <a:extLst>
                    <a:ext uri="{9D8B030D-6E8A-4147-A177-3AD203B41FA5}">
                      <a16:colId xmlns="" xmlns:a16="http://schemas.microsoft.com/office/drawing/2014/main" val="14336091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BTDC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Q </a:t>
                      </a:r>
                      <a:r>
                        <a:rPr lang="en-US" sz="1100" dirty="0">
                          <a:effectLst/>
                        </a:rPr>
                        <a:t>max (Kw)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 </a:t>
                      </a:r>
                      <a:r>
                        <a:rPr lang="en-US" sz="1100">
                          <a:effectLst/>
                        </a:rPr>
                        <a:t>actual (Kw)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</a:t>
                      </a:r>
                      <a:r>
                        <a:rPr lang="en-US" sz="1000" dirty="0">
                          <a:effectLst/>
                        </a:rPr>
                        <a:t>w</a:t>
                      </a:r>
                      <a:r>
                        <a:rPr lang="en-US" sz="1200" dirty="0">
                          <a:effectLst/>
                        </a:rPr>
                        <a:t> out </a:t>
                      </a:r>
                      <a:r>
                        <a:rPr lang="en-US" sz="1100" dirty="0">
                          <a:effectLst/>
                        </a:rPr>
                        <a:t>predicted (C˚)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</a:t>
                      </a:r>
                      <a:r>
                        <a:rPr lang="en-US" sz="1000">
                          <a:effectLst/>
                        </a:rPr>
                        <a:t>w</a:t>
                      </a:r>
                      <a:r>
                        <a:rPr lang="en-US" sz="1200">
                          <a:effectLst/>
                        </a:rPr>
                        <a:t> out </a:t>
                      </a:r>
                      <a:r>
                        <a:rPr lang="en-US" sz="1100">
                          <a:effectLst/>
                        </a:rPr>
                        <a:t>measured (C˚)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3278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36.762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33.0858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39.522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45.6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28576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28.251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25.426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38.47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37.2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26483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21.639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19.475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37.66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34.4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70566963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27313" y="36861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2654073" y="3585456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247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Part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35457" y="2169621"/>
          <a:ext cx="6099810" cy="20578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1220">
                  <a:extLst>
                    <a:ext uri="{9D8B030D-6E8A-4147-A177-3AD203B41FA5}">
                      <a16:colId xmlns="" xmlns:a16="http://schemas.microsoft.com/office/drawing/2014/main" val="2780023423"/>
                    </a:ext>
                  </a:extLst>
                </a:gridCol>
                <a:gridCol w="871220">
                  <a:extLst>
                    <a:ext uri="{9D8B030D-6E8A-4147-A177-3AD203B41FA5}">
                      <a16:colId xmlns="" xmlns:a16="http://schemas.microsoft.com/office/drawing/2014/main" val="416173676"/>
                    </a:ext>
                  </a:extLst>
                </a:gridCol>
                <a:gridCol w="871220">
                  <a:extLst>
                    <a:ext uri="{9D8B030D-6E8A-4147-A177-3AD203B41FA5}">
                      <a16:colId xmlns="" xmlns:a16="http://schemas.microsoft.com/office/drawing/2014/main" val="3640708212"/>
                    </a:ext>
                  </a:extLst>
                </a:gridCol>
                <a:gridCol w="871220">
                  <a:extLst>
                    <a:ext uri="{9D8B030D-6E8A-4147-A177-3AD203B41FA5}">
                      <a16:colId xmlns="" xmlns:a16="http://schemas.microsoft.com/office/drawing/2014/main" val="3318462675"/>
                    </a:ext>
                  </a:extLst>
                </a:gridCol>
                <a:gridCol w="871220">
                  <a:extLst>
                    <a:ext uri="{9D8B030D-6E8A-4147-A177-3AD203B41FA5}">
                      <a16:colId xmlns="" xmlns:a16="http://schemas.microsoft.com/office/drawing/2014/main" val="400433748"/>
                    </a:ext>
                  </a:extLst>
                </a:gridCol>
                <a:gridCol w="871220">
                  <a:extLst>
                    <a:ext uri="{9D8B030D-6E8A-4147-A177-3AD203B41FA5}">
                      <a16:colId xmlns="" xmlns:a16="http://schemas.microsoft.com/office/drawing/2014/main" val="3657940331"/>
                    </a:ext>
                  </a:extLst>
                </a:gridCol>
                <a:gridCol w="872490">
                  <a:extLst>
                    <a:ext uri="{9D8B030D-6E8A-4147-A177-3AD203B41FA5}">
                      <a16:colId xmlns="" xmlns:a16="http://schemas.microsoft.com/office/drawing/2014/main" val="494118590"/>
                    </a:ext>
                  </a:extLst>
                </a:gridCol>
              </a:tblGrid>
              <a:tr h="411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BTDC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 (%)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493232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10.7745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4.549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3.4507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40.512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39272006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11.0622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5.1244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2.8756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41.5939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10108608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2.3809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5.6191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2.3809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42.5239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2918501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35457" y="4465161"/>
          <a:ext cx="5885180" cy="1536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0440">
                  <a:extLst>
                    <a:ext uri="{9D8B030D-6E8A-4147-A177-3AD203B41FA5}">
                      <a16:colId xmlns="" xmlns:a16="http://schemas.microsoft.com/office/drawing/2014/main" val="2855130557"/>
                    </a:ext>
                  </a:extLst>
                </a:gridCol>
                <a:gridCol w="980440">
                  <a:extLst>
                    <a:ext uri="{9D8B030D-6E8A-4147-A177-3AD203B41FA5}">
                      <a16:colId xmlns="" xmlns:a16="http://schemas.microsoft.com/office/drawing/2014/main" val="3037291926"/>
                    </a:ext>
                  </a:extLst>
                </a:gridCol>
                <a:gridCol w="981075">
                  <a:extLst>
                    <a:ext uri="{9D8B030D-6E8A-4147-A177-3AD203B41FA5}">
                      <a16:colId xmlns="" xmlns:a16="http://schemas.microsoft.com/office/drawing/2014/main" val="45031767"/>
                    </a:ext>
                  </a:extLst>
                </a:gridCol>
                <a:gridCol w="981075">
                  <a:extLst>
                    <a:ext uri="{9D8B030D-6E8A-4147-A177-3AD203B41FA5}">
                      <a16:colId xmlns="" xmlns:a16="http://schemas.microsoft.com/office/drawing/2014/main" val="4046895008"/>
                    </a:ext>
                  </a:extLst>
                </a:gridCol>
                <a:gridCol w="981075">
                  <a:extLst>
                    <a:ext uri="{9D8B030D-6E8A-4147-A177-3AD203B41FA5}">
                      <a16:colId xmlns="" xmlns:a16="http://schemas.microsoft.com/office/drawing/2014/main" val="1369173989"/>
                    </a:ext>
                  </a:extLst>
                </a:gridCol>
                <a:gridCol w="981075">
                  <a:extLst>
                    <a:ext uri="{9D8B030D-6E8A-4147-A177-3AD203B41FA5}">
                      <a16:colId xmlns="" xmlns:a16="http://schemas.microsoft.com/office/drawing/2014/main" val="537080935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BTDC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Ø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CO2 (%)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 (%)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H2O (%)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N2 (%)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38512687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6.2869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7.91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15.65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70.44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9484521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6.45479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8.75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15.36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70.99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2201481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6.5992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9.44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15.12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71.44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46245262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/>
          <p:nvPr>
            <p:extLst/>
          </p:nvPr>
        </p:nvGraphicFramePr>
        <p:xfrm>
          <a:off x="6350924" y="3030580"/>
          <a:ext cx="5841076" cy="2631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4812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Table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baseline="30000" smtClean="0"/>
              <a:t> </a:t>
            </a:r>
            <a:endParaRPr lang="de-DE" dirty="0"/>
          </a:p>
        </p:txBody>
      </p:sp>
      <p:cxnSp>
        <p:nvCxnSpPr>
          <p:cNvPr id="6" name="OTLSHAPE_T_c109be9d91f84f3e99e4929ce565dd0c_HorizontalConnector1"/>
          <p:cNvCxnSpPr>
            <a:stCxn id="82" idx="3"/>
          </p:cNvCxnSpPr>
          <p:nvPr>
            <p:custDataLst>
              <p:tags r:id="rId1"/>
            </p:custDataLst>
          </p:nvPr>
        </p:nvCxnSpPr>
        <p:spPr>
          <a:xfrm flipV="1">
            <a:off x="1299093" y="5777588"/>
            <a:ext cx="3946250" cy="1"/>
          </a:xfrm>
          <a:prstGeom prst="line">
            <a:avLst/>
          </a:prstGeom>
          <a:ln w="9525" cap="flat" cmpd="sng" algn="ctr">
            <a:solidFill>
              <a:srgbClr val="BBB5B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OTLSHAPE_T_e6f5c918bdd649a1ac919cf22468a23b_HorizontalConnector1"/>
          <p:cNvCxnSpPr/>
          <p:nvPr>
            <p:custDataLst>
              <p:tags r:id="rId2"/>
            </p:custDataLst>
          </p:nvPr>
        </p:nvCxnSpPr>
        <p:spPr>
          <a:xfrm flipV="1">
            <a:off x="1911495" y="5189114"/>
            <a:ext cx="2261973" cy="9227"/>
          </a:xfrm>
          <a:prstGeom prst="line">
            <a:avLst/>
          </a:prstGeom>
          <a:ln w="9525" cap="flat" cmpd="sng" algn="ctr">
            <a:solidFill>
              <a:srgbClr val="BBB5B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OTLSHAPE_T_06a6a20021ea4acdac20b41f7b37b0dd_HorizontalConnector1"/>
          <p:cNvCxnSpPr>
            <a:endCxn id="72" idx="1"/>
          </p:cNvCxnSpPr>
          <p:nvPr>
            <p:custDataLst>
              <p:tags r:id="rId3"/>
            </p:custDataLst>
          </p:nvPr>
        </p:nvCxnSpPr>
        <p:spPr>
          <a:xfrm flipV="1">
            <a:off x="1715921" y="5469013"/>
            <a:ext cx="1997652" cy="13474"/>
          </a:xfrm>
          <a:prstGeom prst="line">
            <a:avLst/>
          </a:prstGeom>
          <a:ln w="9525" cap="flat" cmpd="sng" algn="ctr">
            <a:solidFill>
              <a:srgbClr val="BBB5B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OTLSHAPE_T_9aa183d65df24b0c8fecd0a002471583_HorizontalConnector1"/>
          <p:cNvCxnSpPr/>
          <p:nvPr>
            <p:custDataLst>
              <p:tags r:id="rId4"/>
            </p:custDataLst>
          </p:nvPr>
        </p:nvCxnSpPr>
        <p:spPr>
          <a:xfrm flipV="1">
            <a:off x="2254261" y="4908216"/>
            <a:ext cx="760880" cy="4604"/>
          </a:xfrm>
          <a:prstGeom prst="line">
            <a:avLst/>
          </a:prstGeom>
          <a:ln w="9525" cap="flat" cmpd="sng" algn="ctr">
            <a:solidFill>
              <a:srgbClr val="BBB5B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OTLSHAPE_T_be3ae38f60b3402d8a13f1e91eec41f5_HorizontalConnector1"/>
          <p:cNvCxnSpPr/>
          <p:nvPr>
            <p:custDataLst>
              <p:tags r:id="rId5"/>
            </p:custDataLst>
          </p:nvPr>
        </p:nvCxnSpPr>
        <p:spPr>
          <a:xfrm flipV="1">
            <a:off x="1299093" y="4312009"/>
            <a:ext cx="1765926" cy="10609"/>
          </a:xfrm>
          <a:prstGeom prst="line">
            <a:avLst/>
          </a:prstGeom>
          <a:ln w="9525" cap="flat" cmpd="sng" algn="ctr">
            <a:solidFill>
              <a:srgbClr val="BBB5B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OTLSHAPE_T_7c518fb37f2142bb8e0445920d0403b5_HorizontalConnector1"/>
          <p:cNvCxnSpPr/>
          <p:nvPr>
            <p:custDataLst>
              <p:tags r:id="rId6"/>
            </p:custDataLst>
          </p:nvPr>
        </p:nvCxnSpPr>
        <p:spPr>
          <a:xfrm>
            <a:off x="1640308" y="4023375"/>
            <a:ext cx="861254" cy="0"/>
          </a:xfrm>
          <a:prstGeom prst="line">
            <a:avLst/>
          </a:prstGeom>
          <a:ln w="9525" cap="flat" cmpd="sng" algn="ctr">
            <a:solidFill>
              <a:srgbClr val="BBB5B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OTLSHAPE_M_6a283b367375415b92b0e5fc4e16a0cc_Connector1"/>
          <p:cNvCxnSpPr/>
          <p:nvPr>
            <p:custDataLst>
              <p:tags r:id="rId7"/>
            </p:custDataLst>
          </p:nvPr>
        </p:nvCxnSpPr>
        <p:spPr>
          <a:xfrm>
            <a:off x="5985880" y="2553395"/>
            <a:ext cx="0" cy="763833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OTLSHAPE_M_93afb554552a4221a5380f7919409aa7_Connector1"/>
          <p:cNvCxnSpPr/>
          <p:nvPr>
            <p:custDataLst>
              <p:tags r:id="rId8"/>
            </p:custDataLst>
          </p:nvPr>
        </p:nvCxnSpPr>
        <p:spPr>
          <a:xfrm>
            <a:off x="3713573" y="2589122"/>
            <a:ext cx="0" cy="643387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OTLSHAPE_M_52743de8bb6d4044896f473898fe9da7_Connector1"/>
          <p:cNvCxnSpPr/>
          <p:nvPr>
            <p:custDataLst>
              <p:tags r:id="rId9"/>
            </p:custDataLst>
          </p:nvPr>
        </p:nvCxnSpPr>
        <p:spPr>
          <a:xfrm>
            <a:off x="2129766" y="2959135"/>
            <a:ext cx="0" cy="273374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OTLSHAPE_M_a58f29487c0343c08abcf41913e40cae_Connector1"/>
          <p:cNvCxnSpPr/>
          <p:nvPr>
            <p:custDataLst>
              <p:tags r:id="rId10"/>
            </p:custDataLst>
          </p:nvPr>
        </p:nvCxnSpPr>
        <p:spPr>
          <a:xfrm>
            <a:off x="1340276" y="2483437"/>
            <a:ext cx="0" cy="749072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TLSHAPE_TB_00000000000000000000000000000000_ScaleContainer"/>
          <p:cNvSpPr/>
          <p:nvPr>
            <p:custDataLst>
              <p:tags r:id="rId11"/>
            </p:custDataLst>
          </p:nvPr>
        </p:nvSpPr>
        <p:spPr>
          <a:xfrm>
            <a:off x="1087796" y="3296009"/>
            <a:ext cx="7116865" cy="381000"/>
          </a:xfrm>
          <a:prstGeom prst="rect">
            <a:avLst/>
          </a:prstGeom>
          <a:gradFill flip="none" rotWithShape="1">
            <a:gsLst>
              <a:gs pos="0">
                <a:srgbClr val="44546A"/>
              </a:gs>
              <a:gs pos="0">
                <a:schemeClr val="dk2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TLSHAPE_TB_00000000000000000000000000000000_TimescaleInterval1"/>
          <p:cNvSpPr txBox="1"/>
          <p:nvPr>
            <p:custDataLst>
              <p:tags r:id="rId12"/>
            </p:custDataLst>
          </p:nvPr>
        </p:nvSpPr>
        <p:spPr>
          <a:xfrm>
            <a:off x="1151297" y="3393482"/>
            <a:ext cx="26815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chemeClr val="lt1"/>
                </a:solidFill>
                <a:latin typeface="Calibri" panose="020F0502020204030204" pitchFamily="34" charset="0"/>
              </a:rPr>
              <a:t>Week 2</a:t>
            </a:r>
            <a:endParaRPr lang="en-US" sz="1200" spc="-18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9" name="OTLSHAPE_TB_00000000000000000000000000000000_Separator1"/>
          <p:cNvCxnSpPr/>
          <p:nvPr>
            <p:custDataLst>
              <p:tags r:id="rId13"/>
            </p:custDataLst>
          </p:nvPr>
        </p:nvCxnSpPr>
        <p:spPr>
          <a:xfrm>
            <a:off x="1870480" y="3384909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TLSHAPE_TB_00000000000000000000000000000000_TimescaleInterval2"/>
          <p:cNvSpPr txBox="1"/>
          <p:nvPr>
            <p:custDataLst>
              <p:tags r:id="rId14"/>
            </p:custDataLst>
          </p:nvPr>
        </p:nvSpPr>
        <p:spPr>
          <a:xfrm>
            <a:off x="1933981" y="3393482"/>
            <a:ext cx="206916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chemeClr val="lt1"/>
                </a:solidFill>
                <a:latin typeface="Calibri" panose="020F0502020204030204" pitchFamily="34" charset="0"/>
              </a:rPr>
              <a:t>Week 3</a:t>
            </a:r>
            <a:endParaRPr lang="en-US" sz="1200" spc="-18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21" name="OTLSHAPE_TB_00000000000000000000000000000000_Separator2"/>
          <p:cNvCxnSpPr/>
          <p:nvPr>
            <p:custDataLst>
              <p:tags r:id="rId15"/>
            </p:custDataLst>
          </p:nvPr>
        </p:nvCxnSpPr>
        <p:spPr>
          <a:xfrm>
            <a:off x="2627916" y="3384909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TLSHAPE_TB_00000000000000000000000000000000_TimescaleInterval3"/>
          <p:cNvSpPr txBox="1"/>
          <p:nvPr>
            <p:custDataLst>
              <p:tags r:id="rId16"/>
            </p:custDataLst>
          </p:nvPr>
        </p:nvSpPr>
        <p:spPr>
          <a:xfrm>
            <a:off x="2691416" y="3393482"/>
            <a:ext cx="15818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dirty="0" smtClean="0">
                <a:solidFill>
                  <a:schemeClr val="lt1"/>
                </a:solidFill>
                <a:latin typeface="Calibri" panose="020F0502020204030204" pitchFamily="34" charset="0"/>
              </a:rPr>
              <a:t>Week 5</a:t>
            </a:r>
            <a:endParaRPr lang="en-US" sz="1200" spc="-2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23" name="OTLSHAPE_TB_00000000000000000000000000000000_Separator3"/>
          <p:cNvCxnSpPr/>
          <p:nvPr>
            <p:custDataLst>
              <p:tags r:id="rId17"/>
            </p:custDataLst>
          </p:nvPr>
        </p:nvCxnSpPr>
        <p:spPr>
          <a:xfrm>
            <a:off x="3410599" y="3384909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TLSHAPE_TB_00000000000000000000000000000000_TimescaleInterval4"/>
          <p:cNvSpPr txBox="1"/>
          <p:nvPr>
            <p:custDataLst>
              <p:tags r:id="rId18"/>
            </p:custDataLst>
          </p:nvPr>
        </p:nvSpPr>
        <p:spPr>
          <a:xfrm>
            <a:off x="3474099" y="3393482"/>
            <a:ext cx="241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dirty="0" smtClean="0">
                <a:solidFill>
                  <a:schemeClr val="lt1"/>
                </a:solidFill>
                <a:latin typeface="Calibri" panose="020F0502020204030204" pitchFamily="34" charset="0"/>
              </a:rPr>
              <a:t>Week 6</a:t>
            </a:r>
            <a:endParaRPr lang="en-US" sz="1200" spc="-2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25" name="OTLSHAPE_TB_00000000000000000000000000000000_Separator4"/>
          <p:cNvCxnSpPr/>
          <p:nvPr>
            <p:custDataLst>
              <p:tags r:id="rId19"/>
            </p:custDataLst>
          </p:nvPr>
        </p:nvCxnSpPr>
        <p:spPr>
          <a:xfrm>
            <a:off x="4193282" y="3384909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TLSHAPE_TB_00000000000000000000000000000000_TimescaleInterval5"/>
          <p:cNvSpPr txBox="1"/>
          <p:nvPr>
            <p:custDataLst>
              <p:tags r:id="rId20"/>
            </p:custDataLst>
          </p:nvPr>
        </p:nvSpPr>
        <p:spPr>
          <a:xfrm>
            <a:off x="4256782" y="3393482"/>
            <a:ext cx="2286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chemeClr val="lt1"/>
                </a:solidFill>
                <a:latin typeface="Calibri" panose="020F0502020204030204" pitchFamily="34" charset="0"/>
              </a:rPr>
              <a:t>Week 12</a:t>
            </a:r>
            <a:endParaRPr lang="en-US" sz="1200" spc="-18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27" name="OTLSHAPE_TB_00000000000000000000000000000000_Separator5"/>
          <p:cNvCxnSpPr/>
          <p:nvPr>
            <p:custDataLst>
              <p:tags r:id="rId21"/>
            </p:custDataLst>
          </p:nvPr>
        </p:nvCxnSpPr>
        <p:spPr>
          <a:xfrm>
            <a:off x="4950718" y="3384909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TLSHAPE_TB_00000000000000000000000000000000_TimescaleInterval6"/>
          <p:cNvSpPr txBox="1"/>
          <p:nvPr>
            <p:custDataLst>
              <p:tags r:id="rId22"/>
            </p:custDataLst>
          </p:nvPr>
        </p:nvSpPr>
        <p:spPr>
          <a:xfrm>
            <a:off x="5014218" y="3393482"/>
            <a:ext cx="21114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 dirty="0" smtClean="0">
                <a:solidFill>
                  <a:schemeClr val="lt1"/>
                </a:solidFill>
                <a:latin typeface="Calibri" panose="020F0502020204030204" pitchFamily="34" charset="0"/>
              </a:rPr>
              <a:t>Week 12</a:t>
            </a:r>
            <a:endParaRPr lang="en-US" sz="1200" spc="-22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29" name="OTLSHAPE_TB_00000000000000000000000000000000_Separator6"/>
          <p:cNvCxnSpPr/>
          <p:nvPr>
            <p:custDataLst>
              <p:tags r:id="rId23"/>
            </p:custDataLst>
          </p:nvPr>
        </p:nvCxnSpPr>
        <p:spPr>
          <a:xfrm>
            <a:off x="5733401" y="3384909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TLSHAPE_TB_00000000000000000000000000000000_TimescaleInterval7"/>
          <p:cNvSpPr txBox="1"/>
          <p:nvPr>
            <p:custDataLst>
              <p:tags r:id="rId24"/>
            </p:custDataLst>
          </p:nvPr>
        </p:nvSpPr>
        <p:spPr>
          <a:xfrm>
            <a:off x="5796901" y="3393482"/>
            <a:ext cx="24397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dirty="0" smtClean="0">
                <a:solidFill>
                  <a:schemeClr val="lt1"/>
                </a:solidFill>
                <a:latin typeface="Calibri" panose="020F0502020204030204" pitchFamily="34" charset="0"/>
              </a:rPr>
              <a:t>Week 13</a:t>
            </a:r>
            <a:endParaRPr lang="en-US" sz="1200" spc="-2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31" name="OTLSHAPE_TB_00000000000000000000000000000000_Separator7"/>
          <p:cNvCxnSpPr/>
          <p:nvPr>
            <p:custDataLst>
              <p:tags r:id="rId25"/>
            </p:custDataLst>
          </p:nvPr>
        </p:nvCxnSpPr>
        <p:spPr>
          <a:xfrm>
            <a:off x="6490836" y="3384909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TLSHAPE_TB_00000000000000000000000000000000_TimescaleInterval8"/>
          <p:cNvSpPr txBox="1"/>
          <p:nvPr>
            <p:custDataLst>
              <p:tags r:id="rId26"/>
            </p:custDataLst>
          </p:nvPr>
        </p:nvSpPr>
        <p:spPr>
          <a:xfrm>
            <a:off x="6554336" y="3393482"/>
            <a:ext cx="23185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 dirty="0" smtClean="0">
                <a:solidFill>
                  <a:schemeClr val="lt1"/>
                </a:solidFill>
                <a:latin typeface="Calibri" panose="020F0502020204030204" pitchFamily="34" charset="0"/>
              </a:rPr>
              <a:t>Week 14-16</a:t>
            </a:r>
            <a:endParaRPr lang="en-US" sz="1200" spc="-22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33" name="OTLSHAPE_TB_00000000000000000000000000000000_Separator8"/>
          <p:cNvCxnSpPr/>
          <p:nvPr>
            <p:custDataLst>
              <p:tags r:id="rId27"/>
            </p:custDataLst>
          </p:nvPr>
        </p:nvCxnSpPr>
        <p:spPr>
          <a:xfrm>
            <a:off x="7273520" y="3384909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TLSHAPE_TB_00000000000000000000000000000000_TimescaleInterval9"/>
          <p:cNvSpPr txBox="1"/>
          <p:nvPr>
            <p:custDataLst>
              <p:tags r:id="rId28"/>
            </p:custDataLst>
          </p:nvPr>
        </p:nvSpPr>
        <p:spPr>
          <a:xfrm>
            <a:off x="7337020" y="339348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dirty="0" smtClean="0">
                <a:solidFill>
                  <a:schemeClr val="lt1"/>
                </a:solidFill>
                <a:latin typeface="Calibri" panose="020F0502020204030204" pitchFamily="34" charset="0"/>
              </a:rPr>
              <a:t>Wee k 14-16</a:t>
            </a:r>
            <a:endParaRPr lang="en-US" sz="1200" spc="-2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OTLSHAPE_M_a58f29487c0343c08abcf41913e40cae_Title"/>
          <p:cNvSpPr txBox="1"/>
          <p:nvPr>
            <p:custDataLst>
              <p:tags r:id="rId29"/>
            </p:custDataLst>
          </p:nvPr>
        </p:nvSpPr>
        <p:spPr>
          <a:xfrm>
            <a:off x="966621" y="2142357"/>
            <a:ext cx="749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Task 1</a:t>
            </a:r>
            <a:endParaRPr lang="en-US" sz="1200" b="1" spc="-8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OTLSHAPE_M_a58f29487c0343c08abcf41913e40cae_Date"/>
          <p:cNvSpPr txBox="1"/>
          <p:nvPr>
            <p:custDataLst>
              <p:tags r:id="rId30"/>
            </p:custDataLst>
          </p:nvPr>
        </p:nvSpPr>
        <p:spPr>
          <a:xfrm>
            <a:off x="1145754" y="2328980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b="1" spc="-8" dirty="0" smtClean="0">
                <a:latin typeface="Calibri" panose="020F0502020204030204" pitchFamily="34" charset="0"/>
              </a:rPr>
              <a:t>Feb 12</a:t>
            </a:r>
            <a:endParaRPr lang="en-US" sz="1000" b="1" spc="-8" dirty="0">
              <a:latin typeface="Calibri" panose="020F0502020204030204" pitchFamily="34" charset="0"/>
            </a:endParaRPr>
          </a:p>
        </p:txBody>
      </p:sp>
      <p:sp>
        <p:nvSpPr>
          <p:cNvPr id="37" name="OTLSHAPE_M_a58f29487c0343c08abcf41913e40cae_Shape"/>
          <p:cNvSpPr/>
          <p:nvPr>
            <p:custDataLst>
              <p:tags r:id="rId31"/>
            </p:custDataLst>
          </p:nvPr>
        </p:nvSpPr>
        <p:spPr>
          <a:xfrm>
            <a:off x="1225976" y="3105509"/>
            <a:ext cx="228600" cy="254000"/>
          </a:xfrm>
          <a:prstGeom prst="diamond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TLSHAPE_M_52743de8bb6d4044896f473898fe9da7_Title"/>
          <p:cNvSpPr txBox="1"/>
          <p:nvPr>
            <p:custDataLst>
              <p:tags r:id="rId32"/>
            </p:custDataLst>
          </p:nvPr>
        </p:nvSpPr>
        <p:spPr>
          <a:xfrm>
            <a:off x="1749760" y="2535505"/>
            <a:ext cx="749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Task 2</a:t>
            </a:r>
            <a:endParaRPr lang="en-US" sz="1200" b="1" spc="-8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OTLSHAPE_M_52743de8bb6d4044896f473898fe9da7_Date"/>
          <p:cNvSpPr txBox="1"/>
          <p:nvPr>
            <p:custDataLst>
              <p:tags r:id="rId33"/>
            </p:custDataLst>
          </p:nvPr>
        </p:nvSpPr>
        <p:spPr>
          <a:xfrm>
            <a:off x="1873716" y="2747528"/>
            <a:ext cx="513895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b="1" spc="-6" dirty="0" smtClean="0">
                <a:latin typeface="Calibri" panose="020F0502020204030204" pitchFamily="34" charset="0"/>
              </a:rPr>
              <a:t>Feb 19</a:t>
            </a:r>
            <a:endParaRPr lang="en-US" sz="1000" b="1" spc="-6" dirty="0">
              <a:latin typeface="Calibri" panose="020F0502020204030204" pitchFamily="34" charset="0"/>
            </a:endParaRPr>
          </a:p>
        </p:txBody>
      </p:sp>
      <p:sp>
        <p:nvSpPr>
          <p:cNvPr id="40" name="OTLSHAPE_M_52743de8bb6d4044896f473898fe9da7_Shape"/>
          <p:cNvSpPr/>
          <p:nvPr>
            <p:custDataLst>
              <p:tags r:id="rId34"/>
            </p:custDataLst>
          </p:nvPr>
        </p:nvSpPr>
        <p:spPr>
          <a:xfrm>
            <a:off x="2015466" y="3105509"/>
            <a:ext cx="228600" cy="254000"/>
          </a:xfrm>
          <a:prstGeom prst="diamond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TLSHAPE_M_a54bc827b05146d18b559f618723e2b4_Title"/>
          <p:cNvSpPr txBox="1"/>
          <p:nvPr>
            <p:custDataLst>
              <p:tags r:id="rId35"/>
            </p:custDataLst>
          </p:nvPr>
        </p:nvSpPr>
        <p:spPr>
          <a:xfrm>
            <a:off x="2555866" y="2765788"/>
            <a:ext cx="749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Task 3</a:t>
            </a:r>
            <a:endParaRPr lang="en-US" sz="1200" b="1" spc="-8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OTLSHAPE_M_a54bc827b05146d18b559f618723e2b4_Date"/>
          <p:cNvSpPr txBox="1"/>
          <p:nvPr>
            <p:custDataLst>
              <p:tags r:id="rId36"/>
            </p:custDataLst>
          </p:nvPr>
        </p:nvSpPr>
        <p:spPr>
          <a:xfrm>
            <a:off x="2738398" y="2952411"/>
            <a:ext cx="352836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b="1" spc="-6" dirty="0" smtClean="0">
                <a:latin typeface="Calibri" panose="020F0502020204030204" pitchFamily="34" charset="0"/>
              </a:rPr>
              <a:t>Mar 5</a:t>
            </a:r>
            <a:endParaRPr lang="en-US" sz="1000" b="1" spc="-6" dirty="0">
              <a:latin typeface="Calibri" panose="020F0502020204030204" pitchFamily="34" charset="0"/>
            </a:endParaRPr>
          </a:p>
        </p:txBody>
      </p:sp>
      <p:sp>
        <p:nvSpPr>
          <p:cNvPr id="43" name="OTLSHAPE_M_a54bc827b05146d18b559f618723e2b4_Shape"/>
          <p:cNvSpPr/>
          <p:nvPr>
            <p:custDataLst>
              <p:tags r:id="rId37"/>
            </p:custDataLst>
          </p:nvPr>
        </p:nvSpPr>
        <p:spPr>
          <a:xfrm>
            <a:off x="2827921" y="3105509"/>
            <a:ext cx="228600" cy="254000"/>
          </a:xfrm>
          <a:prstGeom prst="diamond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TLSHAPE_M_93afb554552a4221a5380f7919409aa7_Title"/>
          <p:cNvSpPr txBox="1"/>
          <p:nvPr>
            <p:custDataLst>
              <p:tags r:id="rId38"/>
            </p:custDataLst>
          </p:nvPr>
        </p:nvSpPr>
        <p:spPr>
          <a:xfrm>
            <a:off x="3339918" y="2248042"/>
            <a:ext cx="749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Task 4</a:t>
            </a:r>
            <a:endParaRPr lang="en-US" sz="1200" b="1" spc="-8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OTLSHAPE_M_93afb554552a4221a5380f7919409aa7_Date"/>
          <p:cNvSpPr txBox="1"/>
          <p:nvPr>
            <p:custDataLst>
              <p:tags r:id="rId39"/>
            </p:custDataLst>
          </p:nvPr>
        </p:nvSpPr>
        <p:spPr>
          <a:xfrm>
            <a:off x="3505849" y="2434665"/>
            <a:ext cx="426376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b="1" spc="-6" dirty="0" smtClean="0">
                <a:latin typeface="Calibri" panose="020F0502020204030204" pitchFamily="34" charset="0"/>
              </a:rPr>
              <a:t>Mar 12</a:t>
            </a:r>
            <a:endParaRPr lang="en-US" sz="1000" b="1" spc="-6" dirty="0">
              <a:latin typeface="Calibri" panose="020F0502020204030204" pitchFamily="34" charset="0"/>
            </a:endParaRPr>
          </a:p>
        </p:txBody>
      </p:sp>
      <p:sp>
        <p:nvSpPr>
          <p:cNvPr id="46" name="OTLSHAPE_M_93afb554552a4221a5380f7919409aa7_Shape"/>
          <p:cNvSpPr/>
          <p:nvPr>
            <p:custDataLst>
              <p:tags r:id="rId40"/>
            </p:custDataLst>
          </p:nvPr>
        </p:nvSpPr>
        <p:spPr>
          <a:xfrm>
            <a:off x="3599273" y="3105509"/>
            <a:ext cx="228600" cy="254000"/>
          </a:xfrm>
          <a:prstGeom prst="diamond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TLSHAPE_M_95f339bb5c8846ebaef02014bccbd531_Title"/>
          <p:cNvSpPr txBox="1"/>
          <p:nvPr>
            <p:custDataLst>
              <p:tags r:id="rId41"/>
            </p:custDataLst>
          </p:nvPr>
        </p:nvSpPr>
        <p:spPr>
          <a:xfrm>
            <a:off x="4121384" y="2765788"/>
            <a:ext cx="749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Task 5</a:t>
            </a:r>
            <a:endParaRPr lang="en-US" sz="1200" b="1" spc="-8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OTLSHAPE_M_95f339bb5c8846ebaef02014bccbd531_Date"/>
          <p:cNvSpPr txBox="1"/>
          <p:nvPr>
            <p:custDataLst>
              <p:tags r:id="rId42"/>
            </p:custDataLst>
          </p:nvPr>
        </p:nvSpPr>
        <p:spPr>
          <a:xfrm>
            <a:off x="4320245" y="2951843"/>
            <a:ext cx="355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b="1" spc="-6" dirty="0" smtClean="0">
                <a:latin typeface="Calibri" panose="020F0502020204030204" pitchFamily="34" charset="0"/>
              </a:rPr>
              <a:t>Apr 23</a:t>
            </a:r>
            <a:endParaRPr lang="en-US" sz="1000" b="1" spc="-6" dirty="0">
              <a:latin typeface="Calibri" panose="020F0502020204030204" pitchFamily="34" charset="0"/>
            </a:endParaRPr>
          </a:p>
        </p:txBody>
      </p:sp>
      <p:sp>
        <p:nvSpPr>
          <p:cNvPr id="49" name="OTLSHAPE_M_95f339bb5c8846ebaef02014bccbd531_Shape"/>
          <p:cNvSpPr/>
          <p:nvPr>
            <p:custDataLst>
              <p:tags r:id="rId43"/>
            </p:custDataLst>
          </p:nvPr>
        </p:nvSpPr>
        <p:spPr>
          <a:xfrm>
            <a:off x="4380739" y="3105509"/>
            <a:ext cx="228600" cy="254000"/>
          </a:xfrm>
          <a:prstGeom prst="diamond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TLSHAPE_M_6a283b367375415b92b0e5fc4e16a0cc_Title"/>
          <p:cNvSpPr txBox="1"/>
          <p:nvPr>
            <p:custDataLst>
              <p:tags r:id="rId44"/>
            </p:custDataLst>
          </p:nvPr>
        </p:nvSpPr>
        <p:spPr>
          <a:xfrm>
            <a:off x="5618036" y="2217204"/>
            <a:ext cx="749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Task 7</a:t>
            </a:r>
            <a:endParaRPr lang="en-US" sz="1200" b="1" spc="-8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OTLSHAPE_M_6a283b367375415b92b0e5fc4e16a0cc_Date"/>
          <p:cNvSpPr txBox="1"/>
          <p:nvPr>
            <p:custDataLst>
              <p:tags r:id="rId45"/>
            </p:custDataLst>
          </p:nvPr>
        </p:nvSpPr>
        <p:spPr>
          <a:xfrm>
            <a:off x="5785337" y="2395020"/>
            <a:ext cx="428605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b="1" spc="-6" dirty="0" smtClean="0">
                <a:latin typeface="Calibri" panose="020F0502020204030204" pitchFamily="34" charset="0"/>
              </a:rPr>
              <a:t>Apr 30</a:t>
            </a:r>
            <a:endParaRPr lang="en-US" sz="1000" b="1" spc="-6" dirty="0">
              <a:latin typeface="Calibri" panose="020F0502020204030204" pitchFamily="34" charset="0"/>
            </a:endParaRPr>
          </a:p>
        </p:txBody>
      </p:sp>
      <p:sp>
        <p:nvSpPr>
          <p:cNvPr id="52" name="OTLSHAPE_M_6a283b367375415b92b0e5fc4e16a0cc_Shape"/>
          <p:cNvSpPr/>
          <p:nvPr>
            <p:custDataLst>
              <p:tags r:id="rId46"/>
            </p:custDataLst>
          </p:nvPr>
        </p:nvSpPr>
        <p:spPr>
          <a:xfrm>
            <a:off x="5871428" y="3118116"/>
            <a:ext cx="228600" cy="254000"/>
          </a:xfrm>
          <a:prstGeom prst="diamond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TLSHAPE_M_7b0996464ffd4cd3a3b383ab1ba22438_Title"/>
          <p:cNvSpPr txBox="1"/>
          <p:nvPr>
            <p:custDataLst>
              <p:tags r:id="rId47"/>
            </p:custDataLst>
          </p:nvPr>
        </p:nvSpPr>
        <p:spPr>
          <a:xfrm>
            <a:off x="6539588" y="2784838"/>
            <a:ext cx="749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Task 8</a:t>
            </a:r>
            <a:endParaRPr lang="en-US" sz="1200" b="1" spc="-8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OTLSHAPE_M_7b0996464ffd4cd3a3b383ab1ba22438_Date"/>
          <p:cNvSpPr txBox="1"/>
          <p:nvPr>
            <p:custDataLst>
              <p:tags r:id="rId48"/>
            </p:custDataLst>
          </p:nvPr>
        </p:nvSpPr>
        <p:spPr>
          <a:xfrm>
            <a:off x="6748652" y="2951843"/>
            <a:ext cx="355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b="1" spc="-4" dirty="0" smtClean="0">
                <a:latin typeface="Calibri" panose="020F0502020204030204" pitchFamily="34" charset="0"/>
              </a:rPr>
              <a:t>7 May</a:t>
            </a:r>
            <a:endParaRPr lang="en-US" sz="1000" b="1" spc="-4" dirty="0">
              <a:latin typeface="Calibri" panose="020F0502020204030204" pitchFamily="34" charset="0"/>
            </a:endParaRPr>
          </a:p>
        </p:txBody>
      </p:sp>
      <p:sp>
        <p:nvSpPr>
          <p:cNvPr id="55" name="OTLSHAPE_M_7b0996464ffd4cd3a3b383ab1ba22438_Shape"/>
          <p:cNvSpPr/>
          <p:nvPr>
            <p:custDataLst>
              <p:tags r:id="rId49"/>
            </p:custDataLst>
          </p:nvPr>
        </p:nvSpPr>
        <p:spPr>
          <a:xfrm>
            <a:off x="6805293" y="3105509"/>
            <a:ext cx="228600" cy="254000"/>
          </a:xfrm>
          <a:prstGeom prst="diamond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TLSHAPE_M_7f583de0854a4cacb89837f3a379bb4a_Title"/>
          <p:cNvSpPr txBox="1"/>
          <p:nvPr>
            <p:custDataLst>
              <p:tags r:id="rId50"/>
            </p:custDataLst>
          </p:nvPr>
        </p:nvSpPr>
        <p:spPr>
          <a:xfrm>
            <a:off x="7657300" y="2765788"/>
            <a:ext cx="749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Task 9</a:t>
            </a:r>
            <a:endParaRPr lang="en-US" sz="1200" b="1" spc="-8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OTLSHAPE_M_7f583de0854a4cacb89837f3a379bb4a_Date"/>
          <p:cNvSpPr txBox="1"/>
          <p:nvPr>
            <p:custDataLst>
              <p:tags r:id="rId51"/>
            </p:custDataLst>
          </p:nvPr>
        </p:nvSpPr>
        <p:spPr>
          <a:xfrm>
            <a:off x="7865769" y="2952411"/>
            <a:ext cx="437437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b="1" spc="-4" dirty="0" smtClean="0">
                <a:latin typeface="Calibri" panose="020F0502020204030204" pitchFamily="34" charset="0"/>
              </a:rPr>
              <a:t>10 May</a:t>
            </a:r>
            <a:endParaRPr lang="en-US" sz="1000" b="1" spc="-4" dirty="0">
              <a:latin typeface="Calibri" panose="020F0502020204030204" pitchFamily="34" charset="0"/>
            </a:endParaRPr>
          </a:p>
        </p:txBody>
      </p:sp>
      <p:sp>
        <p:nvSpPr>
          <p:cNvPr id="58" name="OTLSHAPE_M_7f583de0854a4cacb89837f3a379bb4a_Shape"/>
          <p:cNvSpPr/>
          <p:nvPr>
            <p:custDataLst>
              <p:tags r:id="rId52"/>
            </p:custDataLst>
          </p:nvPr>
        </p:nvSpPr>
        <p:spPr>
          <a:xfrm>
            <a:off x="7916655" y="3105509"/>
            <a:ext cx="228600" cy="254000"/>
          </a:xfrm>
          <a:prstGeom prst="diamond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TLSHAPE_T_7c518fb37f2142bb8e0445920d0403b5_Shape"/>
          <p:cNvSpPr/>
          <p:nvPr>
            <p:custDataLst>
              <p:tags r:id="rId53"/>
            </p:custDataLst>
          </p:nvPr>
        </p:nvSpPr>
        <p:spPr>
          <a:xfrm>
            <a:off x="3292055" y="3921774"/>
            <a:ext cx="431800" cy="2032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OTLSHAPE_T_7c518fb37f2142bb8e0445920d0403b5_StartDate"/>
          <p:cNvSpPr txBox="1"/>
          <p:nvPr>
            <p:custDataLst>
              <p:tags r:id="rId54"/>
            </p:custDataLst>
          </p:nvPr>
        </p:nvSpPr>
        <p:spPr>
          <a:xfrm>
            <a:off x="2576379" y="3946430"/>
            <a:ext cx="660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b="1" spc="-8" dirty="0" smtClean="0">
                <a:latin typeface="Calibri" panose="020F0502020204030204" pitchFamily="34" charset="0"/>
              </a:rPr>
              <a:t>Sun 12/2/17</a:t>
            </a:r>
            <a:endParaRPr lang="en-US" sz="1000" b="1" spc="-8" dirty="0">
              <a:latin typeface="Calibri" panose="020F0502020204030204" pitchFamily="34" charset="0"/>
            </a:endParaRPr>
          </a:p>
        </p:txBody>
      </p:sp>
      <p:sp>
        <p:nvSpPr>
          <p:cNvPr id="61" name="OTLSHAPE_T_7c518fb37f2142bb8e0445920d0403b5_EndDate"/>
          <p:cNvSpPr txBox="1"/>
          <p:nvPr>
            <p:custDataLst>
              <p:tags r:id="rId55"/>
            </p:custDataLst>
          </p:nvPr>
        </p:nvSpPr>
        <p:spPr>
          <a:xfrm>
            <a:off x="3780382" y="3946430"/>
            <a:ext cx="660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b="1" spc="-6" dirty="0" smtClean="0">
                <a:latin typeface="Calibri" panose="020F0502020204030204" pitchFamily="34" charset="0"/>
              </a:rPr>
              <a:t>Thu 16/2/17</a:t>
            </a:r>
            <a:endParaRPr lang="en-US" sz="1000" b="1" spc="-6" dirty="0">
              <a:latin typeface="Calibri" panose="020F0502020204030204" pitchFamily="34" charset="0"/>
            </a:endParaRPr>
          </a:p>
        </p:txBody>
      </p:sp>
      <p:sp>
        <p:nvSpPr>
          <p:cNvPr id="62" name="OTLSHAPE_T_7c518fb37f2142bb8e0445920d0403b5_Title"/>
          <p:cNvSpPr txBox="1"/>
          <p:nvPr>
            <p:custDataLst>
              <p:tags r:id="rId56"/>
            </p:custDataLst>
          </p:nvPr>
        </p:nvSpPr>
        <p:spPr>
          <a:xfrm>
            <a:off x="27246" y="3931042"/>
            <a:ext cx="1646314" cy="18466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Task 1:Group Formation</a:t>
            </a:r>
            <a:endParaRPr lang="en-US" sz="1200" b="1" spc="-8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OTLSHAPE_T_be3ae38f60b3402d8a13f1e91eec41f5_Shape"/>
          <p:cNvSpPr/>
          <p:nvPr>
            <p:custDataLst>
              <p:tags r:id="rId57"/>
            </p:custDataLst>
          </p:nvPr>
        </p:nvSpPr>
        <p:spPr>
          <a:xfrm>
            <a:off x="3764069" y="4210409"/>
            <a:ext cx="609600" cy="2032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OTLSHAPE_T_be3ae38f60b3402d8a13f1e91eec41f5_StartDate"/>
          <p:cNvSpPr txBox="1"/>
          <p:nvPr>
            <p:custDataLst>
              <p:tags r:id="rId58"/>
            </p:custDataLst>
          </p:nvPr>
        </p:nvSpPr>
        <p:spPr>
          <a:xfrm>
            <a:off x="3065019" y="4235064"/>
            <a:ext cx="660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b="1" spc="-8" dirty="0" smtClean="0">
                <a:latin typeface="Calibri" panose="020F0502020204030204" pitchFamily="34" charset="0"/>
              </a:rPr>
              <a:t>Sun 19/2/17</a:t>
            </a:r>
            <a:endParaRPr lang="en-US" sz="1000" b="1" spc="-8" dirty="0">
              <a:latin typeface="Calibri" panose="020F0502020204030204" pitchFamily="34" charset="0"/>
            </a:endParaRPr>
          </a:p>
        </p:txBody>
      </p:sp>
      <p:sp>
        <p:nvSpPr>
          <p:cNvPr id="65" name="OTLSHAPE_T_be3ae38f60b3402d8a13f1e91eec41f5_EndDate"/>
          <p:cNvSpPr txBox="1"/>
          <p:nvPr>
            <p:custDataLst>
              <p:tags r:id="rId59"/>
            </p:custDataLst>
          </p:nvPr>
        </p:nvSpPr>
        <p:spPr>
          <a:xfrm>
            <a:off x="4420816" y="4235064"/>
            <a:ext cx="671883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b="1" spc="-4" dirty="0" smtClean="0">
                <a:latin typeface="Calibri" panose="020F0502020204030204" pitchFamily="34" charset="0"/>
              </a:rPr>
              <a:t>Thu 23/2/17</a:t>
            </a:r>
            <a:endParaRPr lang="en-US" sz="1000" b="1" spc="-4" dirty="0">
              <a:latin typeface="Calibri" panose="020F0502020204030204" pitchFamily="34" charset="0"/>
            </a:endParaRPr>
          </a:p>
        </p:txBody>
      </p:sp>
      <p:sp>
        <p:nvSpPr>
          <p:cNvPr id="66" name="OTLSHAPE_T_be3ae38f60b3402d8a13f1e91eec41f5_Title"/>
          <p:cNvSpPr txBox="1"/>
          <p:nvPr>
            <p:custDataLst>
              <p:tags r:id="rId60"/>
            </p:custDataLst>
          </p:nvPr>
        </p:nvSpPr>
        <p:spPr>
          <a:xfrm>
            <a:off x="35556" y="4219677"/>
            <a:ext cx="1190420" cy="18466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Task 2: Gantt Chart</a:t>
            </a:r>
            <a:endParaRPr lang="en-US" sz="1200" b="1" spc="-8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7" name="OTLSHAPE_T_9aa183d65df24b0c8fecd0a002471583_Shape"/>
          <p:cNvSpPr/>
          <p:nvPr>
            <p:custDataLst>
              <p:tags r:id="rId61"/>
            </p:custDataLst>
          </p:nvPr>
        </p:nvSpPr>
        <p:spPr>
          <a:xfrm>
            <a:off x="3764069" y="4806614"/>
            <a:ext cx="863600" cy="2032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OTLSHAPE_T_9aa183d65df24b0c8fecd0a002471583_StartDate"/>
          <p:cNvSpPr txBox="1"/>
          <p:nvPr>
            <p:custDataLst>
              <p:tags r:id="rId62"/>
            </p:custDataLst>
          </p:nvPr>
        </p:nvSpPr>
        <p:spPr>
          <a:xfrm>
            <a:off x="3065019" y="4831269"/>
            <a:ext cx="660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b="1" spc="-8" dirty="0" smtClean="0">
                <a:latin typeface="Calibri" panose="020F0502020204030204" pitchFamily="34" charset="0"/>
              </a:rPr>
              <a:t>Sun 12/3/17</a:t>
            </a:r>
            <a:endParaRPr lang="en-US" sz="1000" b="1" spc="-8" dirty="0">
              <a:latin typeface="Calibri" panose="020F0502020204030204" pitchFamily="34" charset="0"/>
            </a:endParaRPr>
          </a:p>
        </p:txBody>
      </p:sp>
      <p:sp>
        <p:nvSpPr>
          <p:cNvPr id="69" name="OTLSHAPE_T_9aa183d65df24b0c8fecd0a002471583_EndDate"/>
          <p:cNvSpPr txBox="1"/>
          <p:nvPr>
            <p:custDataLst>
              <p:tags r:id="rId63"/>
            </p:custDataLst>
          </p:nvPr>
        </p:nvSpPr>
        <p:spPr>
          <a:xfrm>
            <a:off x="4673296" y="4831269"/>
            <a:ext cx="660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b="1" spc="-4" dirty="0" smtClean="0">
                <a:latin typeface="Calibri" panose="020F0502020204030204" pitchFamily="34" charset="0"/>
              </a:rPr>
              <a:t>Thu 16/3/17</a:t>
            </a:r>
            <a:endParaRPr lang="en-US" sz="1000" b="1" spc="-4" dirty="0">
              <a:latin typeface="Calibri" panose="020F0502020204030204" pitchFamily="34" charset="0"/>
            </a:endParaRPr>
          </a:p>
        </p:txBody>
      </p:sp>
      <p:sp>
        <p:nvSpPr>
          <p:cNvPr id="70" name="OTLSHAPE_T_9aa183d65df24b0c8fecd0a002471583_Title"/>
          <p:cNvSpPr txBox="1"/>
          <p:nvPr>
            <p:custDataLst>
              <p:tags r:id="rId64"/>
            </p:custDataLst>
          </p:nvPr>
        </p:nvSpPr>
        <p:spPr>
          <a:xfrm>
            <a:off x="27242" y="4815882"/>
            <a:ext cx="2134273" cy="18466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Task 4:Engine &amp; Sensors Purchase</a:t>
            </a:r>
            <a:endParaRPr lang="en-US" sz="1200" b="1" spc="-8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1" name="OTLSHAPE_T_06a6a20021ea4acdac20b41f7b37b0dd_Shape"/>
          <p:cNvSpPr/>
          <p:nvPr>
            <p:custDataLst>
              <p:tags r:id="rId65"/>
            </p:custDataLst>
          </p:nvPr>
        </p:nvSpPr>
        <p:spPr>
          <a:xfrm>
            <a:off x="4370017" y="5367414"/>
            <a:ext cx="584200" cy="2032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OTLSHAPE_T_06a6a20021ea4acdac20b41f7b37b0dd_StartDate"/>
          <p:cNvSpPr txBox="1"/>
          <p:nvPr>
            <p:custDataLst>
              <p:tags r:id="rId66"/>
            </p:custDataLst>
          </p:nvPr>
        </p:nvSpPr>
        <p:spPr>
          <a:xfrm>
            <a:off x="3713573" y="5392069"/>
            <a:ext cx="654555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b="1" spc="-4" dirty="0" smtClean="0">
                <a:latin typeface="Calibri" panose="020F0502020204030204" pitchFamily="34" charset="0"/>
              </a:rPr>
              <a:t>Sun 26/4/17</a:t>
            </a:r>
            <a:endParaRPr lang="en-US" sz="1000" b="1" spc="-4" dirty="0">
              <a:latin typeface="Calibri" panose="020F0502020204030204" pitchFamily="34" charset="0"/>
            </a:endParaRPr>
          </a:p>
        </p:txBody>
      </p:sp>
      <p:sp>
        <p:nvSpPr>
          <p:cNvPr id="73" name="OTLSHAPE_T_06a6a20021ea4acdac20b41f7b37b0dd_EndDate"/>
          <p:cNvSpPr txBox="1"/>
          <p:nvPr>
            <p:custDataLst>
              <p:tags r:id="rId67"/>
            </p:custDataLst>
          </p:nvPr>
        </p:nvSpPr>
        <p:spPr>
          <a:xfrm>
            <a:off x="5001517" y="5392069"/>
            <a:ext cx="709707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b="1" spc="-6" dirty="0" smtClean="0">
                <a:latin typeface="Calibri" panose="020F0502020204030204" pitchFamily="34" charset="0"/>
              </a:rPr>
              <a:t>Thu 30/4/17</a:t>
            </a:r>
            <a:endParaRPr lang="en-US" sz="1000" b="1" spc="-6" dirty="0">
              <a:latin typeface="Calibri" panose="020F0502020204030204" pitchFamily="34" charset="0"/>
            </a:endParaRPr>
          </a:p>
        </p:txBody>
      </p:sp>
      <p:sp>
        <p:nvSpPr>
          <p:cNvPr id="74" name="OTLSHAPE_T_06a6a20021ea4acdac20b41f7b37b0dd_Title"/>
          <p:cNvSpPr txBox="1"/>
          <p:nvPr>
            <p:custDataLst>
              <p:tags r:id="rId68"/>
            </p:custDataLst>
          </p:nvPr>
        </p:nvSpPr>
        <p:spPr>
          <a:xfrm>
            <a:off x="18930" y="5376682"/>
            <a:ext cx="1649578" cy="18466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Task 6:Testing &amp; Chapter 4</a:t>
            </a:r>
            <a:endParaRPr lang="en-US" sz="1200" b="1" spc="-8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5" name="OTLSHAPE_T_e6f5c918bdd649a1ac919cf22468a23b_Shape"/>
          <p:cNvSpPr/>
          <p:nvPr>
            <p:custDataLst>
              <p:tags r:id="rId69"/>
            </p:custDataLst>
          </p:nvPr>
        </p:nvSpPr>
        <p:spPr>
          <a:xfrm>
            <a:off x="5026461" y="5087513"/>
            <a:ext cx="889000" cy="2032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OTLSHAPE_T_e6f5c918bdd649a1ac919cf22468a23b_StartDate"/>
          <p:cNvSpPr txBox="1"/>
          <p:nvPr>
            <p:custDataLst>
              <p:tags r:id="rId70"/>
            </p:custDataLst>
          </p:nvPr>
        </p:nvSpPr>
        <p:spPr>
          <a:xfrm>
            <a:off x="4273224" y="5111600"/>
            <a:ext cx="711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b="1" spc="-8" dirty="0" smtClean="0">
                <a:latin typeface="Calibri" panose="020F0502020204030204" pitchFamily="34" charset="0"/>
              </a:rPr>
              <a:t>Sun 23/4/17</a:t>
            </a:r>
            <a:endParaRPr lang="en-US" sz="1000" b="1" spc="-8" dirty="0">
              <a:latin typeface="Calibri" panose="020F0502020204030204" pitchFamily="34" charset="0"/>
            </a:endParaRPr>
          </a:p>
        </p:txBody>
      </p:sp>
      <p:sp>
        <p:nvSpPr>
          <p:cNvPr id="77" name="OTLSHAPE_T_e6f5c918bdd649a1ac919cf22468a23b_EndDate"/>
          <p:cNvSpPr txBox="1"/>
          <p:nvPr>
            <p:custDataLst>
              <p:tags r:id="rId71"/>
            </p:custDataLst>
          </p:nvPr>
        </p:nvSpPr>
        <p:spPr>
          <a:xfrm>
            <a:off x="5960936" y="5112168"/>
            <a:ext cx="660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b="1" spc="-8" dirty="0" smtClean="0">
                <a:latin typeface="Calibri" panose="020F0502020204030204" pitchFamily="34" charset="0"/>
              </a:rPr>
              <a:t>Thu 23/3/17</a:t>
            </a:r>
            <a:endParaRPr lang="en-US" sz="1000" b="1" spc="-8" dirty="0">
              <a:latin typeface="Calibri" panose="020F0502020204030204" pitchFamily="34" charset="0"/>
            </a:endParaRPr>
          </a:p>
        </p:txBody>
      </p:sp>
      <p:sp>
        <p:nvSpPr>
          <p:cNvPr id="78" name="OTLSHAPE_T_e6f5c918bdd649a1ac919cf22468a23b_Title"/>
          <p:cNvSpPr txBox="1"/>
          <p:nvPr>
            <p:custDataLst>
              <p:tags r:id="rId72"/>
            </p:custDataLst>
          </p:nvPr>
        </p:nvSpPr>
        <p:spPr>
          <a:xfrm>
            <a:off x="27244" y="5096781"/>
            <a:ext cx="1905672" cy="18466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Task 5:Midterm Presentation</a:t>
            </a:r>
            <a:endParaRPr lang="en-US" sz="1200" b="1" spc="-8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OTLSHAPE_T_c109be9d91f84f3e99e4929ce565dd0c_Shape"/>
          <p:cNvSpPr/>
          <p:nvPr>
            <p:custDataLst>
              <p:tags r:id="rId73"/>
            </p:custDataLst>
          </p:nvPr>
        </p:nvSpPr>
        <p:spPr>
          <a:xfrm>
            <a:off x="5979530" y="5675988"/>
            <a:ext cx="787400" cy="2032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OTLSHAPE_T_c109be9d91f84f3e99e4929ce565dd0c_StartDate"/>
          <p:cNvSpPr txBox="1"/>
          <p:nvPr>
            <p:custDataLst>
              <p:tags r:id="rId74"/>
            </p:custDataLst>
          </p:nvPr>
        </p:nvSpPr>
        <p:spPr>
          <a:xfrm>
            <a:off x="5245343" y="5700643"/>
            <a:ext cx="6985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b="1" spc="-6" dirty="0" smtClean="0">
                <a:latin typeface="Calibri" panose="020F0502020204030204" pitchFamily="34" charset="0"/>
              </a:rPr>
              <a:t>Thu 30/4/17</a:t>
            </a:r>
            <a:endParaRPr lang="en-US" sz="1000" b="1" spc="-6" dirty="0">
              <a:latin typeface="Calibri" panose="020F0502020204030204" pitchFamily="34" charset="0"/>
            </a:endParaRPr>
          </a:p>
        </p:txBody>
      </p:sp>
      <p:sp>
        <p:nvSpPr>
          <p:cNvPr id="81" name="OTLSHAPE_T_c109be9d91f84f3e99e4929ce565dd0c_EndDate"/>
          <p:cNvSpPr txBox="1"/>
          <p:nvPr>
            <p:custDataLst>
              <p:tags r:id="rId75"/>
            </p:custDataLst>
          </p:nvPr>
        </p:nvSpPr>
        <p:spPr>
          <a:xfrm>
            <a:off x="6819363" y="5700075"/>
            <a:ext cx="774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b="1" spc="-4" dirty="0" smtClean="0">
                <a:latin typeface="Calibri" panose="020F0502020204030204" pitchFamily="34" charset="0"/>
              </a:rPr>
              <a:t>Thu 4/5/17</a:t>
            </a:r>
            <a:endParaRPr lang="en-US" sz="1000" b="1" spc="-4" dirty="0">
              <a:latin typeface="Calibri" panose="020F0502020204030204" pitchFamily="34" charset="0"/>
            </a:endParaRPr>
          </a:p>
        </p:txBody>
      </p:sp>
      <p:sp>
        <p:nvSpPr>
          <p:cNvPr id="82" name="OTLSHAPE_T_c109be9d91f84f3e99e4929ce565dd0c_Title"/>
          <p:cNvSpPr txBox="1"/>
          <p:nvPr>
            <p:custDataLst>
              <p:tags r:id="rId76"/>
            </p:custDataLst>
          </p:nvPr>
        </p:nvSpPr>
        <p:spPr>
          <a:xfrm>
            <a:off x="35557" y="5685256"/>
            <a:ext cx="1263536" cy="18466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Task </a:t>
            </a:r>
            <a:r>
              <a:rPr lang="en-US" sz="1200" b="1" spc="-8" dirty="0">
                <a:solidFill>
                  <a:schemeClr val="dk1"/>
                </a:solidFill>
                <a:latin typeface="Calibri" panose="020F0502020204030204" pitchFamily="34" charset="0"/>
              </a:rPr>
              <a:t>7</a:t>
            </a:r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: Chapter 5&amp;6</a:t>
            </a:r>
            <a:endParaRPr lang="en-US" sz="1200" b="1" spc="-8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cxnSp>
        <p:nvCxnSpPr>
          <p:cNvPr id="83" name="OTLSHAPE_T_be3ae38f60b3402d8a13f1e91eec41f5_HorizontalConnector1"/>
          <p:cNvCxnSpPr>
            <a:stCxn id="87" idx="3"/>
          </p:cNvCxnSpPr>
          <p:nvPr>
            <p:custDataLst>
              <p:tags r:id="rId77"/>
            </p:custDataLst>
          </p:nvPr>
        </p:nvCxnSpPr>
        <p:spPr>
          <a:xfrm flipV="1">
            <a:off x="1299093" y="4622349"/>
            <a:ext cx="1760385" cy="1"/>
          </a:xfrm>
          <a:prstGeom prst="line">
            <a:avLst/>
          </a:prstGeom>
          <a:ln w="9525" cap="flat" cmpd="sng" algn="ctr">
            <a:solidFill>
              <a:srgbClr val="BBB5B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TLSHAPE_T_be3ae38f60b3402d8a13f1e91eec41f5_Shape"/>
          <p:cNvSpPr/>
          <p:nvPr>
            <p:custDataLst>
              <p:tags r:id="rId78"/>
            </p:custDataLst>
          </p:nvPr>
        </p:nvSpPr>
        <p:spPr>
          <a:xfrm>
            <a:off x="3758528" y="4520749"/>
            <a:ext cx="609600" cy="2032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OTLSHAPE_T_be3ae38f60b3402d8a13f1e91eec41f5_StartDate"/>
          <p:cNvSpPr txBox="1"/>
          <p:nvPr>
            <p:custDataLst>
              <p:tags r:id="rId79"/>
            </p:custDataLst>
          </p:nvPr>
        </p:nvSpPr>
        <p:spPr>
          <a:xfrm>
            <a:off x="3059478" y="4544836"/>
            <a:ext cx="660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b="1" spc="-8" dirty="0" smtClean="0">
                <a:latin typeface="Calibri" panose="020F0502020204030204" pitchFamily="34" charset="0"/>
              </a:rPr>
              <a:t>Sun 5/3/17</a:t>
            </a:r>
            <a:endParaRPr lang="en-US" sz="1000" b="1" spc="-8" dirty="0">
              <a:latin typeface="Calibri" panose="020F0502020204030204" pitchFamily="34" charset="0"/>
            </a:endParaRPr>
          </a:p>
        </p:txBody>
      </p:sp>
      <p:sp>
        <p:nvSpPr>
          <p:cNvPr id="86" name="OTLSHAPE_T_be3ae38f60b3402d8a13f1e91eec41f5_EndDate"/>
          <p:cNvSpPr txBox="1"/>
          <p:nvPr>
            <p:custDataLst>
              <p:tags r:id="rId80"/>
            </p:custDataLst>
          </p:nvPr>
        </p:nvSpPr>
        <p:spPr>
          <a:xfrm>
            <a:off x="4415276" y="4544836"/>
            <a:ext cx="596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b="1" spc="-4" dirty="0" smtClean="0">
                <a:latin typeface="Calibri" panose="020F0502020204030204" pitchFamily="34" charset="0"/>
              </a:rPr>
              <a:t>Thu 9/3/17</a:t>
            </a:r>
            <a:endParaRPr lang="en-US" sz="1000" b="1" spc="-4" dirty="0">
              <a:latin typeface="Calibri" panose="020F0502020204030204" pitchFamily="34" charset="0"/>
            </a:endParaRPr>
          </a:p>
        </p:txBody>
      </p:sp>
      <p:sp>
        <p:nvSpPr>
          <p:cNvPr id="87" name="OTLSHAPE_T_be3ae38f60b3402d8a13f1e91eec41f5_Title"/>
          <p:cNvSpPr txBox="1"/>
          <p:nvPr>
            <p:custDataLst>
              <p:tags r:id="rId81"/>
            </p:custDataLst>
          </p:nvPr>
        </p:nvSpPr>
        <p:spPr>
          <a:xfrm>
            <a:off x="30015" y="4530017"/>
            <a:ext cx="1269078" cy="18466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Task 3:Chapter 1&amp;2</a:t>
            </a:r>
            <a:endParaRPr lang="en-US" sz="1200" b="1" spc="-8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cxnSp>
        <p:nvCxnSpPr>
          <p:cNvPr id="88" name="OTLSHAPE_T_c109be9d91f84f3e99e4929ce565dd0c_HorizontalConnector1"/>
          <p:cNvCxnSpPr>
            <a:endCxn id="90" idx="1"/>
          </p:cNvCxnSpPr>
          <p:nvPr>
            <p:custDataLst>
              <p:tags r:id="rId82"/>
            </p:custDataLst>
          </p:nvPr>
        </p:nvCxnSpPr>
        <p:spPr>
          <a:xfrm flipV="1">
            <a:off x="2034516" y="6114137"/>
            <a:ext cx="3058183" cy="20311"/>
          </a:xfrm>
          <a:prstGeom prst="line">
            <a:avLst/>
          </a:prstGeom>
          <a:ln w="9525" cap="flat" cmpd="sng" algn="ctr">
            <a:solidFill>
              <a:srgbClr val="BBB5B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TLSHAPE_T_c109be9d91f84f3e99e4929ce565dd0c_Shape"/>
          <p:cNvSpPr/>
          <p:nvPr>
            <p:custDataLst>
              <p:tags r:id="rId83"/>
            </p:custDataLst>
          </p:nvPr>
        </p:nvSpPr>
        <p:spPr>
          <a:xfrm>
            <a:off x="5966830" y="6012538"/>
            <a:ext cx="787400" cy="2032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OTLSHAPE_T_c109be9d91f84f3e99e4929ce565dd0c_StartDate"/>
          <p:cNvSpPr txBox="1"/>
          <p:nvPr>
            <p:custDataLst>
              <p:tags r:id="rId84"/>
            </p:custDataLst>
          </p:nvPr>
        </p:nvSpPr>
        <p:spPr>
          <a:xfrm>
            <a:off x="5092699" y="6037193"/>
            <a:ext cx="832094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b="1" spc="-6" dirty="0" smtClean="0">
                <a:latin typeface="Calibri" panose="020F0502020204030204" pitchFamily="34" charset="0"/>
              </a:rPr>
              <a:t>Mon 29/5/17</a:t>
            </a:r>
            <a:endParaRPr lang="en-US" sz="1000" b="1" spc="-6" dirty="0">
              <a:latin typeface="Calibri" panose="020F0502020204030204" pitchFamily="34" charset="0"/>
            </a:endParaRPr>
          </a:p>
        </p:txBody>
      </p:sp>
      <p:sp>
        <p:nvSpPr>
          <p:cNvPr id="91" name="OTLSHAPE_T_c109be9d91f84f3e99e4929ce565dd0c_EndDate"/>
          <p:cNvSpPr txBox="1"/>
          <p:nvPr>
            <p:custDataLst>
              <p:tags r:id="rId85"/>
            </p:custDataLst>
          </p:nvPr>
        </p:nvSpPr>
        <p:spPr>
          <a:xfrm>
            <a:off x="6800313" y="6036625"/>
            <a:ext cx="774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b="1" spc="-4" dirty="0" smtClean="0">
                <a:latin typeface="Calibri" panose="020F0502020204030204" pitchFamily="34" charset="0"/>
              </a:rPr>
              <a:t>Thu 1/6/17</a:t>
            </a:r>
            <a:endParaRPr lang="en-US" sz="1000" b="1" spc="-4" dirty="0">
              <a:latin typeface="Calibri" panose="020F0502020204030204" pitchFamily="34" charset="0"/>
            </a:endParaRPr>
          </a:p>
        </p:txBody>
      </p:sp>
      <p:sp>
        <p:nvSpPr>
          <p:cNvPr id="92" name="OTLSHAPE_T_c109be9d91f84f3e99e4929ce565dd0c_Title"/>
          <p:cNvSpPr txBox="1"/>
          <p:nvPr>
            <p:custDataLst>
              <p:tags r:id="rId86"/>
            </p:custDataLst>
          </p:nvPr>
        </p:nvSpPr>
        <p:spPr>
          <a:xfrm>
            <a:off x="16505" y="6021806"/>
            <a:ext cx="1977395" cy="18466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Task 8: Final Report Completion</a:t>
            </a:r>
            <a:endParaRPr lang="en-US" sz="1200" b="1" spc="-8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cxnSp>
        <p:nvCxnSpPr>
          <p:cNvPr id="93" name="OTLSHAPE_T_c109be9d91f84f3e99e4929ce565dd0c_HorizontalConnector1"/>
          <p:cNvCxnSpPr>
            <a:endCxn id="95" idx="1"/>
          </p:cNvCxnSpPr>
          <p:nvPr>
            <p:custDataLst>
              <p:tags r:id="rId87"/>
            </p:custDataLst>
          </p:nvPr>
        </p:nvCxnSpPr>
        <p:spPr>
          <a:xfrm flipV="1">
            <a:off x="1668508" y="6418937"/>
            <a:ext cx="3424191" cy="7609"/>
          </a:xfrm>
          <a:prstGeom prst="line">
            <a:avLst/>
          </a:prstGeom>
          <a:ln w="9525" cap="flat" cmpd="sng" algn="ctr">
            <a:solidFill>
              <a:srgbClr val="BBB5B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TLSHAPE_T_c109be9d91f84f3e99e4929ce565dd0c_Shape"/>
          <p:cNvSpPr/>
          <p:nvPr>
            <p:custDataLst>
              <p:tags r:id="rId88"/>
            </p:custDataLst>
          </p:nvPr>
        </p:nvSpPr>
        <p:spPr>
          <a:xfrm>
            <a:off x="5966830" y="6317338"/>
            <a:ext cx="787400" cy="2032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OTLSHAPE_T_c109be9d91f84f3e99e4929ce565dd0c_StartDate"/>
          <p:cNvSpPr txBox="1"/>
          <p:nvPr>
            <p:custDataLst>
              <p:tags r:id="rId89"/>
            </p:custDataLst>
          </p:nvPr>
        </p:nvSpPr>
        <p:spPr>
          <a:xfrm>
            <a:off x="5092699" y="6341993"/>
            <a:ext cx="832094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b="1" spc="-6" dirty="0" smtClean="0">
                <a:latin typeface="Calibri" panose="020F0502020204030204" pitchFamily="34" charset="0"/>
              </a:rPr>
              <a:t>Mon 29/5/17</a:t>
            </a:r>
            <a:endParaRPr lang="en-US" sz="1000" b="1" spc="-6" dirty="0">
              <a:latin typeface="Calibri" panose="020F0502020204030204" pitchFamily="34" charset="0"/>
            </a:endParaRPr>
          </a:p>
        </p:txBody>
      </p:sp>
      <p:sp>
        <p:nvSpPr>
          <p:cNvPr id="96" name="OTLSHAPE_T_c109be9d91f84f3e99e4929ce565dd0c_EndDate"/>
          <p:cNvSpPr txBox="1"/>
          <p:nvPr>
            <p:custDataLst>
              <p:tags r:id="rId90"/>
            </p:custDataLst>
          </p:nvPr>
        </p:nvSpPr>
        <p:spPr>
          <a:xfrm>
            <a:off x="6800313" y="6341425"/>
            <a:ext cx="774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b="1" spc="-4" dirty="0" smtClean="0">
                <a:latin typeface="Calibri" panose="020F0502020204030204" pitchFamily="34" charset="0"/>
              </a:rPr>
              <a:t>Mon 29/5/17</a:t>
            </a:r>
            <a:endParaRPr lang="en-US" sz="1000" b="1" spc="-4" dirty="0">
              <a:latin typeface="Calibri" panose="020F0502020204030204" pitchFamily="34" charset="0"/>
            </a:endParaRPr>
          </a:p>
        </p:txBody>
      </p:sp>
      <p:sp>
        <p:nvSpPr>
          <p:cNvPr id="97" name="OTLSHAPE_T_c109be9d91f84f3e99e4929ce565dd0c_Title"/>
          <p:cNvSpPr txBox="1"/>
          <p:nvPr>
            <p:custDataLst>
              <p:tags r:id="rId91"/>
            </p:custDataLst>
          </p:nvPr>
        </p:nvSpPr>
        <p:spPr>
          <a:xfrm>
            <a:off x="16505" y="6326606"/>
            <a:ext cx="1977395" cy="18466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Task </a:t>
            </a:r>
            <a:r>
              <a:rPr lang="en-US" sz="1200" b="1" spc="-8" dirty="0">
                <a:solidFill>
                  <a:schemeClr val="dk1"/>
                </a:solidFill>
                <a:latin typeface="Calibri" panose="020F0502020204030204" pitchFamily="34" charset="0"/>
              </a:rPr>
              <a:t>9</a:t>
            </a:r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: Final Presentation</a:t>
            </a:r>
            <a:endParaRPr lang="en-US" sz="1200" b="1" spc="-8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cxnSp>
        <p:nvCxnSpPr>
          <p:cNvPr id="98" name="OTLSHAPE_M_6a283b367375415b92b0e5fc4e16a0cc_Connector1"/>
          <p:cNvCxnSpPr/>
          <p:nvPr>
            <p:custDataLst>
              <p:tags r:id="rId92"/>
            </p:custDataLst>
          </p:nvPr>
        </p:nvCxnSpPr>
        <p:spPr>
          <a:xfrm>
            <a:off x="5155703" y="2513126"/>
            <a:ext cx="0" cy="763833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TLSHAPE_M_6a283b367375415b92b0e5fc4e16a0cc_Title"/>
          <p:cNvSpPr txBox="1"/>
          <p:nvPr>
            <p:custDataLst>
              <p:tags r:id="rId93"/>
            </p:custDataLst>
          </p:nvPr>
        </p:nvSpPr>
        <p:spPr>
          <a:xfrm>
            <a:off x="4782048" y="2172046"/>
            <a:ext cx="749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Task 6</a:t>
            </a:r>
            <a:endParaRPr lang="en-US" sz="1200" b="1" spc="-8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00" name="OTLSHAPE_M_6a283b367375415b92b0e5fc4e16a0cc_Date"/>
          <p:cNvSpPr txBox="1"/>
          <p:nvPr>
            <p:custDataLst>
              <p:tags r:id="rId94"/>
            </p:custDataLst>
          </p:nvPr>
        </p:nvSpPr>
        <p:spPr>
          <a:xfrm>
            <a:off x="4928087" y="2358669"/>
            <a:ext cx="400252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b="1" spc="-6" dirty="0" smtClean="0">
                <a:latin typeface="Calibri" panose="020F0502020204030204" pitchFamily="34" charset="0"/>
              </a:rPr>
              <a:t>Apr 26</a:t>
            </a:r>
            <a:endParaRPr lang="en-US" sz="1000" b="1" spc="-6" dirty="0">
              <a:latin typeface="Calibri" panose="020F0502020204030204" pitchFamily="34" charset="0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915" y="4264111"/>
            <a:ext cx="4197818" cy="227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2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2336873"/>
            <a:ext cx="9613861" cy="359931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/>
              <a:t>Locating engine 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Local </a:t>
            </a:r>
            <a:r>
              <a:rPr lang="en-US" sz="2000" dirty="0"/>
              <a:t>market </a:t>
            </a:r>
          </a:p>
          <a:p>
            <a:pPr lvl="1">
              <a:lnSpc>
                <a:spcPct val="200000"/>
              </a:lnSpc>
            </a:pPr>
            <a:r>
              <a:rPr lang="en-US" sz="1600" dirty="0" smtClean="0"/>
              <a:t>Doesn't support research services </a:t>
            </a:r>
          </a:p>
          <a:p>
            <a:pPr lvl="1">
              <a:lnSpc>
                <a:spcPct val="200000"/>
              </a:lnSpc>
            </a:pPr>
            <a:r>
              <a:rPr lang="en-US" sz="1600" dirty="0" smtClean="0"/>
              <a:t>Lacking of skilled operators/ workforce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Overweight of the engine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0" r="725"/>
          <a:stretch/>
        </p:blipFill>
        <p:spPr>
          <a:xfrm>
            <a:off x="8227984" y="2336873"/>
            <a:ext cx="2897215" cy="385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262" y="2092592"/>
            <a:ext cx="8418855" cy="359931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/>
              <a:t>Assembling the </a:t>
            </a:r>
            <a:r>
              <a:rPr lang="en-US" sz="2000" dirty="0"/>
              <a:t>e</a:t>
            </a:r>
            <a:r>
              <a:rPr lang="en-US" sz="2000" dirty="0" smtClean="0"/>
              <a:t>ngine in the frame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Electrical connection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Unavailability </a:t>
            </a:r>
            <a:r>
              <a:rPr lang="en-US" sz="2000" dirty="0"/>
              <a:t>of </a:t>
            </a:r>
            <a:r>
              <a:rPr lang="en-US" sz="2000" dirty="0" smtClean="0"/>
              <a:t>some parts- Gas sensor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02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</a:t>
            </a:r>
            <a:endParaRPr lang="en-US" dirty="0"/>
          </a:p>
        </p:txBody>
      </p:sp>
      <p:pic>
        <p:nvPicPr>
          <p:cNvPr id="4" name="IMG_395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80098" y="2175691"/>
            <a:ext cx="1993868" cy="3544654"/>
          </a:xfrm>
          <a:prstGeom prst="rect">
            <a:avLst/>
          </a:prstGeom>
        </p:spPr>
      </p:pic>
      <p:pic>
        <p:nvPicPr>
          <p:cNvPr id="5" name="IMG_3957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00314" y="2175691"/>
            <a:ext cx="1993868" cy="3544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83" y="2175691"/>
            <a:ext cx="1993868" cy="354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1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Ignition timing affects many variables </a:t>
            </a:r>
          </a:p>
          <a:p>
            <a:r>
              <a:rPr lang="en-US" dirty="0" smtClean="0"/>
              <a:t>The optimum angle</a:t>
            </a:r>
          </a:p>
          <a:p>
            <a:r>
              <a:rPr lang="en-US" dirty="0" smtClean="0"/>
              <a:t>Temperature of water out</a:t>
            </a:r>
          </a:p>
          <a:p>
            <a:r>
              <a:rPr lang="en-US" dirty="0" smtClean="0"/>
              <a:t>Exhaust gas emissions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9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Buying a new engine to get in order to decrease efficiency losses  </a:t>
            </a:r>
          </a:p>
          <a:p>
            <a:r>
              <a:rPr lang="en-US" dirty="0" smtClean="0"/>
              <a:t>Using various types of biofuel and compare results </a:t>
            </a:r>
          </a:p>
          <a:p>
            <a:r>
              <a:rPr lang="en-US" dirty="0" smtClean="0"/>
              <a:t>Availability of sensors (torque sensor)</a:t>
            </a:r>
          </a:p>
          <a:p>
            <a:r>
              <a:rPr lang="en-US" dirty="0" smtClean="0"/>
              <a:t>The usage of more advance technology such as the computer simulated dashboard, and LAB simulated experiments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822" y="2822114"/>
            <a:ext cx="2617296" cy="260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0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3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Introduction </a:t>
            </a:r>
          </a:p>
          <a:p>
            <a:r>
              <a:rPr lang="en-US" dirty="0" smtClean="0"/>
              <a:t>Objectives</a:t>
            </a:r>
          </a:p>
          <a:p>
            <a:r>
              <a:rPr lang="en-US" dirty="0" smtClean="0"/>
              <a:t>Background </a:t>
            </a:r>
            <a:endParaRPr lang="en-US" dirty="0"/>
          </a:p>
          <a:p>
            <a:r>
              <a:rPr lang="en-US" dirty="0" smtClean="0"/>
              <a:t>Design </a:t>
            </a:r>
            <a:endParaRPr lang="en-US" dirty="0"/>
          </a:p>
          <a:p>
            <a:r>
              <a:rPr lang="en-US" dirty="0" smtClean="0"/>
              <a:t>Testing</a:t>
            </a:r>
            <a:endParaRPr lang="en-US" dirty="0"/>
          </a:p>
          <a:p>
            <a:r>
              <a:rPr lang="en-US" dirty="0"/>
              <a:t>Time table </a:t>
            </a:r>
          </a:p>
          <a:p>
            <a:r>
              <a:rPr lang="en-US" dirty="0" smtClean="0"/>
              <a:t>Challenges</a:t>
            </a:r>
          </a:p>
          <a:p>
            <a:r>
              <a:rPr lang="en-US" smtClean="0"/>
              <a:t>Engine</a:t>
            </a:r>
            <a:r>
              <a:rPr lang="en-US" smtClean="0"/>
              <a:t> </a:t>
            </a:r>
            <a:endParaRPr lang="en-US" dirty="0"/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Recommendations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3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Engine Specifications     </a:t>
            </a:r>
          </a:p>
          <a:p>
            <a:r>
              <a:rPr lang="en-US" dirty="0"/>
              <a:t>Ignition timing is considered one </a:t>
            </a:r>
          </a:p>
          <a:p>
            <a:pPr marL="0" indent="0">
              <a:buNone/>
            </a:pPr>
            <a:r>
              <a:rPr lang="en-US" dirty="0"/>
              <a:t>of the most important functions for</a:t>
            </a:r>
          </a:p>
          <a:p>
            <a:pPr marL="0" indent="0">
              <a:buNone/>
            </a:pPr>
            <a:r>
              <a:rPr lang="en-US" dirty="0"/>
              <a:t> achieving the highest efficiency</a:t>
            </a:r>
          </a:p>
          <a:p>
            <a:r>
              <a:rPr lang="en-US" dirty="0"/>
              <a:t>O</a:t>
            </a:r>
            <a:r>
              <a:rPr lang="en-US" dirty="0" smtClean="0"/>
              <a:t>ptimize </a:t>
            </a:r>
            <a:r>
              <a:rPr lang="en-US" dirty="0"/>
              <a:t>ignition timing in spark</a:t>
            </a:r>
          </a:p>
          <a:p>
            <a:pPr marL="0" indent="0">
              <a:buNone/>
            </a:pPr>
            <a:r>
              <a:rPr lang="en-US" dirty="0"/>
              <a:t> ignition engines and study how it</a:t>
            </a:r>
          </a:p>
          <a:p>
            <a:pPr marL="0" indent="0">
              <a:buNone/>
            </a:pPr>
            <a:r>
              <a:rPr lang="en-US" dirty="0"/>
              <a:t> affects on the performance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159" y="2336874"/>
            <a:ext cx="3425844" cy="429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88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Optimizing ignition timing in a spark</a:t>
            </a:r>
          </a:p>
          <a:p>
            <a:pPr marL="0" indent="0">
              <a:buNone/>
            </a:pPr>
            <a:r>
              <a:rPr lang="en-US" dirty="0"/>
              <a:t> ignition engine</a:t>
            </a:r>
          </a:p>
          <a:p>
            <a:r>
              <a:rPr lang="en-US" dirty="0"/>
              <a:t>Identifying relationship between</a:t>
            </a:r>
          </a:p>
          <a:p>
            <a:pPr marL="0" indent="0">
              <a:buNone/>
            </a:pPr>
            <a:r>
              <a:rPr lang="en-US" dirty="0"/>
              <a:t> ignition timing and exhaust emission</a:t>
            </a:r>
          </a:p>
          <a:p>
            <a:r>
              <a:rPr lang="en-US" dirty="0"/>
              <a:t>Radiator effectiveness in relation </a:t>
            </a:r>
          </a:p>
          <a:p>
            <a:pPr marL="0" indent="0">
              <a:buNone/>
            </a:pPr>
            <a:r>
              <a:rPr lang="en-US" dirty="0"/>
              <a:t>to ignition timing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672" y="3394636"/>
            <a:ext cx="5169243" cy="322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96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US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Ignition timing is crucial in the</a:t>
            </a:r>
          </a:p>
          <a:p>
            <a:pPr marL="0" indent="0">
              <a:buNone/>
            </a:pPr>
            <a:r>
              <a:rPr lang="en-US" dirty="0"/>
              <a:t> performance of the engine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/>
              <a:t>There are many factors that </a:t>
            </a:r>
          </a:p>
          <a:p>
            <a:pPr marL="0" indent="0">
              <a:buNone/>
            </a:pPr>
            <a:r>
              <a:rPr lang="en-US" dirty="0"/>
              <a:t>influence proper ignition timing </a:t>
            </a:r>
          </a:p>
          <a:p>
            <a:pPr marL="0" indent="0">
              <a:buNone/>
            </a:pPr>
            <a:r>
              <a:rPr lang="en-US" dirty="0"/>
              <a:t>for a given engine and a fuel</a:t>
            </a:r>
          </a:p>
          <a:p>
            <a:r>
              <a:rPr lang="en-US" dirty="0"/>
              <a:t>Effects of the ignition timing</a:t>
            </a:r>
          </a:p>
          <a:p>
            <a:pPr marL="0" indent="0">
              <a:buNone/>
            </a:pPr>
            <a:r>
              <a:rPr lang="en-US" dirty="0"/>
              <a:t> on the exhaust gas 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https://xorl.files.wordpress.com/2011/03/img1.jpg?w=7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438" y="3495554"/>
            <a:ext cx="5214396" cy="3180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977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stroke cylinder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Intake </a:t>
            </a:r>
            <a:r>
              <a:rPr lang="en-US" dirty="0" smtClean="0"/>
              <a:t>stroke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Compression </a:t>
            </a:r>
            <a:r>
              <a:rPr lang="en-US" dirty="0" smtClean="0"/>
              <a:t>stroke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Power </a:t>
            </a:r>
            <a:r>
              <a:rPr lang="en-US" dirty="0" smtClean="0"/>
              <a:t>Stroke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Exhaust stroke 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 descr="scrp_0801_02_ztwelve_budget_outputfour_stroke_dia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699" y="2705849"/>
            <a:ext cx="5711098" cy="323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6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</a:t>
            </a:r>
            <a:r>
              <a:rPr lang="en-US" i="1" dirty="0" smtClean="0"/>
              <a:t>amshaft Angle </a:t>
            </a:r>
            <a:r>
              <a:rPr lang="en-US" i="1" dirty="0"/>
              <a:t>A</a:t>
            </a:r>
            <a:r>
              <a:rPr lang="en-US" i="1" dirty="0" smtClean="0"/>
              <a:t>djust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changing the camshaft angle the intake of fuel and air into a piston changes thus changing the ignition time with respect to piston position, and </a:t>
            </a:r>
            <a:r>
              <a:rPr lang="en-US" dirty="0" smtClean="0"/>
              <a:t>therefor </a:t>
            </a:r>
            <a:r>
              <a:rPr lang="en-US" dirty="0"/>
              <a:t>changing the performance as a hole</a:t>
            </a:r>
            <a:r>
              <a:rPr lang="en-US" dirty="0" smtClean="0"/>
              <a:t>.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149" y="3543657"/>
            <a:ext cx="5210706" cy="320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AutoCAD design</a:t>
            </a:r>
            <a:endParaRPr lang="en-US" dirty="0"/>
          </a:p>
        </p:txBody>
      </p:sp>
      <p:pic>
        <p:nvPicPr>
          <p:cNvPr id="3" name="Picture 2" descr="CAD Drawing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340" y="1943127"/>
            <a:ext cx="7473943" cy="491487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69581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Thermocouples to get radiator coolant temperature</a:t>
            </a:r>
          </a:p>
          <a:p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100 for measuring Ignition timing, and camshaft angle</a:t>
            </a:r>
          </a:p>
          <a:p>
            <a:endParaRPr lang="en-US" dirty="0"/>
          </a:p>
          <a:p>
            <a:r>
              <a:rPr lang="en-US" dirty="0" smtClean="0"/>
              <a:t>HG-510 for exhaust gas analysis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4" y="4865882"/>
            <a:ext cx="1828014" cy="14185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684" y="6301047"/>
            <a:ext cx="1995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Thermocouples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053" y="4865882"/>
            <a:ext cx="2151855" cy="14419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92854" y="6318151"/>
            <a:ext cx="1995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100 Carman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89" y="4840242"/>
            <a:ext cx="1972156" cy="14932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63021" y="6345768"/>
            <a:ext cx="1995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HG-510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7876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10692</TotalTime>
  <Words>572</Words>
  <Application>Microsoft Macintosh PowerPoint</Application>
  <PresentationFormat>Widescreen</PresentationFormat>
  <Paragraphs>227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Times New Roman</vt:lpstr>
      <vt:lpstr>Trebuchet MS</vt:lpstr>
      <vt:lpstr>Arial</vt:lpstr>
      <vt:lpstr>Berlin</vt:lpstr>
      <vt:lpstr>Optimization of ignition timing in spark ignition engine</vt:lpstr>
      <vt:lpstr>Outline</vt:lpstr>
      <vt:lpstr>Introduction </vt:lpstr>
      <vt:lpstr>Objectives</vt:lpstr>
      <vt:lpstr>Background</vt:lpstr>
      <vt:lpstr>Four stroke cylinder cycle</vt:lpstr>
      <vt:lpstr>Camshaft Angle Adjust </vt:lpstr>
      <vt:lpstr>AutoCAD design</vt:lpstr>
      <vt:lpstr>Testing </vt:lpstr>
      <vt:lpstr> Results – Part 1</vt:lpstr>
      <vt:lpstr>Results – Part 2</vt:lpstr>
      <vt:lpstr>Time Table</vt:lpstr>
      <vt:lpstr>Challenges</vt:lpstr>
      <vt:lpstr>Challenges</vt:lpstr>
      <vt:lpstr>Engine</vt:lpstr>
      <vt:lpstr>Conclusion </vt:lpstr>
      <vt:lpstr>Recommendations </vt:lpstr>
      <vt:lpstr>Thank you for your attention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Optimization of ignition timing in spark ignition engine operated by Bio/Gasoline Fuel</dc:title>
  <dc:creator>Ibrahim Al_Abdulhadi</dc:creator>
  <cp:lastModifiedBy>Ibrahim Al_Abdulhadi</cp:lastModifiedBy>
  <cp:revision>44</cp:revision>
  <dcterms:created xsi:type="dcterms:W3CDTF">2017-04-16T12:23:19Z</dcterms:created>
  <dcterms:modified xsi:type="dcterms:W3CDTF">2017-05-29T06:50:27Z</dcterms:modified>
</cp:coreProperties>
</file>