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23"/>
  </p:notesMasterIdLst>
  <p:sldIdLst>
    <p:sldId id="317" r:id="rId2"/>
    <p:sldId id="343" r:id="rId3"/>
    <p:sldId id="322" r:id="rId4"/>
    <p:sldId id="297" r:id="rId5"/>
    <p:sldId id="331" r:id="rId6"/>
    <p:sldId id="299" r:id="rId7"/>
    <p:sldId id="332" r:id="rId8"/>
    <p:sldId id="333" r:id="rId9"/>
    <p:sldId id="342" r:id="rId10"/>
    <p:sldId id="344" r:id="rId11"/>
    <p:sldId id="335" r:id="rId12"/>
    <p:sldId id="337" r:id="rId13"/>
    <p:sldId id="341" r:id="rId14"/>
    <p:sldId id="345" r:id="rId15"/>
    <p:sldId id="347" r:id="rId16"/>
    <p:sldId id="348" r:id="rId17"/>
    <p:sldId id="349" r:id="rId18"/>
    <p:sldId id="340" r:id="rId19"/>
    <p:sldId id="346" r:id="rId20"/>
    <p:sldId id="339" r:id="rId21"/>
    <p:sldId id="30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34" autoAdjust="0"/>
    <p:restoredTop sz="94660"/>
  </p:normalViewPr>
  <p:slideViewPr>
    <p:cSldViewPr snapToGrid="0">
      <p:cViewPr varScale="1">
        <p:scale>
          <a:sx n="68" d="100"/>
          <a:sy n="68" d="100"/>
        </p:scale>
        <p:origin x="500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C96E6A-CE83-4728-93BC-1775731B2080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406A59-AC1D-494C-BC2F-370FD57C60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710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609601"/>
            <a:ext cx="103632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4953000"/>
            <a:ext cx="85344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B3956-F92E-469B-B76F-AC8C2BFE3E55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A65468-2A70-4470-A1E5-C724E8D6831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B3956-F92E-469B-B76F-AC8C2BFE3E55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65468-2A70-4470-A1E5-C724E8D6831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371603"/>
            <a:ext cx="10363200" cy="2505075"/>
          </a:xfrm>
        </p:spPr>
        <p:txBody>
          <a:bodyPr anchor="b"/>
          <a:lstStyle>
            <a:lvl1pPr algn="ctr" defTabSz="914377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068766"/>
            <a:ext cx="103632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B3956-F92E-469B-B76F-AC8C2BFE3E55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65468-2A70-4470-A1E5-C724E8D6831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59944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Oval 7"/>
          <p:cNvSpPr/>
          <p:nvPr/>
        </p:nvSpPr>
        <p:spPr>
          <a:xfrm>
            <a:off x="62611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9" name="Oval 8"/>
          <p:cNvSpPr/>
          <p:nvPr/>
        </p:nvSpPr>
        <p:spPr>
          <a:xfrm>
            <a:off x="5728972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B3956-F92E-469B-B76F-AC8C2BFE3E55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65468-2A70-4470-A1E5-C724E8D6831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87680" y="1600200"/>
            <a:ext cx="5388864" cy="4526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5386917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2" y="1600200"/>
            <a:ext cx="5389033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B3956-F92E-469B-B76F-AC8C2BFE3E55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65468-2A70-4470-A1E5-C724E8D6831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12848"/>
            <a:ext cx="5388864" cy="39136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230112" y="2212851"/>
            <a:ext cx="5388864" cy="3913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B3956-F92E-469B-B76F-AC8C2BFE3E55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65468-2A70-4470-A1E5-C724E8D6831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B3956-F92E-469B-B76F-AC8C2BFE3E55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65468-2A70-4470-A1E5-C724E8D6831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6118" y="266700"/>
            <a:ext cx="4011084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8851" y="273053"/>
            <a:ext cx="66611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76118" y="2438403"/>
            <a:ext cx="4011084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B3956-F92E-469B-B76F-AC8C2BFE3E55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65468-2A70-4470-A1E5-C724E8D6831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9436" y="228600"/>
            <a:ext cx="7615765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10836" y="1143000"/>
            <a:ext cx="8072965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9436" y="5810250"/>
            <a:ext cx="7615765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B3956-F92E-469B-B76F-AC8C2BFE3E55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65468-2A70-4470-A1E5-C724E8D6831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B3956-F92E-469B-B76F-AC8C2BFE3E55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65468-2A70-4470-A1E5-C724E8D6831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1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B3956-F92E-469B-B76F-AC8C2BFE3E55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65468-2A70-4470-A1E5-C724E8D6831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3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484463" y="6356353"/>
            <a:ext cx="2781300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AEB3956-F92E-469B-B76F-AC8C2BFE3E55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78887" y="6356353"/>
            <a:ext cx="3797300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91039" y="6356353"/>
            <a:ext cx="749300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9A65468-2A70-4470-A1E5-C724E8D6831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11277015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377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758827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377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891" indent="-342891" algn="l" defTabSz="91437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32" indent="-285744" algn="l" defTabSz="914377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2971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160" indent="-228594" algn="l" defTabSz="914377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349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png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0" Type="http://schemas.openxmlformats.org/officeDocument/2006/relationships/image" Target="../media/image10.png"/><Relationship Id="rId4" Type="http://schemas.openxmlformats.org/officeDocument/2006/relationships/image" Target="../media/image7.png"/><Relationship Id="rId9" Type="http://schemas.openxmlformats.org/officeDocument/2006/relationships/oleObject" Target="../embeddings/oleObject4.bin"/><Relationship Id="rId1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Relationship Id="rId9" Type="http://schemas.openxmlformats.org/officeDocument/2006/relationships/image" Target="../media/image28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cheme.org/communities/subject_groups/safety%20and%20loss%20prevention/resources/hazards%20archive/~/media/Documents/Subject%20Groups/Safety_Loss_Prevention/Hazards%20Archive/XIX/XIX-Paper-14.pdf" TargetMode="Externa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6786" y="2021376"/>
            <a:ext cx="9818429" cy="1829761"/>
          </a:xfrm>
        </p:spPr>
        <p:txBody>
          <a:bodyPr>
            <a:noAutofit/>
          </a:bodyPr>
          <a:lstStyle/>
          <a:p>
            <a:r>
              <a:rPr lang="en-US" sz="5400" dirty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  <a:cs typeface="Times New Roman" pitchFamily="18" charset="0"/>
              </a:rPr>
              <a:t>Design of a pilot-scale water hammer system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3007059"/>
            <a:ext cx="7772400" cy="1763311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714500" y="5127297"/>
            <a:ext cx="87630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en-US" sz="24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</a:endParaRPr>
          </a:p>
        </p:txBody>
      </p:sp>
      <p:pic>
        <p:nvPicPr>
          <p:cNvPr id="17410" name="Picture 2" descr="Image result for pmu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764" y="1"/>
            <a:ext cx="2331016" cy="202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924333" y="4217614"/>
            <a:ext cx="492841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Presented By: Team 1</a:t>
            </a:r>
          </a:p>
          <a:p>
            <a:endParaRPr lang="en-US" b="1" dirty="0"/>
          </a:p>
          <a:p>
            <a:r>
              <a:rPr lang="en-US" b="1" dirty="0"/>
              <a:t>Mohammed Alabdullah	 200700514</a:t>
            </a:r>
          </a:p>
          <a:p>
            <a:r>
              <a:rPr lang="en-US" b="1" dirty="0"/>
              <a:t>Sadiq Alabdullah	 201300497</a:t>
            </a:r>
          </a:p>
          <a:p>
            <a:r>
              <a:rPr lang="en-US" b="1" dirty="0"/>
              <a:t>Mohammed </a:t>
            </a:r>
            <a:r>
              <a:rPr lang="en-US" b="1" dirty="0" err="1"/>
              <a:t>AlSamadani</a:t>
            </a:r>
            <a:r>
              <a:rPr lang="en-US" b="1" dirty="0"/>
              <a:t>	 201400295</a:t>
            </a:r>
          </a:p>
          <a:p>
            <a:r>
              <a:rPr lang="en-US" b="1" dirty="0"/>
              <a:t>Mohammed </a:t>
            </a:r>
            <a:r>
              <a:rPr lang="en-US" b="1" dirty="0" err="1"/>
              <a:t>Owaiwi</a:t>
            </a:r>
            <a:r>
              <a:rPr lang="en-US" b="1" dirty="0"/>
              <a:t>	 201302413</a:t>
            </a:r>
          </a:p>
          <a:p>
            <a:r>
              <a:rPr lang="en-US" b="1" dirty="0"/>
              <a:t>	</a:t>
            </a:r>
          </a:p>
          <a:p>
            <a:endParaRPr lang="en-US" b="1" dirty="0"/>
          </a:p>
          <a:p>
            <a:endParaRPr lang="en-US" b="1" dirty="0"/>
          </a:p>
        </p:txBody>
      </p:sp>
      <p:sp>
        <p:nvSpPr>
          <p:cNvPr id="7" name="TextBox 6"/>
          <p:cNvSpPr txBox="1"/>
          <p:nvPr/>
        </p:nvSpPr>
        <p:spPr>
          <a:xfrm>
            <a:off x="7734300" y="4080681"/>
            <a:ext cx="3657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Advisor:</a:t>
            </a:r>
          </a:p>
          <a:p>
            <a:endParaRPr lang="en-US" b="1" dirty="0"/>
          </a:p>
          <a:p>
            <a:r>
              <a:rPr lang="en-US" b="1" dirty="0"/>
              <a:t>Dr. </a:t>
            </a:r>
            <a:r>
              <a:rPr lang="en-US" b="1" dirty="0" err="1"/>
              <a:t>Essam</a:t>
            </a:r>
            <a:r>
              <a:rPr lang="en-US" b="1" dirty="0"/>
              <a:t> </a:t>
            </a:r>
            <a:r>
              <a:rPr lang="en-US" b="1" dirty="0" err="1"/>
              <a:t>Jassim</a:t>
            </a:r>
            <a:endParaRPr lang="en-US" b="1" dirty="0"/>
          </a:p>
          <a:p>
            <a:endParaRPr lang="en-US" b="1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742282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94849"/>
            <a:ext cx="10972800" cy="525779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Objectives</a:t>
            </a:r>
          </a:p>
          <a:p>
            <a:r>
              <a:rPr lang="en-US" dirty="0">
                <a:solidFill>
                  <a:schemeClr val="tx1"/>
                </a:solidFill>
              </a:rPr>
              <a:t>Background and History</a:t>
            </a:r>
          </a:p>
          <a:p>
            <a:r>
              <a:rPr lang="en-US" dirty="0">
                <a:solidFill>
                  <a:schemeClr val="tx1"/>
                </a:solidFill>
              </a:rPr>
              <a:t>Motivation and Relevance</a:t>
            </a:r>
          </a:p>
          <a:p>
            <a:r>
              <a:rPr lang="en-US" dirty="0">
                <a:solidFill>
                  <a:schemeClr val="tx1"/>
                </a:solidFill>
              </a:rPr>
              <a:t>Typical Cases of Damage</a:t>
            </a:r>
          </a:p>
          <a:p>
            <a:r>
              <a:rPr lang="en-US" dirty="0">
                <a:solidFill>
                  <a:schemeClr val="tx1"/>
                </a:solidFill>
              </a:rPr>
              <a:t>Design constrains</a:t>
            </a:r>
          </a:p>
          <a:p>
            <a:r>
              <a:rPr lang="en-US" dirty="0">
                <a:solidFill>
                  <a:schemeClr val="tx1"/>
                </a:solidFill>
              </a:rPr>
              <a:t>Engineering Standers and Design Specifications</a:t>
            </a:r>
          </a:p>
          <a:p>
            <a:r>
              <a:rPr lang="en-US" dirty="0">
                <a:solidFill>
                  <a:schemeClr val="tx1"/>
                </a:solidFill>
              </a:rPr>
              <a:t>Theoretical Calculations</a:t>
            </a:r>
          </a:p>
          <a:p>
            <a:r>
              <a:rPr lang="en-US" dirty="0" err="1">
                <a:solidFill>
                  <a:schemeClr val="tx1"/>
                </a:solidFill>
              </a:rPr>
              <a:t>Solidworks</a:t>
            </a:r>
            <a:r>
              <a:rPr lang="en-US" dirty="0">
                <a:solidFill>
                  <a:schemeClr val="tx1"/>
                </a:solidFill>
              </a:rPr>
              <a:t> Design</a:t>
            </a:r>
          </a:p>
          <a:p>
            <a:r>
              <a:rPr lang="en-US" dirty="0">
                <a:solidFill>
                  <a:schemeClr val="tx1"/>
                </a:solidFill>
              </a:rPr>
              <a:t>System Testing and Analysis</a:t>
            </a:r>
          </a:p>
          <a:p>
            <a:r>
              <a:rPr lang="en-US" dirty="0">
                <a:solidFill>
                  <a:schemeClr val="tx1"/>
                </a:solidFill>
              </a:rPr>
              <a:t>Future Work and Recommendations</a:t>
            </a:r>
          </a:p>
          <a:p>
            <a:r>
              <a:rPr lang="en-US" dirty="0">
                <a:solidFill>
                  <a:schemeClr val="tx1"/>
                </a:solidFill>
              </a:rPr>
              <a:t>Short video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751E3B1-F086-4876-A19E-E6EE7642B923}"/>
              </a:ext>
            </a:extLst>
          </p:cNvPr>
          <p:cNvSpPr txBox="1">
            <a:spLocks/>
          </p:cNvSpPr>
          <p:nvPr/>
        </p:nvSpPr>
        <p:spPr>
          <a:xfrm>
            <a:off x="1784320" y="307667"/>
            <a:ext cx="8669867" cy="15239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  <a:cs typeface="Times New Roman" panose="02020603050405020304" pitchFamily="18" charset="0"/>
              </a:rPr>
              <a:t>Content</a:t>
            </a:r>
            <a:b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  <a:cs typeface="Times New Roman" panose="02020603050405020304" pitchFamily="18" charset="0"/>
              </a:rPr>
            </a:br>
            <a:endParaRPr lang="en-US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0307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784320" y="307667"/>
            <a:ext cx="8669867" cy="15239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  <a:cs typeface="Times New Roman" panose="02020603050405020304" pitchFamily="18" charset="0"/>
              </a:rPr>
              <a:t>Objectives</a:t>
            </a:r>
            <a:b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  <a:cs typeface="Times New Roman" panose="02020603050405020304" pitchFamily="18" charset="0"/>
              </a:rPr>
            </a:br>
            <a:endParaRPr lang="en-US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090052" y="1069666"/>
            <a:ext cx="100584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design a test stand for water hammer system </a:t>
            </a:r>
          </a:p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design and select the required pipes and pump</a:t>
            </a:r>
          </a:p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select the flow type required valve.</a:t>
            </a:r>
          </a:p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measure the increases in pressure in the pipes due to the pressure wave.</a:t>
            </a:r>
          </a:p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investigate the effect of piping length and design.</a:t>
            </a:r>
          </a:p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investigate the effect of the shutting off time of the flow.</a:t>
            </a:r>
          </a:p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US" sz="28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8551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52308" y="12693"/>
            <a:ext cx="8669867" cy="1523999"/>
          </a:xfrm>
        </p:spPr>
        <p:txBody>
          <a:bodyPr>
            <a:noAutofit/>
          </a:bodyPr>
          <a:lstStyle/>
          <a:p>
            <a: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Background and History</a:t>
            </a:r>
            <a:b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endParaRPr lang="en-US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5"/>
              <p:cNvSpPr/>
              <p:nvPr/>
            </p:nvSpPr>
            <p:spPr>
              <a:xfrm>
                <a:off x="351381" y="774692"/>
                <a:ext cx="7673505" cy="55132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342891" indent="-342891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US" altLang="en-US" sz="2800" dirty="0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Definition of the water hammer.</a:t>
                </a:r>
              </a:p>
              <a:p>
                <a:pPr marL="342891" indent="-342891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US" altLang="en-US" sz="2800" dirty="0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Causes and consequences of water hammer.</a:t>
                </a:r>
              </a:p>
              <a:p>
                <a:pPr marL="342891" indent="-342891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US" altLang="en-US" sz="2800" dirty="0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Brief history of Water hammer.</a:t>
                </a:r>
              </a:p>
              <a:p>
                <a:pPr marL="342891" indent="-342891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800" dirty="0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Joukowsky</a:t>
                </a:r>
                <a:r>
                  <a:rPr lang="en-US" altLang="en-US" sz="2800" dirty="0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equation of water hammer.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∆</m:t>
                      </m:r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𝑃</m:t>
                      </m:r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=±</m:t>
                      </m:r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𝜌</m:t>
                      </m:r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 </m:t>
                      </m:r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𝑎</m:t>
                      </m:r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 ∆</m:t>
                      </m:r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𝑣</m:t>
                      </m:r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 </m:t>
                      </m:r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𝑜𝑟</m:t>
                      </m:r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 ∆</m:t>
                      </m:r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𝐻</m:t>
                      </m:r>
                      <m:r>
                        <a:rPr lang="en-US" sz="28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  <a:ea typeface="Calibri"/>
                          <a:cs typeface="Times New Roman"/>
                        </a:rPr>
                        <m:t>=±</m:t>
                      </m:r>
                      <m:f>
                        <m:fPr>
                          <m:ctrlPr>
                            <a:rPr lang="en-US" sz="2800" i="1">
                              <a:solidFill>
                                <a:schemeClr val="accent2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  <a:ea typeface="Calibri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en-US" sz="2800" i="1">
                              <a:solidFill>
                                <a:schemeClr val="accent2">
                                  <a:lumMod val="50000"/>
                                </a:schemeClr>
                              </a:solidFill>
                              <a:latin typeface="Cambria Math"/>
                              <a:ea typeface="Calibri"/>
                              <a:cs typeface="Times New Roman"/>
                            </a:rPr>
                            <m:t>𝑎</m:t>
                          </m:r>
                          <m:r>
                            <a:rPr lang="en-US" sz="2800" i="1">
                              <a:solidFill>
                                <a:schemeClr val="accent2">
                                  <a:lumMod val="50000"/>
                                </a:schemeClr>
                              </a:solidFill>
                              <a:latin typeface="Cambria Math"/>
                              <a:ea typeface="Calibri"/>
                              <a:cs typeface="Times New Roman"/>
                            </a:rPr>
                            <m:t> ∆</m:t>
                          </m:r>
                          <m:r>
                            <a:rPr lang="en-US" sz="2800" i="1">
                              <a:solidFill>
                                <a:schemeClr val="accent2">
                                  <a:lumMod val="50000"/>
                                </a:schemeClr>
                              </a:solidFill>
                              <a:latin typeface="Cambria Math"/>
                              <a:ea typeface="Calibri"/>
                              <a:cs typeface="Times New Roman"/>
                            </a:rPr>
                            <m:t>𝑣</m:t>
                          </m:r>
                        </m:num>
                        <m:den>
                          <m:r>
                            <a:rPr lang="en-US" sz="2800" i="1">
                              <a:solidFill>
                                <a:schemeClr val="accent2">
                                  <a:lumMod val="50000"/>
                                </a:schemeClr>
                              </a:solidFill>
                              <a:latin typeface="Cambria Math"/>
                              <a:ea typeface="Calibri"/>
                              <a:cs typeface="Times New Roman"/>
                            </a:rPr>
                            <m:t>𝑔</m:t>
                          </m:r>
                        </m:den>
                      </m:f>
                    </m:oMath>
                  </m:oMathPara>
                </a14:m>
                <a:endParaRPr lang="en-US" sz="2800" dirty="0">
                  <a:solidFill>
                    <a:schemeClr val="accent2">
                      <a:lumMod val="50000"/>
                    </a:schemeClr>
                  </a:solidFill>
                  <a:latin typeface="Calibri"/>
                  <a:ea typeface="Calibri"/>
                  <a:cs typeface="Times New Roman"/>
                </a:endParaRPr>
              </a:p>
              <a:p>
                <a:pPr marL="342891" indent="-342891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endParaRPr lang="en-US" altLang="en-US" sz="2800" dirty="0">
                  <a:solidFill>
                    <a:schemeClr val="accent2">
                      <a:lumMod val="5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381" y="774692"/>
                <a:ext cx="7673505" cy="5513241"/>
              </a:xfrm>
              <a:prstGeom prst="rect">
                <a:avLst/>
              </a:prstGeom>
              <a:blipFill>
                <a:blip r:embed="rId2"/>
                <a:stretch>
                  <a:fillRect l="-143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7833816" y="774691"/>
            <a:ext cx="4148917" cy="6052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803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784320" y="317607"/>
            <a:ext cx="8669867" cy="15239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Motivation and Relevance</a:t>
            </a:r>
            <a:b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endParaRPr lang="en-US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090052" y="1079607"/>
            <a:ext cx="100584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accent2">
                    <a:lumMod val="50000"/>
                  </a:schemeClr>
                </a:solidFill>
                <a:latin typeface="Times New Roman"/>
                <a:ea typeface="Calibri"/>
              </a:rPr>
              <a:t>Water hammer is a dangerous phenomenon which can result in remarkable damages to pipes</a:t>
            </a:r>
          </a:p>
          <a:p>
            <a:pPr marL="457189" indent="-457189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accent2">
                    <a:lumMod val="50000"/>
                  </a:schemeClr>
                </a:solidFill>
              </a:rPr>
              <a:t>Need for adopting strategic interventions aimed at checking the problem</a:t>
            </a:r>
          </a:p>
          <a:p>
            <a:pPr marL="457189" indent="-457189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Need to be aware of the situation under which water hammer occur </a:t>
            </a:r>
          </a:p>
        </p:txBody>
      </p:sp>
      <p:pic>
        <p:nvPicPr>
          <p:cNvPr id="4" name="Picture 2" descr="Image result for water hammer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332"/>
          <a:stretch/>
        </p:blipFill>
        <p:spPr bwMode="auto">
          <a:xfrm>
            <a:off x="655093" y="3757263"/>
            <a:ext cx="5354977" cy="2359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816" y="3664867"/>
            <a:ext cx="5140656" cy="2846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8455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80807935"/>
              </p:ext>
            </p:extLst>
          </p:nvPr>
        </p:nvGraphicFramePr>
        <p:xfrm>
          <a:off x="1939136" y="1285694"/>
          <a:ext cx="2779981" cy="19027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4" name="Photo Editor Photo" r:id="rId3" imgW="2142857" imgH="1467055" progId="MSPhotoEd.3">
                  <p:embed/>
                </p:oleObj>
              </mc:Choice>
              <mc:Fallback>
                <p:oleObj name="Photo Editor Photo" r:id="rId3" imgW="2142857" imgH="1467055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39136" y="1285694"/>
                        <a:ext cx="2779981" cy="190274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22649284"/>
              </p:ext>
            </p:extLst>
          </p:nvPr>
        </p:nvGraphicFramePr>
        <p:xfrm>
          <a:off x="2265530" y="3823018"/>
          <a:ext cx="2314524" cy="26036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5" name="Photo Editor Photo" r:id="rId5" imgW="1752381" imgH="2572109" progId="MSPhotoEd.3">
                  <p:embed/>
                </p:oleObj>
              </mc:Choice>
              <mc:Fallback>
                <p:oleObj name="Photo Editor Photo" r:id="rId5" imgW="1752381" imgH="2572109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5530" y="3823018"/>
                        <a:ext cx="2314524" cy="260360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21194446"/>
              </p:ext>
            </p:extLst>
          </p:nvPr>
        </p:nvGraphicFramePr>
        <p:xfrm>
          <a:off x="5017186" y="1168694"/>
          <a:ext cx="2259393" cy="19494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6" name="Photo Editor Photo" r:id="rId7" imgW="2152951" imgH="1857143" progId="MSPhotoEd.3">
                  <p:embed/>
                </p:oleObj>
              </mc:Choice>
              <mc:Fallback>
                <p:oleObj name="Photo Editor Photo" r:id="rId7" imgW="2152951" imgH="1857143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17186" y="1168694"/>
                        <a:ext cx="2259393" cy="194947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0464423"/>
              </p:ext>
            </p:extLst>
          </p:nvPr>
        </p:nvGraphicFramePr>
        <p:xfrm>
          <a:off x="4886400" y="3794386"/>
          <a:ext cx="2581677" cy="2486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7" name="Photo Editor Photo" r:id="rId9" imgW="2142857" imgH="2486372" progId="MSPhotoEd.3">
                  <p:embed/>
                </p:oleObj>
              </mc:Choice>
              <mc:Fallback>
                <p:oleObj name="Photo Editor Photo" r:id="rId9" imgW="2142857" imgH="2486372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6400" y="3794386"/>
                        <a:ext cx="2581677" cy="2486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32812977"/>
              </p:ext>
            </p:extLst>
          </p:nvPr>
        </p:nvGraphicFramePr>
        <p:xfrm>
          <a:off x="8054168" y="4155979"/>
          <a:ext cx="2154357" cy="23392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8" name="Photo Editor Photo" r:id="rId11" imgW="1838095" imgH="2553056" progId="MSPhotoEd.3">
                  <p:embed/>
                </p:oleObj>
              </mc:Choice>
              <mc:Fallback>
                <p:oleObj name="Photo Editor Photo" r:id="rId11" imgW="1838095" imgH="2553056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54168" y="4155979"/>
                        <a:ext cx="2154357" cy="233927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4418876"/>
              </p:ext>
            </p:extLst>
          </p:nvPr>
        </p:nvGraphicFramePr>
        <p:xfrm>
          <a:off x="7825167" y="1260794"/>
          <a:ext cx="2000451" cy="2201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9" name="Photo Editor Photo" r:id="rId13" imgW="1809524" imgH="2561905" progId="MSPhotoEd.3">
                  <p:embed/>
                </p:oleObj>
              </mc:Choice>
              <mc:Fallback>
                <p:oleObj name="Photo Editor Photo" r:id="rId13" imgW="1809524" imgH="2561905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25167" y="1260794"/>
                        <a:ext cx="2000451" cy="2201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 Box 21"/>
          <p:cNvSpPr txBox="1">
            <a:spLocks noChangeArrowheads="1"/>
          </p:cNvSpPr>
          <p:nvPr/>
        </p:nvSpPr>
        <p:spPr bwMode="auto">
          <a:xfrm>
            <a:off x="7721323" y="3532775"/>
            <a:ext cx="203786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de-CH" altLang="en-US" sz="1400" dirty="0">
                <a:solidFill>
                  <a:schemeClr val="accent3">
                    <a:lumMod val="75000"/>
                  </a:schemeClr>
                </a:solidFill>
              </a:rPr>
              <a:t>Pipe damage in  </a:t>
            </a:r>
          </a:p>
          <a:p>
            <a:pPr algn="ctr"/>
            <a:r>
              <a:rPr lang="de-CH" altLang="en-US" sz="1400" dirty="0">
                <a:solidFill>
                  <a:schemeClr val="accent3">
                    <a:lumMod val="75000"/>
                  </a:schemeClr>
                </a:solidFill>
              </a:rPr>
              <a:t>power station Okigawa</a:t>
            </a:r>
            <a:endParaRPr lang="en-US" altLang="en-US" sz="1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Text Box 22"/>
          <p:cNvSpPr txBox="1">
            <a:spLocks noChangeArrowheads="1"/>
          </p:cNvSpPr>
          <p:nvPr/>
        </p:nvSpPr>
        <p:spPr bwMode="auto">
          <a:xfrm>
            <a:off x="2535974" y="3203893"/>
            <a:ext cx="216918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de-CH" altLang="en-US" sz="1400" dirty="0">
                <a:solidFill>
                  <a:schemeClr val="accent3">
                    <a:lumMod val="75000"/>
                  </a:schemeClr>
                </a:solidFill>
              </a:rPr>
              <a:t>Burst pipe in power </a:t>
            </a:r>
          </a:p>
          <a:p>
            <a:pPr algn="ctr"/>
            <a:r>
              <a:rPr lang="de-CH" altLang="en-US" sz="1400" dirty="0">
                <a:solidFill>
                  <a:schemeClr val="accent3">
                    <a:lumMod val="75000"/>
                  </a:schemeClr>
                </a:solidFill>
              </a:rPr>
              <a:t>sation Big Creek #3, USA</a:t>
            </a:r>
            <a:endParaRPr lang="en-US" altLang="en-US" sz="1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6" name="Text Box 23"/>
          <p:cNvSpPr txBox="1">
            <a:spLocks noChangeArrowheads="1"/>
          </p:cNvSpPr>
          <p:nvPr/>
        </p:nvSpPr>
        <p:spPr bwMode="auto">
          <a:xfrm>
            <a:off x="5172499" y="3230880"/>
            <a:ext cx="240476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de-CH" altLang="en-US" sz="1400" dirty="0">
                <a:solidFill>
                  <a:schemeClr val="accent3">
                    <a:lumMod val="75000"/>
                  </a:schemeClr>
                </a:solidFill>
              </a:rPr>
              <a:t>Pump damage in Azambuja</a:t>
            </a:r>
          </a:p>
          <a:p>
            <a:pPr algn="ctr"/>
            <a:r>
              <a:rPr lang="de-CH" altLang="en-US" sz="1400" dirty="0">
                <a:solidFill>
                  <a:schemeClr val="accent3">
                    <a:lumMod val="75000"/>
                  </a:schemeClr>
                </a:solidFill>
              </a:rPr>
              <a:t>Portugal</a:t>
            </a:r>
            <a:endParaRPr lang="en-US" altLang="en-US" sz="1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itle 1"/>
          <p:cNvSpPr txBox="1">
            <a:spLocks/>
          </p:cNvSpPr>
          <p:nvPr/>
        </p:nvSpPr>
        <p:spPr>
          <a:xfrm>
            <a:off x="725850" y="153834"/>
            <a:ext cx="10124351" cy="15239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Some typical CASES OF DAMAGE</a:t>
            </a:r>
            <a:b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endParaRPr lang="en-US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2012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784320" y="126538"/>
            <a:ext cx="8669867" cy="15239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Design Constraints</a:t>
            </a:r>
            <a:b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endParaRPr lang="en-US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68015" y="1229709"/>
            <a:ext cx="11823900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Tx/>
              <a:buNone/>
            </a:pPr>
            <a:r>
              <a:rPr lang="en-US" altLang="en-US" sz="2800" u="sng" dirty="0">
                <a:latin typeface="Times New Roman" pitchFamily="18" charset="0"/>
                <a:cs typeface="Times New Roman" pitchFamily="18" charset="0"/>
              </a:rPr>
              <a:t>Following are design constraints: </a:t>
            </a:r>
          </a:p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Material Elastic properties. (pipes, valves,..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etc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en-US" sz="2800" dirty="0">
                <a:latin typeface="Times New Roman" pitchFamily="18" charset="0"/>
                <a:cs typeface="Times New Roman" pitchFamily="18" charset="0"/>
              </a:rPr>
              <a:t>Fluid temperature effects.</a:t>
            </a:r>
          </a:p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en-US" sz="2800" dirty="0">
                <a:latin typeface="Times New Roman" pitchFamily="18" charset="0"/>
                <a:cs typeface="Times New Roman" pitchFamily="18" charset="0"/>
              </a:rPr>
              <a:t>Fluid velocity versus surge pressure.</a:t>
            </a:r>
          </a:p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en-US" sz="2800" dirty="0">
                <a:latin typeface="Times New Roman" pitchFamily="18" charset="0"/>
                <a:cs typeface="Times New Roman" pitchFamily="18" charset="0"/>
              </a:rPr>
              <a:t>Valve closure timing.</a:t>
            </a:r>
          </a:p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en-US" sz="2800" dirty="0">
                <a:latin typeface="Times New Roman" pitchFamily="18" charset="0"/>
                <a:cs typeface="Times New Roman" pitchFamily="18" charset="0"/>
              </a:rPr>
              <a:t>Lose of containment (regarding of fluid leakage)</a:t>
            </a:r>
          </a:p>
          <a:p>
            <a:pPr marL="457189" indent="-457189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en-US" sz="2800" dirty="0">
                <a:latin typeface="Times New Roman" pitchFamily="18" charset="0"/>
                <a:cs typeface="Times New Roman" pitchFamily="18" charset="0"/>
              </a:rPr>
              <a:t>Safety concerns.</a:t>
            </a:r>
          </a:p>
        </p:txBody>
      </p:sp>
    </p:spTree>
    <p:extLst>
      <p:ext uri="{BB962C8B-B14F-4D97-AF65-F5344CB8AC3E}">
        <p14:creationId xmlns:p14="http://schemas.microsoft.com/office/powerpoint/2010/main" val="1878751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" y="382140"/>
            <a:ext cx="12460407" cy="18416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Engineering standards &amp; Design specification</a:t>
            </a:r>
            <a:b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endParaRPr lang="en-US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41437" y="1625518"/>
            <a:ext cx="4682359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en-US" sz="2000" b="1" dirty="0">
                <a:latin typeface="Times New Roman" pitchFamily="18" charset="0"/>
                <a:cs typeface="Times New Roman" pitchFamily="18" charset="0"/>
              </a:rPr>
              <a:t>Pipe:</a:t>
            </a:r>
            <a:r>
              <a:rPr lang="en-US" altLang="en-US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</a:t>
            </a:r>
          </a:p>
          <a:p>
            <a:pPr>
              <a:buFontTx/>
              <a:buNone/>
            </a:pPr>
            <a:r>
              <a:rPr lang="en-US" altLang="en-US" sz="2000" dirty="0">
                <a:latin typeface="Times New Roman" pitchFamily="18" charset="0"/>
                <a:cs typeface="Times New Roman" pitchFamily="18" charset="0"/>
              </a:rPr>
              <a:t>Outer diameter of pipe = 50.8 mm  </a:t>
            </a:r>
          </a:p>
          <a:p>
            <a:pPr>
              <a:buFontTx/>
              <a:buNone/>
            </a:pPr>
            <a:r>
              <a:rPr lang="en-US" altLang="en-US" sz="2000" dirty="0">
                <a:latin typeface="Times New Roman" pitchFamily="18" charset="0"/>
                <a:cs typeface="Times New Roman" pitchFamily="18" charset="0"/>
              </a:rPr>
              <a:t>Thickness of pipe = 3 mm</a:t>
            </a:r>
          </a:p>
          <a:p>
            <a:pPr>
              <a:buFontTx/>
              <a:buNone/>
            </a:pPr>
            <a:r>
              <a:rPr lang="en-US" altLang="en-US" sz="2000" dirty="0">
                <a:latin typeface="Times New Roman" pitchFamily="18" charset="0"/>
                <a:cs typeface="Times New Roman" pitchFamily="18" charset="0"/>
              </a:rPr>
              <a:t>Length diameter of pipe = 2.4 m</a:t>
            </a:r>
          </a:p>
          <a:p>
            <a:pPr>
              <a:buFontTx/>
              <a:buNone/>
            </a:pPr>
            <a:endParaRPr lang="en-US" altLang="en-US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None/>
            </a:pPr>
            <a:r>
              <a:rPr lang="en-US" altLang="en-US" sz="2000" b="1" dirty="0">
                <a:latin typeface="Times New Roman" pitchFamily="18" charset="0"/>
                <a:cs typeface="Times New Roman" pitchFamily="18" charset="0"/>
              </a:rPr>
              <a:t>Hoses:</a:t>
            </a:r>
          </a:p>
          <a:p>
            <a:pPr>
              <a:buFontTx/>
              <a:buNone/>
            </a:pPr>
            <a:r>
              <a:rPr lang="en-US" altLang="en-US" sz="2000" dirty="0">
                <a:latin typeface="Times New Roman" pitchFamily="18" charset="0"/>
                <a:cs typeface="Times New Roman" pitchFamily="18" charset="0"/>
              </a:rPr>
              <a:t>Nominal Size = 50.8 mm                              </a:t>
            </a:r>
          </a:p>
          <a:p>
            <a:pPr>
              <a:buFontTx/>
              <a:buNone/>
            </a:pPr>
            <a:r>
              <a:rPr lang="en-US" altLang="en-US" sz="2000" dirty="0">
                <a:latin typeface="Times New Roman" pitchFamily="18" charset="0"/>
                <a:cs typeface="Times New Roman" pitchFamily="18" charset="0"/>
              </a:rPr>
              <a:t>Length = 3 m, 1.5m, 1m</a:t>
            </a:r>
          </a:p>
          <a:p>
            <a:pPr>
              <a:buFontTx/>
              <a:buNone/>
            </a:pPr>
            <a:endParaRPr lang="en-US" altLang="en-US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None/>
            </a:pPr>
            <a:r>
              <a:rPr lang="en-US" altLang="en-US" sz="2000" b="1" dirty="0">
                <a:latin typeface="Times New Roman" pitchFamily="18" charset="0"/>
                <a:cs typeface="Times New Roman" pitchFamily="18" charset="0"/>
              </a:rPr>
              <a:t>Valves:</a:t>
            </a:r>
            <a:endParaRPr lang="en-US" alt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altLang="en-US" sz="2000" dirty="0">
                <a:latin typeface="Times New Roman" pitchFamily="18" charset="0"/>
                <a:cs typeface="Times New Roman" pitchFamily="18" charset="0"/>
              </a:rPr>
              <a:t>Size = 3 EA 2 Inches size</a:t>
            </a:r>
          </a:p>
          <a:p>
            <a:pPr>
              <a:buFontTx/>
              <a:buNone/>
            </a:pPr>
            <a:endParaRPr lang="en-US" altLang="en-US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None/>
            </a:pPr>
            <a:endParaRPr lang="en-US" altLang="en-US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None/>
            </a:pPr>
            <a:r>
              <a:rPr lang="en-US" altLang="en-US" sz="2000" b="1" dirty="0">
                <a:latin typeface="Times New Roman" pitchFamily="18" charset="0"/>
                <a:cs typeface="Times New Roman" pitchFamily="18" charset="0"/>
              </a:rPr>
              <a:t>Pressure gauges = 200 psi capacity</a:t>
            </a:r>
          </a:p>
          <a:p>
            <a:pPr>
              <a:buFontTx/>
              <a:buNone/>
            </a:pPr>
            <a:r>
              <a:rPr lang="en-US" altLang="en-US" sz="2000" b="1" dirty="0">
                <a:latin typeface="Times New Roman" pitchFamily="18" charset="0"/>
                <a:cs typeface="Times New Roman" pitchFamily="18" charset="0"/>
              </a:rPr>
              <a:t>Total Volume of the system=10 Liters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141779" y="2223745"/>
            <a:ext cx="479271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/>
              <a:t>Standards used:</a:t>
            </a:r>
          </a:p>
          <a:p>
            <a:pPr>
              <a:lnSpc>
                <a:spcPct val="150000"/>
              </a:lnSpc>
            </a:pPr>
            <a:r>
              <a:rPr lang="en-US" dirty="0"/>
              <a:t>PVC Inert in Fittings	ASTM D2609</a:t>
            </a:r>
          </a:p>
          <a:p>
            <a:pPr>
              <a:lnSpc>
                <a:spcPct val="150000"/>
              </a:lnSpc>
            </a:pPr>
            <a:r>
              <a:rPr lang="en-US" dirty="0"/>
              <a:t>PVC Joining		ASTM D2564</a:t>
            </a:r>
          </a:p>
          <a:p>
            <a:pPr>
              <a:lnSpc>
                <a:spcPct val="150000"/>
              </a:lnSpc>
            </a:pPr>
            <a:r>
              <a:rPr lang="en-US" dirty="0"/>
              <a:t>PVC Pipes		ASTM D1785</a:t>
            </a:r>
          </a:p>
          <a:p>
            <a:pPr>
              <a:lnSpc>
                <a:spcPct val="150000"/>
              </a:lnSpc>
            </a:pPr>
            <a:r>
              <a:rPr lang="en-US" dirty="0"/>
              <a:t>Acrylic Pipe		ASTM D638</a:t>
            </a:r>
          </a:p>
          <a:p>
            <a:pPr>
              <a:lnSpc>
                <a:spcPct val="150000"/>
              </a:lnSpc>
            </a:pPr>
            <a:r>
              <a:rPr lang="en-US" dirty="0"/>
              <a:t>Pressure gauges 		ASME B40.100</a:t>
            </a:r>
          </a:p>
        </p:txBody>
      </p:sp>
    </p:spTree>
    <p:extLst>
      <p:ext uri="{BB962C8B-B14F-4D97-AF65-F5344CB8AC3E}">
        <p14:creationId xmlns:p14="http://schemas.microsoft.com/office/powerpoint/2010/main" val="3651205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4800" b="1" dirty="0">
                <a:solidFill>
                  <a:srgbClr val="758085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  <a:ea typeface="+mn-ea"/>
                <a:cs typeface="+mn-cs"/>
              </a:rPr>
              <a:t>Engineering standards &amp; Design specification (cont’d)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</a:rPr>
              <a:t>Pump selection:</a:t>
            </a:r>
          </a:p>
          <a:p>
            <a:r>
              <a:rPr lang="en-US" dirty="0">
                <a:solidFill>
                  <a:schemeClr val="tx1"/>
                </a:solidFill>
              </a:rPr>
              <a:t>2 Horse power</a:t>
            </a:r>
          </a:p>
          <a:p>
            <a:r>
              <a:rPr lang="en-US" dirty="0">
                <a:solidFill>
                  <a:schemeClr val="tx1"/>
                </a:solidFill>
              </a:rPr>
              <a:t>2” outlet and inlet.</a:t>
            </a:r>
          </a:p>
          <a:p>
            <a:r>
              <a:rPr lang="en-US" dirty="0">
                <a:solidFill>
                  <a:schemeClr val="tx1"/>
                </a:solidFill>
              </a:rPr>
              <a:t>Q=100 – 500 </a:t>
            </a:r>
            <a:r>
              <a:rPr lang="en-US" sz="2000" dirty="0">
                <a:solidFill>
                  <a:schemeClr val="tx1"/>
                </a:solidFill>
              </a:rPr>
              <a:t>l/min</a:t>
            </a:r>
          </a:p>
          <a:p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54" t="21784" r="454" b="24436"/>
          <a:stretch/>
        </p:blipFill>
        <p:spPr>
          <a:xfrm>
            <a:off x="5812222" y="1828801"/>
            <a:ext cx="6005269" cy="42973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7" r="4335" b="13894"/>
          <a:stretch/>
        </p:blipFill>
        <p:spPr>
          <a:xfrm>
            <a:off x="767255" y="3415862"/>
            <a:ext cx="5044967" cy="2710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762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Theoretical calculation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  <a:buFontTx/>
              <a:buNone/>
            </a:pPr>
            <a:r>
              <a:rPr lang="en-US" alt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pressure rise due to water hammer depends upon: </a:t>
            </a:r>
          </a:p>
          <a:p>
            <a:pPr marL="457189" indent="-457189">
              <a:lnSpc>
                <a:spcPct val="200000"/>
              </a:lnSpc>
            </a:pPr>
            <a:r>
              <a:rPr lang="en-US" alt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velocity of the flow of water in pipe, </a:t>
            </a:r>
          </a:p>
          <a:p>
            <a:pPr marL="457189" indent="-457189">
              <a:lnSpc>
                <a:spcPct val="200000"/>
              </a:lnSpc>
            </a:pPr>
            <a:r>
              <a:rPr lang="en-US" alt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length of pipe, </a:t>
            </a:r>
          </a:p>
          <a:p>
            <a:pPr marL="457189" indent="-457189">
              <a:lnSpc>
                <a:spcPct val="200000"/>
              </a:lnSpc>
            </a:pPr>
            <a:r>
              <a:rPr lang="en-US" alt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Time taken to close the valve, </a:t>
            </a:r>
          </a:p>
          <a:p>
            <a:pPr marL="457189" indent="-457189">
              <a:lnSpc>
                <a:spcPct val="200000"/>
              </a:lnSpc>
            </a:pPr>
            <a:r>
              <a:rPr lang="en-US" alt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Elastic properties of the material of the pipe.</a:t>
            </a:r>
          </a:p>
          <a:p>
            <a:pPr marL="457189" indent="-457189">
              <a:lnSpc>
                <a:spcPct val="200000"/>
              </a:lnSpc>
            </a:pPr>
            <a:r>
              <a:rPr lang="en-US" alt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Design of the piping </a:t>
            </a:r>
          </a:p>
          <a:p>
            <a:pPr>
              <a:lnSpc>
                <a:spcPct val="200000"/>
              </a:lnSpc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482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669" y="194778"/>
            <a:ext cx="11229835" cy="15239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Theoretical calculation(cont’d) </a:t>
            </a:r>
            <a:b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endParaRPr lang="en-US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12290" name="Picture 2" descr="sonic wave speed in pip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848" y="4722588"/>
            <a:ext cx="3905251" cy="1238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62167" y="1152815"/>
            <a:ext cx="75813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Magnitude of water hammer pressure is given as: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5"/>
              <p:cNvSpPr/>
              <p:nvPr/>
            </p:nvSpPr>
            <p:spPr>
              <a:xfrm>
                <a:off x="1178455" y="1718777"/>
                <a:ext cx="4654787" cy="13849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800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∆</m:t>
                      </m:r>
                      <m:r>
                        <a:rPr lang="en-US" sz="2800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en-US" sz="2800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𝜌</m:t>
                      </m:r>
                      <m:r>
                        <a:rPr lang="en-US" sz="2800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800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US" sz="2800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800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𝑈</m:t>
                      </m:r>
                      <m:r>
                        <a:rPr lang="en-US" sz="2800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US" sz="2800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𝑃𝑎</m:t>
                          </m:r>
                        </m:e>
                      </m:d>
                    </m:oMath>
                  </m:oMathPara>
                </a14:m>
                <a:endParaRPr lang="en-US" sz="2800" dirty="0">
                  <a:solidFill>
                    <a:schemeClr val="accent4">
                      <a:lumMod val="50000"/>
                    </a:schemeClr>
                  </a:solidFill>
                </a:endParaRPr>
              </a:p>
              <a:p>
                <a:endParaRPr lang="en-US" sz="2800" dirty="0">
                  <a:solidFill>
                    <a:schemeClr val="accent4">
                      <a:lumMod val="50000"/>
                    </a:schemeClr>
                  </a:solidFill>
                </a:endParaRPr>
              </a:p>
              <a:p>
                <a:endParaRPr lang="en-US" sz="2800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8455" y="1718777"/>
                <a:ext cx="4654787" cy="1384995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791335" y="2434107"/>
                <a:ext cx="9251300" cy="32932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Where: </a:t>
                </a:r>
                <a14:m>
                  <m:oMath xmlns:m="http://schemas.openxmlformats.org/officeDocument/2006/math">
                    <m:r>
                      <a:rPr lang="en-US" sz="2400" i="1">
                        <a:latin typeface="Cambria Math"/>
                      </a:rPr>
                      <m:t>∆</m:t>
                    </m:r>
                    <m:r>
                      <a:rPr lang="en-US" sz="2400" i="1">
                        <a:latin typeface="Cambria Math"/>
                      </a:rPr>
                      <m:t>𝑝</m:t>
                    </m:r>
                    <m:r>
                      <a:rPr lang="en-US" sz="2400" i="1">
                        <a:latin typeface="Cambria Math"/>
                      </a:rPr>
                      <m:t> </m:t>
                    </m:r>
                  </m:oMath>
                </a14:m>
                <a:r>
                  <a:rPr lang="en-US" sz="2400" dirty="0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 Change in pressure </a:t>
                </a:r>
              </a:p>
              <a:p>
                <a:r>
                  <a:rPr lang="en-US" sz="2400" dirty="0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400">
                        <a:solidFill>
                          <a:schemeClr val="accent4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</m:t>
                    </m:r>
                    <m:r>
                      <a:rPr lang="en-US" sz="2400" i="1">
                        <a:solidFill>
                          <a:schemeClr val="accent4">
                            <a:lumMod val="50000"/>
                          </a:schemeClr>
                        </a:solidFill>
                        <a:latin typeface="Cambria Math"/>
                      </a:rPr>
                      <m:t>𝜌</m:t>
                    </m:r>
                  </m:oMath>
                </a14:m>
                <a:r>
                  <a:rPr lang="en-US" sz="2400" dirty="0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 Fluid Density</a:t>
                </a:r>
              </a:p>
              <a:p>
                <a:r>
                  <a:rPr lang="en-US" sz="2400" dirty="0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          U = Change in fluid velocity</a:t>
                </a:r>
              </a:p>
              <a:p>
                <a:r>
                  <a:rPr lang="en-US" sz="2400" dirty="0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          C = sonic Velocity in a pipe</a:t>
                </a:r>
              </a:p>
              <a:p>
                <a:endParaRPr lang="en-US" sz="2800" dirty="0">
                  <a:solidFill>
                    <a:schemeClr val="accent2">
                      <a:lumMod val="5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2800" dirty="0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Sonic velocity is the speed of sound in a pipe and given as:</a:t>
                </a:r>
              </a:p>
              <a:p>
                <a:endParaRPr lang="en-US" sz="2800" dirty="0">
                  <a:solidFill>
                    <a:schemeClr val="accent2">
                      <a:lumMod val="5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en-US" sz="2800" dirty="0">
                  <a:solidFill>
                    <a:schemeClr val="accent2">
                      <a:lumMod val="5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335" y="2434107"/>
                <a:ext cx="9251300" cy="3293209"/>
              </a:xfrm>
              <a:prstGeom prst="rect">
                <a:avLst/>
              </a:prstGeom>
              <a:blipFill>
                <a:blip r:embed="rId4"/>
                <a:stretch>
                  <a:fillRect l="-1384" t="-147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7039" y="1718775"/>
            <a:ext cx="2554013" cy="567164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6667" y="2151113"/>
            <a:ext cx="2214747" cy="614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8444265" y="1817691"/>
            <a:ext cx="2086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Slow valve closure</a:t>
            </a:r>
          </a:p>
        </p:txBody>
      </p:sp>
    </p:spTree>
    <p:extLst>
      <p:ext uri="{BB962C8B-B14F-4D97-AF65-F5344CB8AC3E}">
        <p14:creationId xmlns:p14="http://schemas.microsoft.com/office/powerpoint/2010/main" val="2992074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879853" y="194778"/>
            <a:ext cx="8669867" cy="15239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z="4800" b="1" dirty="0" err="1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Solidworks</a:t>
            </a:r>
            <a: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 model</a:t>
            </a:r>
            <a:b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endParaRPr lang="en-US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68" t="16380" r="6951" b="6250"/>
          <a:stretch/>
        </p:blipFill>
        <p:spPr bwMode="auto">
          <a:xfrm>
            <a:off x="1608083" y="956775"/>
            <a:ext cx="8103476" cy="5659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75596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879853" y="194778"/>
            <a:ext cx="8669867" cy="15239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fabrication </a:t>
            </a:r>
            <a:b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endParaRPr lang="en-US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9218" name="Picture 2" descr="C:\Users\kjain\Documents\Mohammed Water Hammer\Parts\WhatsApp Image 2018-03-28 at 1.02.16 AM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748" y="1105470"/>
            <a:ext cx="1638203" cy="218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kjain\Documents\Mohammed Water Hammer\Parts\WhatsApp Image 2018-03-28 at 1.02.15 AM.jpe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789" y="1105468"/>
            <a:ext cx="2578641" cy="193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kjain\Documents\Mohammed Water Hammer\Parts\WhatsApp Image 2018-03-28 at 1.02.15 AM (1).jpe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124" y="918127"/>
            <a:ext cx="3411939" cy="255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kjain\Documents\Mohammed Water Hammer\Parts\WhatsApp Image 2018-03-28 at 1.02.14 AM.jpe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124" y="3651045"/>
            <a:ext cx="3384643" cy="253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867" y="3384331"/>
            <a:ext cx="1915512" cy="255401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4751" y="3384331"/>
            <a:ext cx="2113237" cy="28176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C7603D1-9FB4-4332-A8E1-5D583893532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6" t="944" r="19388" b="14107"/>
          <a:stretch/>
        </p:blipFill>
        <p:spPr>
          <a:xfrm>
            <a:off x="2679339" y="1105469"/>
            <a:ext cx="2240062" cy="21842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2556B9-8931-4153-A1DF-326AEDE78607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31" t="7221" r="17780" b="16249"/>
          <a:stretch/>
        </p:blipFill>
        <p:spPr>
          <a:xfrm rot="10800000">
            <a:off x="4936516" y="3188290"/>
            <a:ext cx="2694761" cy="3209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655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fabrication 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52" t="12459" r="14470" b="17392"/>
          <a:stretch/>
        </p:blipFill>
        <p:spPr bwMode="auto">
          <a:xfrm>
            <a:off x="668832" y="1778986"/>
            <a:ext cx="5432425" cy="39281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94" t="14354" r="7157" b="13258"/>
          <a:stretch/>
        </p:blipFill>
        <p:spPr bwMode="auto">
          <a:xfrm>
            <a:off x="6352080" y="1778986"/>
            <a:ext cx="5372757" cy="39281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878551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35506F2-992E-42AE-8B12-C70108C72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600200"/>
          </a:xfrm>
        </p:spPr>
        <p:txBody>
          <a:bodyPr/>
          <a:lstStyle/>
          <a:p>
            <a:r>
              <a:rPr lang="en-US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System Testing and Analysis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58C230-EAB9-4497-906F-2DA0D45EA69C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899" y="1600199"/>
            <a:ext cx="4220548" cy="3429001"/>
          </a:xfrm>
          <a:prstGeom prst="rect">
            <a:avLst/>
          </a:prstGeom>
          <a:noFill/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DB74042-40B8-4070-B709-8220C3D7F0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8006078"/>
              </p:ext>
            </p:extLst>
          </p:nvPr>
        </p:nvGraphicFramePr>
        <p:xfrm>
          <a:off x="1485899" y="5029199"/>
          <a:ext cx="2920481" cy="14975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83256">
                  <a:extLst>
                    <a:ext uri="{9D8B030D-6E8A-4147-A177-3AD203B41FA5}">
                      <a16:colId xmlns:a16="http://schemas.microsoft.com/office/drawing/2014/main" val="584009407"/>
                    </a:ext>
                  </a:extLst>
                </a:gridCol>
                <a:gridCol w="983256">
                  <a:extLst>
                    <a:ext uri="{9D8B030D-6E8A-4147-A177-3AD203B41FA5}">
                      <a16:colId xmlns:a16="http://schemas.microsoft.com/office/drawing/2014/main" val="2143815472"/>
                    </a:ext>
                  </a:extLst>
                </a:gridCol>
                <a:gridCol w="953969">
                  <a:extLst>
                    <a:ext uri="{9D8B030D-6E8A-4147-A177-3AD203B41FA5}">
                      <a16:colId xmlns:a16="http://schemas.microsoft.com/office/drawing/2014/main" val="2797098438"/>
                    </a:ext>
                  </a:extLst>
                </a:gridCol>
              </a:tblGrid>
              <a:tr h="287652">
                <a:tc row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Hose length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Pressure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012115"/>
                  </a:ext>
                </a:extLst>
              </a:tr>
              <a:tr h="34695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Upstream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Downstream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800983091"/>
                  </a:ext>
                </a:extLst>
              </a:tr>
              <a:tr h="287652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56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36.4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78829411"/>
                  </a:ext>
                </a:extLst>
              </a:tr>
              <a:tr h="287652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1.5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34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32.3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993747363"/>
                  </a:ext>
                </a:extLst>
              </a:tr>
              <a:tr h="287652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15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11.5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82494131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2425CC7B-0C14-42B5-B93F-A3A3BEE88C5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746" y="1600199"/>
            <a:ext cx="4220548" cy="3429000"/>
          </a:xfrm>
          <a:prstGeom prst="rect">
            <a:avLst/>
          </a:prstGeom>
          <a:noFill/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AA6CE29-E8FB-4996-89ED-A197DF463E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8936137"/>
              </p:ext>
            </p:extLst>
          </p:nvPr>
        </p:nvGraphicFramePr>
        <p:xfrm>
          <a:off x="6582746" y="5029199"/>
          <a:ext cx="2925149" cy="15906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92682">
                  <a:extLst>
                    <a:ext uri="{9D8B030D-6E8A-4147-A177-3AD203B41FA5}">
                      <a16:colId xmlns:a16="http://schemas.microsoft.com/office/drawing/2014/main" val="1938277702"/>
                    </a:ext>
                  </a:extLst>
                </a:gridCol>
                <a:gridCol w="992682">
                  <a:extLst>
                    <a:ext uri="{9D8B030D-6E8A-4147-A177-3AD203B41FA5}">
                      <a16:colId xmlns:a16="http://schemas.microsoft.com/office/drawing/2014/main" val="823604940"/>
                    </a:ext>
                  </a:extLst>
                </a:gridCol>
                <a:gridCol w="939785">
                  <a:extLst>
                    <a:ext uri="{9D8B030D-6E8A-4147-A177-3AD203B41FA5}">
                      <a16:colId xmlns:a16="http://schemas.microsoft.com/office/drawing/2014/main" val="2660710139"/>
                    </a:ext>
                  </a:extLst>
                </a:gridCol>
              </a:tblGrid>
              <a:tr h="318135">
                <a:tc row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Hose length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Pressure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9094157"/>
                  </a:ext>
                </a:extLst>
              </a:tr>
              <a:tr h="31813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Upstream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Downstream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65191962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30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25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7280506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1.5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24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21.3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56775501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12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14.5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15116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76344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E4CFBA5-F140-4E4D-9816-5BED183EF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600200"/>
          </a:xfrm>
        </p:spPr>
        <p:txBody>
          <a:bodyPr/>
          <a:lstStyle/>
          <a:p>
            <a:r>
              <a:rPr lang="en-US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System Testing and Analysis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E663B7-9D03-44AF-B13E-8203BADE209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890" y="1600200"/>
            <a:ext cx="4743081" cy="3363686"/>
          </a:xfrm>
          <a:prstGeom prst="rect">
            <a:avLst/>
          </a:prstGeom>
          <a:noFill/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709BA05-B78F-4C61-B2EB-40B5995381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4488353"/>
              </p:ext>
            </p:extLst>
          </p:nvPr>
        </p:nvGraphicFramePr>
        <p:xfrm>
          <a:off x="1069890" y="4963886"/>
          <a:ext cx="3147547" cy="10083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95923">
                  <a:extLst>
                    <a:ext uri="{9D8B030D-6E8A-4147-A177-3AD203B41FA5}">
                      <a16:colId xmlns:a16="http://schemas.microsoft.com/office/drawing/2014/main" val="2993734631"/>
                    </a:ext>
                  </a:extLst>
                </a:gridCol>
                <a:gridCol w="1095923">
                  <a:extLst>
                    <a:ext uri="{9D8B030D-6E8A-4147-A177-3AD203B41FA5}">
                      <a16:colId xmlns:a16="http://schemas.microsoft.com/office/drawing/2014/main" val="2864788635"/>
                    </a:ext>
                  </a:extLst>
                </a:gridCol>
                <a:gridCol w="955701">
                  <a:extLst>
                    <a:ext uri="{9D8B030D-6E8A-4147-A177-3AD203B41FA5}">
                      <a16:colId xmlns:a16="http://schemas.microsoft.com/office/drawing/2014/main" val="312478110"/>
                    </a:ext>
                  </a:extLst>
                </a:gridCol>
              </a:tblGrid>
              <a:tr h="252095">
                <a:tc row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Hose length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Pressure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3379124"/>
                  </a:ext>
                </a:extLst>
              </a:tr>
              <a:tr h="25209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Upstream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Downstream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35583821"/>
                  </a:ext>
                </a:extLst>
              </a:tr>
              <a:tr h="25209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3m no loop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15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11.5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70216239"/>
                  </a:ext>
                </a:extLst>
              </a:tr>
              <a:tr h="25209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3m 1 loop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18.6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70941263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F0088CF2-D4B3-44E5-8CEC-A7F6C105E791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6145" y="1600200"/>
            <a:ext cx="4743081" cy="3363686"/>
          </a:xfrm>
          <a:prstGeom prst="rect">
            <a:avLst/>
          </a:prstGeom>
          <a:noFill/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CCADB22-D072-4A12-AB09-11FBFB15B4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2665288"/>
              </p:ext>
            </p:extLst>
          </p:nvPr>
        </p:nvGraphicFramePr>
        <p:xfrm>
          <a:off x="6326145" y="4963886"/>
          <a:ext cx="3147548" cy="10083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58778">
                  <a:extLst>
                    <a:ext uri="{9D8B030D-6E8A-4147-A177-3AD203B41FA5}">
                      <a16:colId xmlns:a16="http://schemas.microsoft.com/office/drawing/2014/main" val="1135958819"/>
                    </a:ext>
                  </a:extLst>
                </a:gridCol>
                <a:gridCol w="1094385">
                  <a:extLst>
                    <a:ext uri="{9D8B030D-6E8A-4147-A177-3AD203B41FA5}">
                      <a16:colId xmlns:a16="http://schemas.microsoft.com/office/drawing/2014/main" val="2628106124"/>
                    </a:ext>
                  </a:extLst>
                </a:gridCol>
                <a:gridCol w="1094385">
                  <a:extLst>
                    <a:ext uri="{9D8B030D-6E8A-4147-A177-3AD203B41FA5}">
                      <a16:colId xmlns:a16="http://schemas.microsoft.com/office/drawing/2014/main" val="4280031242"/>
                    </a:ext>
                  </a:extLst>
                </a:gridCol>
              </a:tblGrid>
              <a:tr h="207078">
                <a:tc row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Hose length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Pressure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9782309"/>
                  </a:ext>
                </a:extLst>
              </a:tr>
              <a:tr h="29711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upstream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Downstream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36094225"/>
                  </a:ext>
                </a:extLst>
              </a:tr>
              <a:tr h="297112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3m no loop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12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14.5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110576529"/>
                  </a:ext>
                </a:extLst>
              </a:tr>
              <a:tr h="207078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3m 1 loop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24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21.3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360079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32249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AAD8527-48B9-4DC4-997D-2FDF8CC2D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600200"/>
          </a:xfrm>
        </p:spPr>
        <p:txBody>
          <a:bodyPr/>
          <a:lstStyle/>
          <a:p>
            <a:r>
              <a:rPr lang="en-US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System Testing and Analysis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380FBB-3BEA-424C-9F46-D6D8CAE14BB0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99338"/>
            <a:ext cx="6056980" cy="3637772"/>
          </a:xfrm>
          <a:prstGeom prst="rect">
            <a:avLst/>
          </a:prstGeom>
          <a:noFill/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96CD243-3BA4-438E-BA1D-2B416AC477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682643"/>
              </p:ext>
            </p:extLst>
          </p:nvPr>
        </p:nvGraphicFramePr>
        <p:xfrm>
          <a:off x="6666580" y="3769566"/>
          <a:ext cx="2631232" cy="15675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14884">
                  <a:extLst>
                    <a:ext uri="{9D8B030D-6E8A-4147-A177-3AD203B41FA5}">
                      <a16:colId xmlns:a16="http://schemas.microsoft.com/office/drawing/2014/main" val="515889544"/>
                    </a:ext>
                  </a:extLst>
                </a:gridCol>
                <a:gridCol w="1416348">
                  <a:extLst>
                    <a:ext uri="{9D8B030D-6E8A-4147-A177-3AD203B41FA5}">
                      <a16:colId xmlns:a16="http://schemas.microsoft.com/office/drawing/2014/main" val="1578671866"/>
                    </a:ext>
                  </a:extLst>
                </a:gridCol>
              </a:tblGrid>
              <a:tr h="391886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Time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Pressure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742894607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0.5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40.1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93617466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31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45279798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</a:t>
                      </a:r>
                      <a:endParaRPr lang="en-US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10</a:t>
                      </a:r>
                      <a:endParaRPr lang="en-US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192198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28186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677919" y="-183596"/>
            <a:ext cx="10704784" cy="15239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Future work &amp; Recommendations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61DF1E-A569-4474-99B6-B4817FEC0836}"/>
              </a:ext>
            </a:extLst>
          </p:cNvPr>
          <p:cNvSpPr/>
          <p:nvPr/>
        </p:nvSpPr>
        <p:spPr>
          <a:xfrm>
            <a:off x="368100" y="1340403"/>
            <a:ext cx="11823900" cy="51316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Times New Roman" pitchFamily="18" charset="0"/>
                <a:cs typeface="Times New Roman" pitchFamily="18" charset="0"/>
              </a:rPr>
              <a:t>More testing points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Times New Roman" pitchFamily="18" charset="0"/>
                <a:cs typeface="Times New Roman" pitchFamily="18" charset="0"/>
              </a:rPr>
              <a:t>More loops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Times New Roman" pitchFamily="18" charset="0"/>
                <a:cs typeface="Times New Roman" pitchFamily="18" charset="0"/>
              </a:rPr>
              <a:t>Different hose diameter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Times New Roman" pitchFamily="18" charset="0"/>
                <a:cs typeface="Times New Roman" pitchFamily="18" charset="0"/>
              </a:rPr>
              <a:t>Rigid system with fixed pipes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Times New Roman" pitchFamily="18" charset="0"/>
                <a:cs typeface="Times New Roman" pitchFamily="18" charset="0"/>
              </a:rPr>
              <a:t>Adding water tower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Times New Roman" pitchFamily="18" charset="0"/>
                <a:cs typeface="Times New Roman" pitchFamily="18" charset="0"/>
              </a:rPr>
              <a:t>Using different types of valves</a:t>
            </a:r>
          </a:p>
        </p:txBody>
      </p:sp>
    </p:spTree>
    <p:extLst>
      <p:ext uri="{BB962C8B-B14F-4D97-AF65-F5344CB8AC3E}">
        <p14:creationId xmlns:p14="http://schemas.microsoft.com/office/powerpoint/2010/main" val="18392516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</a:t>
            </a:r>
          </a:p>
        </p:txBody>
      </p:sp>
      <p:pic>
        <p:nvPicPr>
          <p:cNvPr id="4" name="LRMJ1129">
            <a:hlinkClick r:id="" action="ppaction://media"/>
            <a:extLst>
              <a:ext uri="{FF2B5EF4-FFF2-40B4-BE49-F238E27FC236}">
                <a16:creationId xmlns:a16="http://schemas.microsoft.com/office/drawing/2014/main" id="{B9F7B726-3C9D-4A47-86D6-CC15733F895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602"/>
          </a:xfrm>
        </p:spPr>
      </p:pic>
    </p:spTree>
    <p:extLst>
      <p:ext uri="{BB962C8B-B14F-4D97-AF65-F5344CB8AC3E}">
        <p14:creationId xmlns:p14="http://schemas.microsoft.com/office/powerpoint/2010/main" val="242145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879853" y="31005"/>
            <a:ext cx="8669867" cy="15239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references</a:t>
            </a:r>
            <a:br>
              <a:rPr lang="en-US" sz="4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endParaRPr lang="en-US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" y="1020916"/>
            <a:ext cx="12170979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891" indent="-342891">
              <a:lnSpc>
                <a:spcPct val="150000"/>
              </a:lnSpc>
              <a:buFont typeface="+mj-lt"/>
              <a:buAutoNum type="arabicPeriod"/>
            </a:pPr>
            <a:r>
              <a:rPr lang="fr-FR" sz="1400" dirty="0" err="1">
                <a:latin typeface="Calibri" panose="020F0502020204030204" pitchFamily="34" charset="0"/>
              </a:rPr>
              <a:t>Menabrea</a:t>
            </a:r>
            <a:r>
              <a:rPr lang="fr-FR" sz="1400" dirty="0">
                <a:latin typeface="Calibri" panose="020F0502020204030204" pitchFamily="34" charset="0"/>
              </a:rPr>
              <a:t>, L. F., 1885, ‘‘Note sur les </a:t>
            </a:r>
            <a:r>
              <a:rPr lang="fr-FR" sz="1400" dirty="0" err="1">
                <a:latin typeface="Calibri" panose="020F0502020204030204" pitchFamily="34" charset="0"/>
              </a:rPr>
              <a:t>effects</a:t>
            </a:r>
            <a:r>
              <a:rPr lang="fr-FR" sz="1400" dirty="0">
                <a:latin typeface="Calibri" panose="020F0502020204030204" pitchFamily="34" charset="0"/>
              </a:rPr>
              <a:t> de choc de l’eau dans les conduites,’’ C. R. </a:t>
            </a:r>
            <a:r>
              <a:rPr lang="fr-FR" sz="1400" dirty="0" err="1">
                <a:latin typeface="Calibri" panose="020F0502020204030204" pitchFamily="34" charset="0"/>
              </a:rPr>
              <a:t>Hebd</a:t>
            </a:r>
            <a:r>
              <a:rPr lang="fr-FR" sz="1400" dirty="0">
                <a:latin typeface="Calibri" panose="020F0502020204030204" pitchFamily="34" charset="0"/>
              </a:rPr>
              <a:t>. </a:t>
            </a:r>
            <a:r>
              <a:rPr lang="fr-FR" sz="1400" dirty="0" err="1">
                <a:latin typeface="Calibri" panose="020F0502020204030204" pitchFamily="34" charset="0"/>
              </a:rPr>
              <a:t>Seances</a:t>
            </a:r>
            <a:r>
              <a:rPr lang="fr-FR" sz="1400" dirty="0">
                <a:latin typeface="Calibri" panose="020F0502020204030204" pitchFamily="34" charset="0"/>
              </a:rPr>
              <a:t> Acad. </a:t>
            </a:r>
            <a:r>
              <a:rPr lang="fr-FR" sz="1400" dirty="0" err="1">
                <a:latin typeface="Calibri" panose="020F0502020204030204" pitchFamily="34" charset="0"/>
              </a:rPr>
              <a:t>Sci</a:t>
            </a:r>
            <a:r>
              <a:rPr lang="fr-FR" sz="1400" dirty="0">
                <a:latin typeface="Calibri" panose="020F0502020204030204" pitchFamily="34" charset="0"/>
              </a:rPr>
              <a:t>. 47, July–</a:t>
            </a:r>
            <a:r>
              <a:rPr lang="fr-FR" sz="1400" dirty="0" err="1">
                <a:latin typeface="Calibri" panose="020F0502020204030204" pitchFamily="34" charset="0"/>
              </a:rPr>
              <a:t>Dec</a:t>
            </a:r>
            <a:r>
              <a:rPr lang="fr-FR" sz="1400" dirty="0">
                <a:latin typeface="Calibri" panose="020F0502020204030204" pitchFamily="34" charset="0"/>
              </a:rPr>
              <a:t>., pp. 221–224.</a:t>
            </a:r>
            <a:r>
              <a:rPr lang="en-US" sz="1400" dirty="0">
                <a:latin typeface="Calibri" panose="020F0502020204030204" pitchFamily="34" charset="0"/>
              </a:rPr>
              <a:t> </a:t>
            </a:r>
          </a:p>
          <a:p>
            <a:pPr marL="342891" indent="-342891">
              <a:lnSpc>
                <a:spcPct val="150000"/>
              </a:lnSpc>
              <a:buFont typeface="+mj-lt"/>
              <a:buAutoNum type="arabicPeriod"/>
            </a:pPr>
            <a:r>
              <a:rPr lang="fr-FR" sz="1400" dirty="0"/>
              <a:t>Michaud, J., 1878, ‘‘Coups de </a:t>
            </a:r>
            <a:r>
              <a:rPr lang="fr-FR" sz="1400" dirty="0" err="1"/>
              <a:t>be´lier</a:t>
            </a:r>
            <a:r>
              <a:rPr lang="fr-FR" sz="1400" dirty="0"/>
              <a:t> dans les conduites. </a:t>
            </a:r>
            <a:r>
              <a:rPr lang="fr-FR" sz="1400" dirty="0" err="1"/>
              <a:t>E´tude</a:t>
            </a:r>
            <a:r>
              <a:rPr lang="fr-FR" sz="1400" dirty="0"/>
              <a:t> des moyens </a:t>
            </a:r>
            <a:r>
              <a:rPr lang="fr-FR" sz="1400" dirty="0" err="1"/>
              <a:t>employe´s</a:t>
            </a:r>
            <a:r>
              <a:rPr lang="fr-FR" sz="1400" dirty="0"/>
              <a:t> pour en </a:t>
            </a:r>
            <a:r>
              <a:rPr lang="fr-FR" sz="1400" dirty="0" err="1"/>
              <a:t>atteneur</a:t>
            </a:r>
            <a:r>
              <a:rPr lang="fr-FR" sz="1400" dirty="0"/>
              <a:t> les </a:t>
            </a:r>
            <a:r>
              <a:rPr lang="fr-FR" sz="1400" dirty="0" err="1"/>
              <a:t>effects</a:t>
            </a:r>
            <a:r>
              <a:rPr lang="fr-FR" sz="1400" dirty="0"/>
              <a:t>,’’ Bull. Soc. Vaudoise </a:t>
            </a:r>
            <a:r>
              <a:rPr lang="fr-FR" sz="1400" dirty="0" err="1"/>
              <a:t>Ing</a:t>
            </a:r>
            <a:r>
              <a:rPr lang="fr-FR" sz="1400" dirty="0"/>
              <a:t>. Arch. 4~3,4!, pp. 56–64, 65–77.</a:t>
            </a:r>
          </a:p>
          <a:p>
            <a:pPr marL="342891" indent="-342891">
              <a:lnSpc>
                <a:spcPct val="150000"/>
              </a:lnSpc>
              <a:buFont typeface="+mj-lt"/>
              <a:buAutoNum type="arabicPeriod"/>
            </a:pPr>
            <a:r>
              <a:rPr lang="en-US" sz="1400" dirty="0"/>
              <a:t>Weston, E. B., 1885, ‘‘Description of Some Experiments Made on the Providence, RI Water Works to Ascertain the Force of Water Ram in Pipes,’’ Trans. Am. Soc. Civ. Eng. 14, p. 238.</a:t>
            </a:r>
          </a:p>
          <a:p>
            <a:pPr marL="342891" indent="-342891">
              <a:lnSpc>
                <a:spcPct val="150000"/>
              </a:lnSpc>
              <a:buFont typeface="+mj-lt"/>
              <a:buAutoNum type="arabicPeriod"/>
            </a:pPr>
            <a:r>
              <a:rPr lang="en-US" sz="1400" dirty="0"/>
              <a:t>Carpenter, R. C., 1893, ‘‘Experiments on </a:t>
            </a:r>
            <a:r>
              <a:rPr lang="en-US" sz="1400" dirty="0" err="1"/>
              <a:t>Waterhammer</a:t>
            </a:r>
            <a:r>
              <a:rPr lang="en-US" sz="1400" dirty="0"/>
              <a:t>,’’ Trans. ASME, 15.</a:t>
            </a:r>
          </a:p>
          <a:p>
            <a:pPr marL="342891" indent="-342891">
              <a:lnSpc>
                <a:spcPct val="150000"/>
              </a:lnSpc>
              <a:buFont typeface="+mj-lt"/>
              <a:buAutoNum type="arabicPeriod"/>
            </a:pPr>
            <a:r>
              <a:rPr lang="en-US" sz="1400" dirty="0" err="1"/>
              <a:t>Frizell</a:t>
            </a:r>
            <a:r>
              <a:rPr lang="en-US" sz="1400" dirty="0"/>
              <a:t>, J. P., 1898, ‘‘Pressures Resulting from Changes of Velocity of Water in Pipes,’’ Trans. Am. Soc. Civ. Eng. 39, pp. 1–18.</a:t>
            </a:r>
          </a:p>
          <a:p>
            <a:pPr marL="342891" indent="-342891">
              <a:lnSpc>
                <a:spcPct val="150000"/>
              </a:lnSpc>
              <a:buFont typeface="+mj-lt"/>
              <a:buAutoNum type="arabicPeriod"/>
            </a:pPr>
            <a:r>
              <a:rPr lang="en-US" sz="1400" dirty="0" err="1"/>
              <a:t>Joukowski</a:t>
            </a:r>
            <a:r>
              <a:rPr lang="en-US" sz="1400" dirty="0"/>
              <a:t>, N. E., 1898, ‘‘Memoirs of the Imperial Academy Society of St. Petersburg,’’ 9~5! ~Russian translated by O </a:t>
            </a:r>
            <a:r>
              <a:rPr lang="en-US" sz="1400" dirty="0" err="1"/>
              <a:t>Simin</a:t>
            </a:r>
            <a:r>
              <a:rPr lang="en-US" sz="1400" dirty="0"/>
              <a:t> 1904!, Proc. Amer. Water Works Assoc. 24, pp. 341–424.</a:t>
            </a:r>
          </a:p>
          <a:p>
            <a:pPr marL="342891" indent="-342891">
              <a:lnSpc>
                <a:spcPct val="150000"/>
              </a:lnSpc>
              <a:buFont typeface="+mj-lt"/>
              <a:buAutoNum type="arabicPeriod"/>
            </a:pPr>
            <a:r>
              <a:rPr lang="en-US" sz="1400" dirty="0"/>
              <a:t>Ord, S., C. (2006). Water hammer-Do we need to protect against It?: How to predict it and prevent it damaging pipelines and equipment. </a:t>
            </a:r>
            <a:r>
              <a:rPr lang="en-US" sz="1400" i="1" dirty="0" err="1"/>
              <a:t>IChemE</a:t>
            </a:r>
            <a:r>
              <a:rPr lang="en-US" sz="1400" dirty="0"/>
              <a:t>. Retrieved from </a:t>
            </a:r>
            <a:r>
              <a:rPr lang="en-US" sz="1400" u="sng" dirty="0">
                <a:hlinkClick r:id="rId2"/>
              </a:rPr>
              <a:t>https://www.icheme.org/communities/subject_groups/safety%20and%20loss%20prevention/resources/hazards%20archive/~/media/Documents/Subject%20Groups/Safety_Loss_Prevention/Hazards%20Archive/XIX/XIX-Paper-14.pdf</a:t>
            </a:r>
            <a:endParaRPr lang="en-US" sz="1400" u="sng" dirty="0"/>
          </a:p>
          <a:p>
            <a:pPr marL="342891" indent="-342891">
              <a:lnSpc>
                <a:spcPct val="150000"/>
              </a:lnSpc>
              <a:buFont typeface="+mj-lt"/>
              <a:buAutoNum type="arabicPeriod"/>
            </a:pPr>
            <a:r>
              <a:rPr lang="en-US" sz="1400" dirty="0" err="1"/>
              <a:t>Subani</a:t>
            </a:r>
            <a:r>
              <a:rPr lang="en-US" sz="1400" dirty="0"/>
              <a:t>, N., &amp; Amin, N. (2015). Analysis of Water Hammer with Different Closing Valve Laws on Transient Flow of Hydrogen-Natural Gas Mixture. </a:t>
            </a:r>
            <a:r>
              <a:rPr lang="en-US" sz="1400" i="1" dirty="0"/>
              <a:t>Journal of Loss Prevention in the Process Industries</a:t>
            </a:r>
          </a:p>
          <a:p>
            <a:pPr marL="342891" indent="-342891">
              <a:lnSpc>
                <a:spcPct val="150000"/>
              </a:lnSpc>
              <a:buFont typeface="+mj-lt"/>
              <a:buAutoNum type="arabicPeriod"/>
            </a:pPr>
            <a:r>
              <a:rPr lang="en-US" sz="1400" dirty="0"/>
              <a:t>Wang et al. (2014). Water hammer assessment techniques for water distribution systems. </a:t>
            </a:r>
            <a:r>
              <a:rPr lang="en-US" sz="1400" i="1" dirty="0"/>
              <a:t>Procedia Engineering 70</a:t>
            </a:r>
            <a:r>
              <a:rPr lang="en-US" sz="1400" dirty="0"/>
              <a:t>, 1717-1725. </a:t>
            </a:r>
          </a:p>
          <a:p>
            <a:pPr marL="342891" indent="-342891">
              <a:lnSpc>
                <a:spcPct val="150000"/>
              </a:lnSpc>
              <a:buFont typeface="+mj-lt"/>
              <a:buAutoNum type="arabicPeriod"/>
            </a:pPr>
            <a:r>
              <a:rPr lang="en-US" sz="1400" dirty="0" err="1">
                <a:latin typeface="Calibri" panose="020F0502020204030204" pitchFamily="34" charset="0"/>
              </a:rPr>
              <a:t>Choon</a:t>
            </a:r>
            <a:r>
              <a:rPr lang="en-US" sz="1400" dirty="0">
                <a:latin typeface="Calibri" panose="020F0502020204030204" pitchFamily="34" charset="0"/>
              </a:rPr>
              <a:t> et al. (2012). Investigation of water hammer effect through pipeline system. International </a:t>
            </a:r>
            <a:r>
              <a:rPr lang="en-US" sz="1400" i="1" dirty="0">
                <a:latin typeface="Calibri" panose="020F0502020204030204" pitchFamily="34" charset="0"/>
              </a:rPr>
              <a:t>Journal on Advanced Science Engineering Information Technology 2</a:t>
            </a:r>
            <a:r>
              <a:rPr lang="en-US" sz="1400" dirty="0">
                <a:latin typeface="Calibri" panose="020F0502020204030204" pitchFamily="34" charset="0"/>
              </a:rPr>
              <a:t>(3), 2088-5334 </a:t>
            </a:r>
          </a:p>
        </p:txBody>
      </p:sp>
    </p:spTree>
    <p:extLst>
      <p:ext uri="{BB962C8B-B14F-4D97-AF65-F5344CB8AC3E}">
        <p14:creationId xmlns:p14="http://schemas.microsoft.com/office/powerpoint/2010/main" val="21806510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ontact-Thank-You-Slides_C0076_041_c01_l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6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2943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2655</TotalTime>
  <Words>997</Words>
  <Application>Microsoft Office PowerPoint</Application>
  <PresentationFormat>Widescreen</PresentationFormat>
  <Paragraphs>179</Paragraphs>
  <Slides>21</Slides>
  <Notes>0</Notes>
  <HiddenSlides>0</HiddenSlides>
  <MMClips>1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2" baseType="lpstr">
      <vt:lpstr>Algerian</vt:lpstr>
      <vt:lpstr>Arial</vt:lpstr>
      <vt:lpstr>Calibri</vt:lpstr>
      <vt:lpstr>Cambria Math</vt:lpstr>
      <vt:lpstr>Century Gothic</vt:lpstr>
      <vt:lpstr>Courier New</vt:lpstr>
      <vt:lpstr>Palatino Linotype</vt:lpstr>
      <vt:lpstr>Times New Roman</vt:lpstr>
      <vt:lpstr>Wingdings</vt:lpstr>
      <vt:lpstr>Executive</vt:lpstr>
      <vt:lpstr>Photo Editor Photo</vt:lpstr>
      <vt:lpstr>Design of a pilot-scale water hammer system</vt:lpstr>
      <vt:lpstr>PowerPoint Presentation</vt:lpstr>
      <vt:lpstr>PowerPoint Presentation</vt:lpstr>
      <vt:lpstr>Background and History </vt:lpstr>
      <vt:lpstr>PowerPoint Presentation</vt:lpstr>
      <vt:lpstr>PowerPoint Presentation</vt:lpstr>
      <vt:lpstr>PowerPoint Presentation</vt:lpstr>
      <vt:lpstr>PowerPoint Presentation</vt:lpstr>
      <vt:lpstr>Engineering standards &amp; Design specification (cont’d)</vt:lpstr>
      <vt:lpstr>Theoretical calculation </vt:lpstr>
      <vt:lpstr>PowerPoint Presentation</vt:lpstr>
      <vt:lpstr>PowerPoint Presentation</vt:lpstr>
      <vt:lpstr>PowerPoint Presentation</vt:lpstr>
      <vt:lpstr>fabrication </vt:lpstr>
      <vt:lpstr>System Testing and Analysis </vt:lpstr>
      <vt:lpstr>System Testing and Analysis </vt:lpstr>
      <vt:lpstr>System Testing and Analysis </vt:lpstr>
      <vt:lpstr>PowerPoint Presentation</vt:lpstr>
      <vt:lpstr>Video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kartik</dc:creator>
  <cp:lastModifiedBy>Mohammed Al-Ansari</cp:lastModifiedBy>
  <cp:revision>136</cp:revision>
  <dcterms:created xsi:type="dcterms:W3CDTF">2016-07-27T23:46:44Z</dcterms:created>
  <dcterms:modified xsi:type="dcterms:W3CDTF">2018-05-02T11:19:30Z</dcterms:modified>
</cp:coreProperties>
</file>